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64"/>
  </p:notesMasterIdLst>
  <p:sldIdLst>
    <p:sldId id="323" r:id="rId5"/>
    <p:sldId id="299" r:id="rId6"/>
    <p:sldId id="337" r:id="rId7"/>
    <p:sldId id="326" r:id="rId8"/>
    <p:sldId id="331" r:id="rId9"/>
    <p:sldId id="332" r:id="rId10"/>
    <p:sldId id="333" r:id="rId11"/>
    <p:sldId id="334" r:id="rId12"/>
    <p:sldId id="335" r:id="rId13"/>
    <p:sldId id="336" r:id="rId14"/>
    <p:sldId id="325" r:id="rId15"/>
    <p:sldId id="273" r:id="rId16"/>
    <p:sldId id="271" r:id="rId17"/>
    <p:sldId id="261" r:id="rId18"/>
    <p:sldId id="272" r:id="rId19"/>
    <p:sldId id="294" r:id="rId20"/>
    <p:sldId id="256" r:id="rId21"/>
    <p:sldId id="268" r:id="rId22"/>
    <p:sldId id="260" r:id="rId23"/>
    <p:sldId id="265" r:id="rId24"/>
    <p:sldId id="266" r:id="rId25"/>
    <p:sldId id="274" r:id="rId26"/>
    <p:sldId id="264" r:id="rId27"/>
    <p:sldId id="267" r:id="rId28"/>
    <p:sldId id="276" r:id="rId29"/>
    <p:sldId id="275" r:id="rId30"/>
    <p:sldId id="300" r:id="rId31"/>
    <p:sldId id="282" r:id="rId32"/>
    <p:sldId id="277" r:id="rId33"/>
    <p:sldId id="278" r:id="rId34"/>
    <p:sldId id="298" r:id="rId35"/>
    <p:sldId id="279" r:id="rId36"/>
    <p:sldId id="287" r:id="rId37"/>
    <p:sldId id="280" r:id="rId38"/>
    <p:sldId id="301" r:id="rId39"/>
    <p:sldId id="283" r:id="rId40"/>
    <p:sldId id="305" r:id="rId41"/>
    <p:sldId id="306" r:id="rId42"/>
    <p:sldId id="303" r:id="rId43"/>
    <p:sldId id="304" r:id="rId44"/>
    <p:sldId id="290" r:id="rId45"/>
    <p:sldId id="308" r:id="rId46"/>
    <p:sldId id="289" r:id="rId47"/>
    <p:sldId id="291" r:id="rId48"/>
    <p:sldId id="309" r:id="rId49"/>
    <p:sldId id="293" r:id="rId50"/>
    <p:sldId id="310" r:id="rId51"/>
    <p:sldId id="307" r:id="rId52"/>
    <p:sldId id="292" r:id="rId53"/>
    <p:sldId id="312" r:id="rId54"/>
    <p:sldId id="320" r:id="rId55"/>
    <p:sldId id="315" r:id="rId56"/>
    <p:sldId id="319" r:id="rId57"/>
    <p:sldId id="314" r:id="rId58"/>
    <p:sldId id="318" r:id="rId59"/>
    <p:sldId id="317" r:id="rId60"/>
    <p:sldId id="322" r:id="rId61"/>
    <p:sldId id="324" r:id="rId62"/>
    <p:sldId id="316" r:id="rId6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4D1C67F2-C671-4438-A6B8-8085EB6217E4}">
          <p14:sldIdLst>
            <p14:sldId id="323"/>
          </p14:sldIdLst>
        </p14:section>
        <p14:section name="Info for manager (MA)" id="{CEEFAA4C-06B3-4254-9E7F-9E1E4686233E}">
          <p14:sldIdLst>
            <p14:sldId id="299"/>
            <p14:sldId id="337"/>
            <p14:sldId id="326"/>
            <p14:sldId id="331"/>
            <p14:sldId id="332"/>
            <p14:sldId id="333"/>
            <p14:sldId id="334"/>
            <p14:sldId id="335"/>
            <p14:sldId id="336"/>
            <p14:sldId id="325"/>
            <p14:sldId id="273"/>
            <p14:sldId id="271"/>
            <p14:sldId id="261"/>
            <p14:sldId id="272"/>
          </p14:sldIdLst>
        </p14:section>
        <p14:section name="Introduction and getting to know each other" id="{3A660EC9-E632-490D-B037-693F9FFE946E}">
          <p14:sldIdLst>
            <p14:sldId id="294"/>
            <p14:sldId id="256"/>
            <p14:sldId id="268"/>
            <p14:sldId id="260"/>
          </p14:sldIdLst>
        </p14:section>
        <p14:section name="What is a PE?" id="{F1FC29BE-4455-43C6-8FF0-000C876D6C3C}">
          <p14:sldIdLst>
            <p14:sldId id="265"/>
            <p14:sldId id="266"/>
            <p14:sldId id="274"/>
            <p14:sldId id="264"/>
            <p14:sldId id="267"/>
          </p14:sldIdLst>
        </p14:section>
        <p14:section name="Arrangements" id="{B54EC1E6-AB8A-4679-A15E-E596F6CEACAB}">
          <p14:sldIdLst>
            <p14:sldId id="276"/>
            <p14:sldId id="275"/>
            <p14:sldId id="300"/>
            <p14:sldId id="282"/>
            <p14:sldId id="277"/>
            <p14:sldId id="278"/>
            <p14:sldId id="298"/>
            <p14:sldId id="279"/>
          </p14:sldIdLst>
        </p14:section>
        <p14:section name="You have to know this (sites and files)" id="{A49EC57D-8D50-4517-B4A6-34B6D6114307}">
          <p14:sldIdLst>
            <p14:sldId id="287"/>
            <p14:sldId id="280"/>
            <p14:sldId id="301"/>
            <p14:sldId id="283"/>
            <p14:sldId id="305"/>
            <p14:sldId id="306"/>
            <p14:sldId id="303"/>
            <p14:sldId id="304"/>
            <p14:sldId id="290"/>
            <p14:sldId id="308"/>
            <p14:sldId id="289"/>
            <p14:sldId id="291"/>
            <p14:sldId id="309"/>
            <p14:sldId id="293"/>
            <p14:sldId id="310"/>
            <p14:sldId id="307"/>
            <p14:sldId id="292"/>
            <p14:sldId id="312"/>
            <p14:sldId id="320"/>
          </p14:sldIdLst>
        </p14:section>
        <p14:section name="Getting started" id="{EFBC0AE2-4432-4C23-9B9C-BECC1E3AEE3F}">
          <p14:sldIdLst>
            <p14:sldId id="315"/>
            <p14:sldId id="319"/>
            <p14:sldId id="314"/>
          </p14:sldIdLst>
        </p14:section>
        <p14:section name="Closing" id="{691E3BE0-F74D-4B11-A3ED-E45025EE0AF7}">
          <p14:sldIdLst>
            <p14:sldId id="318"/>
            <p14:sldId id="317"/>
          </p14:sldIdLst>
        </p14:section>
        <p14:section name="How to proceed" id="{65D5660F-C0DA-4762-AA5F-1D7181E05710}">
          <p14:sldIdLst>
            <p14:sldId id="322"/>
            <p14:sldId id="324"/>
          </p14:sldIdLst>
        </p14:section>
        <p14:section name="Finally" id="{7FC8E6B4-4632-454B-8E0C-CE3BE0659C2F}">
          <p14:sldIdLst>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D7A900"/>
    <a:srgbClr val="E9E09B"/>
    <a:srgbClr val="CCECFF"/>
    <a:srgbClr val="E3D67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9953" autoAdjust="0"/>
    <p:restoredTop sz="94660"/>
  </p:normalViewPr>
  <p:slideViewPr>
    <p:cSldViewPr snapToGrid="0">
      <p:cViewPr>
        <p:scale>
          <a:sx n="70" d="100"/>
          <a:sy n="70" d="100"/>
        </p:scale>
        <p:origin x="629" y="456"/>
      </p:cViewPr>
      <p:guideLst/>
    </p:cSldViewPr>
  </p:slideViewPr>
  <p:notesTextViewPr>
    <p:cViewPr>
      <p:scale>
        <a:sx n="1" d="1"/>
        <a:sy n="1" d="1"/>
      </p:scale>
      <p:origin x="0" y="0"/>
    </p:cViewPr>
  </p:notesTextViewPr>
  <p:sorterViewPr>
    <p:cViewPr>
      <p:scale>
        <a:sx n="82" d="100"/>
        <a:sy n="82" d="100"/>
      </p:scale>
      <p:origin x="0" y="-7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95CE5-FCC4-42B7-8C24-3231A12A0EAA}" type="datetimeFigureOut">
              <a:rPr lang="nl-NL" smtClean="0"/>
              <a:t>8-2-2021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E5BDC-6BA2-469E-AD82-BCFD43493DCA}" type="slidenum">
              <a:rPr lang="nl-NL" smtClean="0"/>
              <a:t>‹nr.›</a:t>
            </a:fld>
            <a:endParaRPr lang="nl-NL"/>
          </a:p>
        </p:txBody>
      </p:sp>
    </p:spTree>
    <p:extLst>
      <p:ext uri="{BB962C8B-B14F-4D97-AF65-F5344CB8AC3E}">
        <p14:creationId xmlns:p14="http://schemas.microsoft.com/office/powerpoint/2010/main" val="274081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06555" y="2060848"/>
            <a:ext cx="10363200" cy="612000"/>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0512CAC-B677-44E8-97DD-1EEC3C40BEC4}" type="datetimeFigureOut">
              <a:rPr lang="nl-NL" smtClean="0"/>
              <a:t>8-2-2021</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dirty="0"/>
          </a:p>
        </p:txBody>
      </p:sp>
      <p:sp>
        <p:nvSpPr>
          <p:cNvPr id="6" name="Tijdelijke aanduiding voor dianummer 5"/>
          <p:cNvSpPr>
            <a:spLocks noGrp="1"/>
          </p:cNvSpPr>
          <p:nvPr>
            <p:ph type="sldNum" sz="quarter" idx="12"/>
          </p:nvPr>
        </p:nvSpPr>
        <p:spPr/>
        <p:txBody>
          <a:bodyPr/>
          <a:lstStyle/>
          <a:p>
            <a:fld id="{696C3877-9DCE-482D-81BA-1D6021B2A857}" type="slidenum">
              <a:rPr lang="nl-NL" smtClean="0"/>
              <a:t>‹nr.›</a:t>
            </a:fld>
            <a:endParaRPr lang="nl-NL"/>
          </a:p>
        </p:txBody>
      </p:sp>
      <p:sp>
        <p:nvSpPr>
          <p:cNvPr id="7" name="Rechthoek 6">
            <a:extLst>
              <a:ext uri="{FF2B5EF4-FFF2-40B4-BE49-F238E27FC236}">
                <a16:creationId xmlns:a16="http://schemas.microsoft.com/office/drawing/2014/main" id="{433A65C3-5C44-4C16-B274-4C4E940DF7BF}"/>
              </a:ext>
            </a:extLst>
          </p:cNvPr>
          <p:cNvSpPr/>
          <p:nvPr userDrawn="1"/>
        </p:nvSpPr>
        <p:spPr>
          <a:xfrm>
            <a:off x="6858000" y="6356351"/>
            <a:ext cx="1168400" cy="365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2411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0512CAC-B677-44E8-97DD-1EEC3C40BEC4}" type="datetimeFigureOut">
              <a:rPr lang="nl-NL" smtClean="0"/>
              <a:t>8-2-2021</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nl-NL" dirty="0"/>
          </a:p>
        </p:txBody>
      </p:sp>
      <p:sp>
        <p:nvSpPr>
          <p:cNvPr id="7" name="Tijdelijke aanduiding voor dianummer 6"/>
          <p:cNvSpPr>
            <a:spLocks noGrp="1"/>
          </p:cNvSpPr>
          <p:nvPr>
            <p:ph type="sldNum" sz="quarter" idx="12"/>
          </p:nvPr>
        </p:nvSpPr>
        <p:spPr/>
        <p:txBody>
          <a:bodyPr/>
          <a:lstStyle/>
          <a:p>
            <a:fld id="{696C3877-9DCE-482D-81BA-1D6021B2A857}" type="slidenum">
              <a:rPr lang="nl-NL" smtClean="0"/>
              <a:t>‹nr.›</a:t>
            </a:fld>
            <a:endParaRPr lang="nl-NL"/>
          </a:p>
        </p:txBody>
      </p:sp>
      <p:sp>
        <p:nvSpPr>
          <p:cNvPr id="8" name="Rechthoek 7">
            <a:extLst>
              <a:ext uri="{FF2B5EF4-FFF2-40B4-BE49-F238E27FC236}">
                <a16:creationId xmlns:a16="http://schemas.microsoft.com/office/drawing/2014/main" id="{C46D9F4F-98DC-4828-AFBB-757663530D35}"/>
              </a:ext>
            </a:extLst>
          </p:cNvPr>
          <p:cNvSpPr/>
          <p:nvPr userDrawn="1"/>
        </p:nvSpPr>
        <p:spPr>
          <a:xfrm>
            <a:off x="4053254" y="6277708"/>
            <a:ext cx="1345223" cy="443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3578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0512CAC-B677-44E8-97DD-1EEC3C40BEC4}" type="datetimeFigureOut">
              <a:rPr lang="nl-NL" smtClean="0"/>
              <a:t>8-2-2021</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96C3877-9DCE-482D-81BA-1D6021B2A857}" type="slidenum">
              <a:rPr lang="nl-NL" smtClean="0"/>
              <a:t>‹nr.›</a:t>
            </a:fld>
            <a:endParaRPr lang="nl-NL"/>
          </a:p>
        </p:txBody>
      </p:sp>
      <p:sp>
        <p:nvSpPr>
          <p:cNvPr id="7" name="Rechthoek 6">
            <a:extLst>
              <a:ext uri="{FF2B5EF4-FFF2-40B4-BE49-F238E27FC236}">
                <a16:creationId xmlns:a16="http://schemas.microsoft.com/office/drawing/2014/main" id="{A19AAE0D-A0FF-4255-9631-D716CFCF8018}"/>
              </a:ext>
            </a:extLst>
          </p:cNvPr>
          <p:cNvSpPr/>
          <p:nvPr userDrawn="1"/>
        </p:nvSpPr>
        <p:spPr>
          <a:xfrm>
            <a:off x="4053254" y="6277708"/>
            <a:ext cx="1345223" cy="443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847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0512CAC-B677-44E8-97DD-1EEC3C40BEC4}" type="datetimeFigureOut">
              <a:rPr lang="nl-NL" smtClean="0"/>
              <a:t>8-2-2021</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96C3877-9DCE-482D-81BA-1D6021B2A857}" type="slidenum">
              <a:rPr lang="nl-NL" smtClean="0"/>
              <a:t>‹nr.›</a:t>
            </a:fld>
            <a:endParaRPr lang="nl-NL"/>
          </a:p>
        </p:txBody>
      </p:sp>
      <p:sp>
        <p:nvSpPr>
          <p:cNvPr id="7" name="Rechthoek 6">
            <a:extLst>
              <a:ext uri="{FF2B5EF4-FFF2-40B4-BE49-F238E27FC236}">
                <a16:creationId xmlns:a16="http://schemas.microsoft.com/office/drawing/2014/main" id="{A88C0797-AB30-4C19-AA77-E1D25859F327}"/>
              </a:ext>
            </a:extLst>
          </p:cNvPr>
          <p:cNvSpPr/>
          <p:nvPr userDrawn="1"/>
        </p:nvSpPr>
        <p:spPr>
          <a:xfrm>
            <a:off x="4053254" y="6277708"/>
            <a:ext cx="1345223" cy="443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5953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a:solidFill>
            <a:srgbClr val="D4B604">
              <a:alpha val="50000"/>
            </a:srgbClr>
          </a:solidFill>
          <a:ln>
            <a:solidFill>
              <a:srgbClr val="C8BB10"/>
            </a:solidFill>
          </a:ln>
        </p:spPr>
        <p:txBody>
          <a:bodyPr/>
          <a:lstStyle>
            <a:lvl1pPr>
              <a:defRPr b="0"/>
            </a:lvl1pPr>
          </a:lstStyle>
          <a:p>
            <a:r>
              <a:rPr lang="nl-NL"/>
              <a:t>Klik om de stijl te bewerken</a:t>
            </a:r>
            <a:endParaRPr lang="nl-NL" dirty="0"/>
          </a:p>
        </p:txBody>
      </p:sp>
      <p:sp>
        <p:nvSpPr>
          <p:cNvPr id="3" name="Tijdelijke aanduiding voor inhoud 2"/>
          <p:cNvSpPr>
            <a:spLocks noGrp="1"/>
          </p:cNvSpPr>
          <p:nvPr>
            <p:ph idx="1"/>
          </p:nvPr>
        </p:nvSpPr>
        <p:spPr>
          <a:xfrm>
            <a:off x="609600" y="1268760"/>
            <a:ext cx="10972800" cy="48574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E0512CAC-B677-44E8-97DD-1EEC3C40BEC4}" type="datetimeFigureOut">
              <a:rPr lang="nl-NL" smtClean="0"/>
              <a:t>8-2-2021</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p:txBody>
          <a:bodyPr/>
          <a:lstStyle/>
          <a:p>
            <a:fld id="{696C3877-9DCE-482D-81BA-1D6021B2A857}" type="slidenum">
              <a:rPr lang="nl-NL" smtClean="0"/>
              <a:t>‹nr.›</a:t>
            </a:fld>
            <a:endParaRPr lang="nl-NL"/>
          </a:p>
        </p:txBody>
      </p:sp>
      <p:sp>
        <p:nvSpPr>
          <p:cNvPr id="7" name="Rechthoek 6">
            <a:extLst>
              <a:ext uri="{FF2B5EF4-FFF2-40B4-BE49-F238E27FC236}">
                <a16:creationId xmlns:a16="http://schemas.microsoft.com/office/drawing/2014/main" id="{3C7B17C1-142F-4D33-A26D-0840BEB0D1EE}"/>
              </a:ext>
            </a:extLst>
          </p:cNvPr>
          <p:cNvSpPr/>
          <p:nvPr userDrawn="1"/>
        </p:nvSpPr>
        <p:spPr>
          <a:xfrm>
            <a:off x="4053254" y="6277708"/>
            <a:ext cx="1345223" cy="443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3918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0"/>
            <a:ext cx="10363200" cy="612000"/>
          </a:xfrm>
        </p:spPr>
        <p:txBody>
          <a:bodyPr anchor="t"/>
          <a:lstStyle>
            <a:lvl1pPr algn="l">
              <a:defRPr sz="4000" b="0" cap="all"/>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0512CAC-B677-44E8-97DD-1EEC3C40BEC4}" type="datetimeFigureOut">
              <a:rPr lang="nl-NL" smtClean="0"/>
              <a:t>8-2-2021</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dirty="0"/>
          </a:p>
        </p:txBody>
      </p:sp>
      <p:sp>
        <p:nvSpPr>
          <p:cNvPr id="6" name="Tijdelijke aanduiding voor dianummer 5"/>
          <p:cNvSpPr>
            <a:spLocks noGrp="1"/>
          </p:cNvSpPr>
          <p:nvPr>
            <p:ph type="sldNum" sz="quarter" idx="12"/>
          </p:nvPr>
        </p:nvSpPr>
        <p:spPr/>
        <p:txBody>
          <a:bodyPr/>
          <a:lstStyle/>
          <a:p>
            <a:fld id="{696C3877-9DCE-482D-81BA-1D6021B2A857}" type="slidenum">
              <a:rPr lang="nl-NL" smtClean="0"/>
              <a:t>‹nr.›</a:t>
            </a:fld>
            <a:endParaRPr lang="nl-NL"/>
          </a:p>
        </p:txBody>
      </p:sp>
      <p:sp>
        <p:nvSpPr>
          <p:cNvPr id="7" name="Rechthoek 6">
            <a:extLst>
              <a:ext uri="{FF2B5EF4-FFF2-40B4-BE49-F238E27FC236}">
                <a16:creationId xmlns:a16="http://schemas.microsoft.com/office/drawing/2014/main" id="{6BD2970D-6089-4DCE-B8CF-9C6B2876EA9E}"/>
              </a:ext>
            </a:extLst>
          </p:cNvPr>
          <p:cNvSpPr/>
          <p:nvPr userDrawn="1"/>
        </p:nvSpPr>
        <p:spPr>
          <a:xfrm>
            <a:off x="4053254" y="6277708"/>
            <a:ext cx="1345223" cy="443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8801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lvl1pPr>
              <a:defRPr b="0"/>
            </a:lvl1pPr>
          </a:lstStyle>
          <a:p>
            <a:r>
              <a:rPr lang="nl-NL"/>
              <a:t>Klik om de stijl te bewerken</a:t>
            </a:r>
            <a:endParaRPr lang="nl-NL" dirty="0"/>
          </a:p>
        </p:txBody>
      </p:sp>
      <p:sp>
        <p:nvSpPr>
          <p:cNvPr id="3" name="Tijdelijke aanduiding voor inhoud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E0512CAC-B677-44E8-97DD-1EEC3C40BEC4}" type="datetimeFigureOut">
              <a:rPr lang="nl-NL" smtClean="0"/>
              <a:t>8-2-2021</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209864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a:solidFill>
            <a:srgbClr val="D7A900">
              <a:alpha val="50000"/>
            </a:srgbClr>
          </a:solidFill>
        </p:spPr>
        <p:txBody>
          <a:bodyPr/>
          <a:lstStyle>
            <a:lvl1pPr>
              <a:defRPr b="0"/>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268760"/>
            <a:ext cx="5386917"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93368" y="1268760"/>
            <a:ext cx="5389033"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0512CAC-B677-44E8-97DD-1EEC3C40BEC4}" type="datetimeFigureOut">
              <a:rPr lang="nl-NL" smtClean="0"/>
              <a:t>8-2-2021</a:t>
            </a:fld>
            <a:endParaRPr lang="nl-NL"/>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p>
            <a:endParaRPr lang="nl-NL" dirty="0"/>
          </a:p>
        </p:txBody>
      </p:sp>
      <p:sp>
        <p:nvSpPr>
          <p:cNvPr id="9" name="Tijdelijke aanduiding voor dianummer 8"/>
          <p:cNvSpPr>
            <a:spLocks noGrp="1"/>
          </p:cNvSpPr>
          <p:nvPr>
            <p:ph type="sldNum" sz="quarter" idx="12"/>
          </p:nvPr>
        </p:nvSpPr>
        <p:spPr/>
        <p:txBody>
          <a:bodyPr/>
          <a:lstStyle/>
          <a:p>
            <a:fld id="{696C3877-9DCE-482D-81BA-1D6021B2A857}" type="slidenum">
              <a:rPr lang="nl-NL" smtClean="0"/>
              <a:t>‹nr.›</a:t>
            </a:fld>
            <a:endParaRPr lang="nl-NL"/>
          </a:p>
        </p:txBody>
      </p:sp>
      <p:sp>
        <p:nvSpPr>
          <p:cNvPr id="10" name="Rechthoek 9">
            <a:extLst>
              <a:ext uri="{FF2B5EF4-FFF2-40B4-BE49-F238E27FC236}">
                <a16:creationId xmlns:a16="http://schemas.microsoft.com/office/drawing/2014/main" id="{3DE7E70F-1CD7-468F-B097-607FC30B22DE}"/>
              </a:ext>
            </a:extLst>
          </p:cNvPr>
          <p:cNvSpPr/>
          <p:nvPr userDrawn="1"/>
        </p:nvSpPr>
        <p:spPr>
          <a:xfrm>
            <a:off x="4053254" y="6277708"/>
            <a:ext cx="1345223" cy="443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1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E0512CAC-B677-44E8-97DD-1EEC3C40BEC4}" type="datetimeFigureOut">
              <a:rPr lang="nl-NL" smtClean="0"/>
              <a:t>8-2-2021</a:t>
            </a:fld>
            <a:endParaRPr lang="nl-NL"/>
          </a:p>
        </p:txBody>
      </p:sp>
      <p:sp>
        <p:nvSpPr>
          <p:cNvPr id="4" name="Tijdelijke aanduiding voor dianummer 3"/>
          <p:cNvSpPr>
            <a:spLocks noGrp="1"/>
          </p:cNvSpPr>
          <p:nvPr>
            <p:ph type="sldNum" sz="quarter" idx="11"/>
          </p:nvPr>
        </p:nvSpPr>
        <p:spPr/>
        <p:txBody>
          <a:bodyPr/>
          <a:lstStyle/>
          <a:p>
            <a:fld id="{696C3877-9DCE-482D-81BA-1D6021B2A857}" type="slidenum">
              <a:rPr lang="nl-NL" smtClean="0"/>
              <a:t>‹nr.›</a:t>
            </a:fld>
            <a:endParaRPr lang="nl-NL"/>
          </a:p>
        </p:txBody>
      </p:sp>
      <p:sp>
        <p:nvSpPr>
          <p:cNvPr id="5" name="Rechthoek 4">
            <a:extLst>
              <a:ext uri="{FF2B5EF4-FFF2-40B4-BE49-F238E27FC236}">
                <a16:creationId xmlns:a16="http://schemas.microsoft.com/office/drawing/2014/main" id="{38761657-BC50-43D4-A48A-80AC1053BCE7}"/>
              </a:ext>
            </a:extLst>
          </p:cNvPr>
          <p:cNvSpPr/>
          <p:nvPr userDrawn="1"/>
        </p:nvSpPr>
        <p:spPr>
          <a:xfrm>
            <a:off x="4053254" y="6277708"/>
            <a:ext cx="1345223" cy="443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7143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p>
            <a:r>
              <a:rPr lang="nl-NL"/>
              <a:t>Klik om de stijl te bewerken</a:t>
            </a:r>
            <a:endParaRPr lang="nl-NL" dirty="0"/>
          </a:p>
        </p:txBody>
      </p:sp>
      <p:sp>
        <p:nvSpPr>
          <p:cNvPr id="3" name="Tijdelijke aanduiding voor datum 2"/>
          <p:cNvSpPr>
            <a:spLocks noGrp="1"/>
          </p:cNvSpPr>
          <p:nvPr>
            <p:ph type="dt" sz="half" idx="10"/>
          </p:nvPr>
        </p:nvSpPr>
        <p:spPr/>
        <p:txBody>
          <a:bodyPr/>
          <a:lstStyle/>
          <a:p>
            <a:fld id="{E0512CAC-B677-44E8-97DD-1EEC3C40BEC4}" type="datetimeFigureOut">
              <a:rPr lang="nl-NL" smtClean="0"/>
              <a:t>8-2-2021</a:t>
            </a:fld>
            <a:endParaRPr lang="nl-NL"/>
          </a:p>
        </p:txBody>
      </p:sp>
      <p:sp>
        <p:nvSpPr>
          <p:cNvPr id="4" name="Tijdelijke aanduiding voor dianummer 3"/>
          <p:cNvSpPr>
            <a:spLocks noGrp="1"/>
          </p:cNvSpPr>
          <p:nvPr>
            <p:ph type="sldNum" sz="quarter" idx="11"/>
          </p:nvPr>
        </p:nvSpPr>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156269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0512CAC-B677-44E8-97DD-1EEC3C40BEC4}" type="datetimeFigureOut">
              <a:rPr lang="nl-NL" smtClean="0"/>
              <a:t>8-2-2021</a:t>
            </a:fld>
            <a:endParaRPr lang="nl-NL"/>
          </a:p>
        </p:txBody>
      </p:sp>
      <p:sp>
        <p:nvSpPr>
          <p:cNvPr id="4" name="Tijdelijke aanduiding voor dianummer 3"/>
          <p:cNvSpPr>
            <a:spLocks noGrp="1"/>
          </p:cNvSpPr>
          <p:nvPr>
            <p:ph type="sldNum" sz="quarter" idx="12"/>
          </p:nvPr>
        </p:nvSpPr>
        <p:spPr/>
        <p:txBody>
          <a:bodyPr/>
          <a:lstStyle/>
          <a:p>
            <a:fld id="{696C3877-9DCE-482D-81BA-1D6021B2A857}" type="slidenum">
              <a:rPr lang="nl-NL" smtClean="0"/>
              <a:t>‹nr.›</a:t>
            </a:fld>
            <a:endParaRPr lang="nl-NL"/>
          </a:p>
        </p:txBody>
      </p:sp>
      <p:sp>
        <p:nvSpPr>
          <p:cNvPr id="5" name="Rechthoek 4">
            <a:extLst>
              <a:ext uri="{FF2B5EF4-FFF2-40B4-BE49-F238E27FC236}">
                <a16:creationId xmlns:a16="http://schemas.microsoft.com/office/drawing/2014/main" id="{879B09A5-F1A5-42FA-91A6-BF368474EB5B}"/>
              </a:ext>
            </a:extLst>
          </p:cNvPr>
          <p:cNvSpPr/>
          <p:nvPr userDrawn="1"/>
        </p:nvSpPr>
        <p:spPr>
          <a:xfrm>
            <a:off x="4053254" y="6277708"/>
            <a:ext cx="1345223" cy="443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1084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0"/>
            </a:lvl1pPr>
          </a:lstStyle>
          <a:p>
            <a:r>
              <a:rPr lang="nl-NL"/>
              <a:t>Klik om de stijl te bewerken</a:t>
            </a:r>
            <a:endParaRPr lang="nl-NL" dirty="0"/>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0512CAC-B677-44E8-97DD-1EEC3C40BEC4}" type="datetimeFigureOut">
              <a:rPr lang="nl-NL" smtClean="0"/>
              <a:t>8-2-2021</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p:txBody>
          <a:bodyPr/>
          <a:lstStyle/>
          <a:p>
            <a:fld id="{696C3877-9DCE-482D-81BA-1D6021B2A857}" type="slidenum">
              <a:rPr lang="nl-NL" smtClean="0"/>
              <a:t>‹nr.›</a:t>
            </a:fld>
            <a:endParaRPr lang="nl-NL"/>
          </a:p>
        </p:txBody>
      </p:sp>
      <p:sp>
        <p:nvSpPr>
          <p:cNvPr id="8" name="Rechthoek 7">
            <a:extLst>
              <a:ext uri="{FF2B5EF4-FFF2-40B4-BE49-F238E27FC236}">
                <a16:creationId xmlns:a16="http://schemas.microsoft.com/office/drawing/2014/main" id="{8D796218-E94F-4B8F-9327-7377730C1DFD}"/>
              </a:ext>
            </a:extLst>
          </p:cNvPr>
          <p:cNvSpPr/>
          <p:nvPr userDrawn="1"/>
        </p:nvSpPr>
        <p:spPr>
          <a:xfrm>
            <a:off x="4053254" y="6277708"/>
            <a:ext cx="1345223" cy="4437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7430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1424000" cy="612000"/>
          </a:xfrm>
          <a:prstGeom prst="rect">
            <a:avLst/>
          </a:prstGeom>
          <a:solidFill>
            <a:srgbClr val="D4B604">
              <a:alpha val="50196"/>
            </a:srgbClr>
          </a:solidFill>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09600" y="1268760"/>
            <a:ext cx="10972800" cy="485740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12CAC-B677-44E8-97DD-1EEC3C40BEC4}" type="datetimeFigureOut">
              <a:rPr lang="nl-NL" smtClean="0"/>
              <a:t>8-2-2021</a:t>
            </a:fld>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C3877-9DCE-482D-81BA-1D6021B2A857}" type="slidenum">
              <a:rPr lang="nl-NL" smtClean="0"/>
              <a:t>‹nr.›</a:t>
            </a:fld>
            <a:endParaRPr lang="nl-NL"/>
          </a:p>
        </p:txBody>
      </p:sp>
      <p:pic>
        <p:nvPicPr>
          <p:cNvPr id="7" name="Afbeelding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06266" y="6202517"/>
            <a:ext cx="1294267" cy="431105"/>
          </a:xfrm>
          <a:prstGeom prst="rect">
            <a:avLst/>
          </a:prstGeom>
        </p:spPr>
      </p:pic>
      <p:sp>
        <p:nvSpPr>
          <p:cNvPr id="8" name="Rechthoek 7">
            <a:extLst>
              <a:ext uri="{FF2B5EF4-FFF2-40B4-BE49-F238E27FC236}">
                <a16:creationId xmlns:a16="http://schemas.microsoft.com/office/drawing/2014/main" id="{0ED7829E-1090-4082-B4BC-7F88142D1590}"/>
              </a:ext>
            </a:extLst>
          </p:cNvPr>
          <p:cNvSpPr/>
          <p:nvPr userDrawn="1"/>
        </p:nvSpPr>
        <p:spPr>
          <a:xfrm>
            <a:off x="4061043" y="6201718"/>
            <a:ext cx="1345223" cy="443768"/>
          </a:xfrm>
          <a:prstGeom prst="rect">
            <a:avLst/>
          </a:prstGeom>
          <a:blipFill dpi="0" rotWithShape="1">
            <a:blip r:embed="rId1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userDrawn="1"/>
        </p:nvSpPr>
        <p:spPr>
          <a:xfrm>
            <a:off x="4106007" y="6658752"/>
            <a:ext cx="4035181" cy="148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800" kern="1200" dirty="0" smtClean="0">
                <a:solidFill>
                  <a:schemeClr val="tx2">
                    <a:lumMod val="75000"/>
                  </a:schemeClr>
                </a:solidFill>
                <a:effectLst/>
                <a:latin typeface="+mn-lt"/>
                <a:ea typeface="+mn-ea"/>
                <a:cs typeface="+mn-cs"/>
              </a:rPr>
              <a:t> All the project results are funded by Erasmus+ subsidy from the with European Commission</a:t>
            </a:r>
            <a:endParaRPr lang="nl-NL" sz="800" kern="1200" dirty="0">
              <a:solidFill>
                <a:schemeClr val="tx2">
                  <a:lumMod val="75000"/>
                </a:schemeClr>
              </a:solidFill>
              <a:effectLst/>
              <a:latin typeface="+mn-lt"/>
              <a:ea typeface="+mn-ea"/>
              <a:cs typeface="+mn-cs"/>
            </a:endParaRPr>
          </a:p>
        </p:txBody>
      </p:sp>
      <p:sp>
        <p:nvSpPr>
          <p:cNvPr id="10" name="Rechthoek 9"/>
          <p:cNvSpPr/>
          <p:nvPr userDrawn="1"/>
        </p:nvSpPr>
        <p:spPr>
          <a:xfrm>
            <a:off x="6751489" y="6226848"/>
            <a:ext cx="1247127" cy="431904"/>
          </a:xfrm>
          <a:prstGeom prst="rect">
            <a:avLst/>
          </a:prstGeom>
          <a:blipFill dpi="0" rotWithShape="1">
            <a:blip r:embed="rId1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139948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spcBef>
          <a:spcPct val="0"/>
        </a:spcBef>
        <a:buNone/>
        <a:defRPr sz="4000" b="0" kern="1200">
          <a:solidFill>
            <a:srgbClr val="0039A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13.xml"/><Relationship Id="rId7" Type="http://schemas.openxmlformats.org/officeDocument/2006/relationships/slide" Target="slide24.xml"/><Relationship Id="rId12" Type="http://schemas.openxmlformats.org/officeDocument/2006/relationships/slide" Target="slide59.xml"/><Relationship Id="rId2" Type="http://schemas.openxmlformats.org/officeDocument/2006/relationships/slide" Target="slide12.xml"/><Relationship Id="rId1" Type="http://schemas.openxmlformats.org/officeDocument/2006/relationships/slideLayout" Target="../slideLayouts/slideLayout4.xml"/><Relationship Id="rId6" Type="http://schemas.openxmlformats.org/officeDocument/2006/relationships/slide" Target="slide19.xml"/><Relationship Id="rId11" Type="http://schemas.openxmlformats.org/officeDocument/2006/relationships/slide" Target="slide57.xml"/><Relationship Id="rId5" Type="http://schemas.openxmlformats.org/officeDocument/2006/relationships/slide" Target="slide15.xml"/><Relationship Id="rId10" Type="http://schemas.openxmlformats.org/officeDocument/2006/relationships/slide" Target="slide54.xml"/><Relationship Id="rId4" Type="http://schemas.openxmlformats.org/officeDocument/2006/relationships/slide" Target="slide14.xml"/><Relationship Id="rId9" Type="http://schemas.openxmlformats.org/officeDocument/2006/relationships/slide" Target="slide5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penned.nl/opzetten/bibliotheek-opzetten"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https://www.managementsupport.nl/working-digitally/news/2020/08/digital-etiquette-microsoft-teams-10118681?_ga=2.3947440.1659834782.1597770034-2064962137.1597770034" TargetMode="External"/><Relationship Id="rId3" Type="http://schemas.openxmlformats.org/officeDocument/2006/relationships/hyperlink" Target="https://socialmediainhetmbo.nl/office365/microsoft-teams-manuals-for-schools/" TargetMode="External"/><Relationship Id="rId7" Type="http://schemas.openxmlformats.org/officeDocument/2006/relationships/hyperlink" Target="http://office365inhetmbo.nl/" TargetMode="External"/><Relationship Id="rId2" Type="http://schemas.openxmlformats.org/officeDocument/2006/relationships/hyperlink" Target="https://www.stichtingpraktijkleren.nl/oo/online-didactics/" TargetMode="External"/><Relationship Id="rId1" Type="http://schemas.openxmlformats.org/officeDocument/2006/relationships/slideLayout" Target="../slideLayouts/slideLayout5.xml"/><Relationship Id="rId6" Type="http://schemas.openxmlformats.org/officeDocument/2006/relationships/hyperlink" Target="https://socialmediainhetmbo.nl/" TargetMode="External"/><Relationship Id="rId5" Type="http://schemas.openxmlformats.org/officeDocument/2006/relationships/hyperlink" Target="https://twitter.com/annetsmith" TargetMode="External"/><Relationship Id="rId4" Type="http://schemas.openxmlformats.org/officeDocument/2006/relationships/hyperlink" Target="http://linkedin.com/in/ashwinbrouwer" TargetMode="External"/><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tweakers.net/reviews/7756/3/" TargetMode="External"/><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qolr2T7LDu4"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penned.nl/opzetten/bibliotheek-opzetten" TargetMode="Externa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penned.nl/ondernemen/bibliotheek-ondernemen" TargetMode="External"/><Relationship Id="rId2" Type="http://schemas.openxmlformats.org/officeDocument/2006/relationships/hyperlink" Target="https://www.penned.nl/fileadmin/user_upload/Bibliotheek/Ondernemen/Portal-uitleg/Trainees_aanmaken_en_hun_rechten.mp4" TargetMode="Externa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nned.nl/login" TargetMode="External"/><Relationship Id="rId2" Type="http://schemas.openxmlformats.org/officeDocument/2006/relationships/hyperlink" Target="https://www.penned.nl/fileadmin/user_upload/Bibliotheek/Ondernemen/Remote_PE/Weekstart_PE.mp4" TargetMode="Externa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hyperlink" Target="mailto:pe.nl01xxx@penned.nl" TargetMode="Externa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hyperlink" Target="https://www.penned.nl/ondernemen/bibliotheek-ondernemen" TargetMode="External"/><Relationship Id="rId2" Type="http://schemas.openxmlformats.org/officeDocument/2006/relationships/hyperlink" Target="https://www.penned.nl/fileadmin/user_upload/Bibliotheek/Ondernemen/Portal-uitleg/Trainees_aanmaken_en_hun_rechten.mp4" TargetMode="Externa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hyperlink" Target="https://www.penned.nl/ondernemen" TargetMode="External"/><Relationship Id="rId2" Type="http://schemas.openxmlformats.org/officeDocument/2006/relationships/hyperlink" Target="http://www.penned.nl/" TargetMode="Externa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hyperlink" Target="https://www.penned.nl/ondernemen/bibliotheek-ondernemen"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hyperlink" Target="mailto:PenNed@stichtingpraktijkleren.nl" TargetMode="Externa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hyperlink" Target="https://www.stichtingpraktijkleren.nl/backlog/" TargetMode="External"/><Relationship Id="rId2" Type="http://schemas.openxmlformats.org/officeDocument/2006/relationships/image" Target="../media/image40.png"/><Relationship Id="rId1" Type="http://schemas.openxmlformats.org/officeDocument/2006/relationships/slideLayout" Target="../slideLayouts/slideLayout9.xml"/><Relationship Id="rId4" Type="http://schemas.openxmlformats.org/officeDocument/2006/relationships/slide" Target="slide53.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hyperlink" Target="mailto:PenNed@stichtingpraktijkleren.nl"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google.com/" TargetMode="Externa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www.penned.nl/ondernemen/bibliotheek-ondernemen" TargetMode="External"/><Relationship Id="rId2" Type="http://schemas.openxmlformats.org/officeDocument/2006/relationships/hyperlink" Target="https://www.penned.nl/ondernemen/tips-tools" TargetMode="Externa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 Id="rId4" Type="http://schemas.openxmlformats.org/officeDocument/2006/relationships/hyperlink" Target="mailto:PenNed@stichtingpraktijkleren.n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 Target="slide3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penned.nl/fileadmin/user_upload/Bibliotheek/Ondernemen/Portal-uitleg/Uitleg_Bedrijvengids.pdf" TargetMode="Externa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stichtingpraktijkleren.nl/backlog/"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hyperlink" Target="https://www.penned.nl/opzetten" TargetMode="External"/><Relationship Id="rId2" Type="http://schemas.openxmlformats.org/officeDocument/2006/relationships/hyperlink" Target="../Website%20PenNed/2.%20Opzetten/Stappenplan%202020-05.xlsx" TargetMode="Externa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hyperlink" Target="https://socialmediainhetmbo.nl/office365/microsoft-teams-manuals-for-schoolsandleidingen-voor-scholen/" TargetMode="External"/><Relationship Id="rId2" Type="http://schemas.openxmlformats.org/officeDocument/2006/relationships/hyperlink" Target="https://www.stichtingpraktijkleren.nl/oo/online-didactiek/" TargetMode="Externa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hyperlink" Target="Weekstart%20PE.mp4" TargetMode="External"/><Relationship Id="rId4" Type="http://schemas.openxmlformats.org/officeDocument/2006/relationships/hyperlink" Target="Filmpje%20Dorenda/Een%20dag%20in%20een%20PE%20-%20introductiefilmpje%20trainees.mp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e-DE" dirty="0"/>
              <a:t>Hilfe, die Üfa muss online sein!</a:t>
            </a:r>
          </a:p>
        </p:txBody>
      </p:sp>
      <p:sp>
        <p:nvSpPr>
          <p:cNvPr id="7" name="Ondertitel 6"/>
          <p:cNvSpPr>
            <a:spLocks noGrp="1"/>
          </p:cNvSpPr>
          <p:nvPr>
            <p:ph type="subTitle" idx="1"/>
          </p:nvPr>
        </p:nvSpPr>
        <p:spPr>
          <a:xfrm>
            <a:off x="606555" y="2908635"/>
            <a:ext cx="10363200" cy="884208"/>
          </a:xfrm>
        </p:spPr>
        <p:txBody>
          <a:bodyPr>
            <a:normAutofit/>
          </a:bodyPr>
          <a:lstStyle/>
          <a:p>
            <a:r>
              <a:rPr lang="de-DE" dirty="0">
                <a:solidFill>
                  <a:schemeClr val="tx1"/>
                </a:solidFill>
              </a:rPr>
              <a:t>Leitfaden für Manager</a:t>
            </a:r>
          </a:p>
          <a:p>
            <a:pPr algn="l"/>
            <a:endParaRPr lang="de-DE" dirty="0">
              <a:solidFill>
                <a:schemeClr val="tx1"/>
              </a:solidFill>
            </a:endParaRPr>
          </a:p>
        </p:txBody>
      </p:sp>
      <p:pic>
        <p:nvPicPr>
          <p:cNvPr id="1026" name="Picture 2" descr="Help, Informatie, Probleem Oplossing"/>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t="26524" b="15141"/>
          <a:stretch/>
        </p:blipFill>
        <p:spPr bwMode="auto">
          <a:xfrm>
            <a:off x="7418717" y="3658248"/>
            <a:ext cx="3873260" cy="2259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994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Block 8</a:t>
            </a:r>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3442858298"/>
              </p:ext>
            </p:extLst>
          </p:nvPr>
        </p:nvGraphicFramePr>
        <p:xfrm>
          <a:off x="609600" y="1268413"/>
          <a:ext cx="4009292" cy="3169920"/>
        </p:xfrm>
        <a:graphic>
          <a:graphicData uri="http://schemas.openxmlformats.org/drawingml/2006/table">
            <a:tbl>
              <a:tblPr firstRow="1" firstCol="1" bandRow="1">
                <a:tableStyleId>{5C22544A-7EE6-4342-B048-85BDC9FD1C3A}</a:tableStyleId>
              </a:tblPr>
              <a:tblGrid>
                <a:gridCol w="937846">
                  <a:extLst>
                    <a:ext uri="{9D8B030D-6E8A-4147-A177-3AD203B41FA5}">
                      <a16:colId xmlns:a16="http://schemas.microsoft.com/office/drawing/2014/main" val="84395879"/>
                    </a:ext>
                  </a:extLst>
                </a:gridCol>
                <a:gridCol w="3071446">
                  <a:extLst>
                    <a:ext uri="{9D8B030D-6E8A-4147-A177-3AD203B41FA5}">
                      <a16:colId xmlns:a16="http://schemas.microsoft.com/office/drawing/2014/main" val="1569872940"/>
                    </a:ext>
                  </a:extLst>
                </a:gridCol>
              </a:tblGrid>
              <a:tr h="762000">
                <a:tc>
                  <a:txBody>
                    <a:bodyPr/>
                    <a:lstStyle/>
                    <a:p>
                      <a:pPr>
                        <a:spcAft>
                          <a:spcPts val="0"/>
                        </a:spcAft>
                      </a:pPr>
                      <a:r>
                        <a:rPr lang="de-DE" sz="1600" b="0" noProof="0" dirty="0">
                          <a:effectLst/>
                        </a:rPr>
                        <a:t>8. Arbeitstag</a:t>
                      </a:r>
                      <a:endParaRPr lang="de-DE" sz="1600" b="0" noProof="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de-DE" sz="1600" b="0" noProof="0" dirty="0">
                          <a:effectLst/>
                          <a:latin typeface="Calibri" panose="020F0502020204030204" pitchFamily="34" charset="0"/>
                          <a:ea typeface="Calibri" panose="020F0502020204030204" pitchFamily="34" charset="0"/>
                        </a:rPr>
                        <a:t>Beginnen Sie den Tag mit Einstellungen und einer Einführung (wie beispielsweise PowerPoint-Folien 20 und 21, sowie 23). Und dann: Legen Sie los! In Trello würde ich sehr genaue Anweisungen bereitstellen, die erläutern, wie man eine Aufgabe ausführt. Einige Anstellungen, die in PowerPoint enthalten sind, würden sich auf diesen Aufgabenkarten befinden, die ich im Unterricht nicht teilen würde.</a:t>
                      </a:r>
                    </a:p>
                  </a:txBody>
                  <a:tcPr marL="38966" marR="38966" marT="0" marB="0"/>
                </a:tc>
                <a:extLst>
                  <a:ext uri="{0D108BD9-81ED-4DB2-BD59-A6C34878D82A}">
                    <a16:rowId xmlns:a16="http://schemas.microsoft.com/office/drawing/2014/main" val="3354547148"/>
                  </a:ext>
                </a:extLst>
              </a:tr>
            </a:tbl>
          </a:graphicData>
        </a:graphic>
      </p:graphicFrame>
      <p:pic>
        <p:nvPicPr>
          <p:cNvPr id="3" name="Afbeelding 2"/>
          <p:cNvPicPr>
            <a:picLocks noChangeAspect="1"/>
          </p:cNvPicPr>
          <p:nvPr/>
        </p:nvPicPr>
        <p:blipFill>
          <a:blip r:embed="rId2"/>
          <a:stretch>
            <a:fillRect/>
          </a:stretch>
        </p:blipFill>
        <p:spPr>
          <a:xfrm>
            <a:off x="4833967" y="1214066"/>
            <a:ext cx="6777603" cy="2011679"/>
          </a:xfrm>
          <a:prstGeom prst="rect">
            <a:avLst/>
          </a:prstGeom>
        </p:spPr>
      </p:pic>
      <p:pic>
        <p:nvPicPr>
          <p:cNvPr id="4" name="Afbeelding 3"/>
          <p:cNvPicPr>
            <a:picLocks noChangeAspect="1"/>
          </p:cNvPicPr>
          <p:nvPr/>
        </p:nvPicPr>
        <p:blipFill>
          <a:blip r:embed="rId3"/>
          <a:stretch>
            <a:fillRect/>
          </a:stretch>
        </p:blipFill>
        <p:spPr>
          <a:xfrm>
            <a:off x="5111262" y="3638423"/>
            <a:ext cx="6605816" cy="1914862"/>
          </a:xfrm>
          <a:prstGeom prst="rect">
            <a:avLst/>
          </a:prstGeom>
        </p:spPr>
      </p:pic>
    </p:spTree>
    <p:extLst>
      <p:ext uri="{BB962C8B-B14F-4D97-AF65-F5344CB8AC3E}">
        <p14:creationId xmlns:p14="http://schemas.microsoft.com/office/powerpoint/2010/main" val="576857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INHALTE</a:t>
            </a:r>
          </a:p>
        </p:txBody>
      </p:sp>
      <p:sp>
        <p:nvSpPr>
          <p:cNvPr id="5" name="Tijdelijke aanduiding voor inhoud 3"/>
          <p:cNvSpPr>
            <a:spLocks noGrp="1"/>
          </p:cNvSpPr>
          <p:nvPr>
            <p:ph sz="half" idx="2"/>
          </p:nvPr>
        </p:nvSpPr>
        <p:spPr>
          <a:xfrm>
            <a:off x="761999" y="1411858"/>
            <a:ext cx="3871547" cy="2658980"/>
          </a:xfrm>
          <a:solidFill>
            <a:schemeClr val="bg1">
              <a:lumMod val="85000"/>
            </a:schemeClr>
          </a:solidFill>
        </p:spPr>
        <p:txBody>
          <a:bodyPr>
            <a:normAutofit/>
          </a:bodyPr>
          <a:lstStyle/>
          <a:p>
            <a:pPr marL="0" indent="0">
              <a:buNone/>
            </a:pPr>
            <a:r>
              <a:rPr lang="de-DE" sz="2400" dirty="0"/>
              <a:t>Informationen für den Manager</a:t>
            </a:r>
          </a:p>
          <a:p>
            <a:pPr marL="0" indent="0">
              <a:buNone/>
            </a:pPr>
            <a:endParaRPr lang="de-DE" sz="2400" dirty="0"/>
          </a:p>
          <a:p>
            <a:r>
              <a:rPr lang="de-DE" sz="1800" dirty="0">
                <a:hlinkClick r:id="rId2" action="ppaction://hlinksldjump"/>
              </a:rPr>
              <a:t>Über diesen Leitfaden</a:t>
            </a:r>
            <a:endParaRPr lang="de-DE" sz="1800" dirty="0"/>
          </a:p>
          <a:p>
            <a:r>
              <a:rPr lang="de-DE" sz="1800" dirty="0">
                <a:hlinkClick r:id="rId3" action="ppaction://hlinksldjump"/>
              </a:rPr>
              <a:t>Zu erledigende Aufgaben</a:t>
            </a:r>
            <a:endParaRPr lang="de-DE" sz="1800" dirty="0"/>
          </a:p>
          <a:p>
            <a:r>
              <a:rPr lang="de-DE" sz="1800" dirty="0">
                <a:hlinkClick r:id="rId4" action="ppaction://hlinksldjump"/>
              </a:rPr>
              <a:t>Richtlinien</a:t>
            </a:r>
            <a:endParaRPr lang="de-DE" sz="1800" dirty="0"/>
          </a:p>
          <a:p>
            <a:r>
              <a:rPr lang="de-DE" sz="1800" dirty="0">
                <a:hlinkClick r:id="rId5" action="ppaction://hlinksldjump"/>
              </a:rPr>
              <a:t>Tipps</a:t>
            </a:r>
          </a:p>
        </p:txBody>
      </p:sp>
      <p:sp>
        <p:nvSpPr>
          <p:cNvPr id="6" name="Tijdelijke aanduiding voor inhoud 3"/>
          <p:cNvSpPr>
            <a:spLocks noGrp="1"/>
          </p:cNvSpPr>
          <p:nvPr>
            <p:ph sz="half" idx="2"/>
          </p:nvPr>
        </p:nvSpPr>
        <p:spPr>
          <a:xfrm>
            <a:off x="4053434" y="2422372"/>
            <a:ext cx="5478754" cy="2951885"/>
          </a:xfrm>
          <a:solidFill>
            <a:srgbClr val="E9E09B"/>
          </a:solidFill>
        </p:spPr>
        <p:txBody>
          <a:bodyPr>
            <a:normAutofit fontScale="92500" lnSpcReduction="10000"/>
          </a:bodyPr>
          <a:lstStyle/>
          <a:p>
            <a:pPr marL="0" indent="0">
              <a:buNone/>
            </a:pPr>
            <a:r>
              <a:rPr lang="de-DE" sz="2600" dirty="0"/>
              <a:t>Auftakt der Online-Üfa (mit Auszubildenden)</a:t>
            </a:r>
          </a:p>
          <a:p>
            <a:pPr marL="0" indent="0">
              <a:buNone/>
            </a:pPr>
            <a:endParaRPr lang="de-DE" sz="2400" dirty="0"/>
          </a:p>
          <a:p>
            <a:pPr marL="971550" lvl="1" indent="-571500">
              <a:buAutoNum type="romanUcPeriod"/>
            </a:pPr>
            <a:r>
              <a:rPr lang="de-DE" sz="1900" dirty="0">
                <a:hlinkClick r:id="rId5" action="ppaction://hlinksldjump"/>
              </a:rPr>
              <a:t>Vorstellung</a:t>
            </a:r>
            <a:endParaRPr lang="de-DE" sz="1900" dirty="0"/>
          </a:p>
          <a:p>
            <a:pPr marL="971550" lvl="1" indent="-571500">
              <a:buAutoNum type="romanUcPeriod"/>
            </a:pPr>
            <a:r>
              <a:rPr lang="de-DE" sz="1900" dirty="0">
                <a:hlinkClick r:id="rId6" action="ppaction://hlinksldjump"/>
              </a:rPr>
              <a:t>Was ist eine Üfa?</a:t>
            </a:r>
            <a:endParaRPr lang="de-DE" sz="1900" dirty="0"/>
          </a:p>
          <a:p>
            <a:pPr marL="971550" lvl="1" indent="-571500">
              <a:buAutoNum type="romanUcPeriod"/>
            </a:pPr>
            <a:r>
              <a:rPr lang="de-DE" sz="1900" dirty="0">
                <a:hlinkClick r:id="rId7" action="ppaction://hlinksldjump"/>
              </a:rPr>
              <a:t>Vereinbarungen</a:t>
            </a:r>
            <a:endParaRPr lang="de-DE" sz="1900" dirty="0"/>
          </a:p>
          <a:p>
            <a:pPr marL="971550" lvl="1" indent="-571500">
              <a:buAutoNum type="romanUcPeriod"/>
            </a:pPr>
            <a:r>
              <a:rPr lang="de-DE" sz="1900" dirty="0">
                <a:hlinkClick r:id="rId8" action="ppaction://hlinksldjump"/>
              </a:rPr>
              <a:t>Was Sie wissen sollten</a:t>
            </a:r>
            <a:endParaRPr lang="de-DE" sz="1900" dirty="0"/>
          </a:p>
          <a:p>
            <a:pPr marL="971550" lvl="1" indent="-571500">
              <a:buAutoNum type="romanUcPeriod"/>
            </a:pPr>
            <a:r>
              <a:rPr lang="de-DE" sz="1900" dirty="0">
                <a:hlinkClick r:id="rId9" action="ppaction://hlinksldjump"/>
              </a:rPr>
              <a:t>So legen Sie los</a:t>
            </a:r>
            <a:endParaRPr lang="de-DE" sz="1900" dirty="0"/>
          </a:p>
          <a:p>
            <a:pPr marL="971550" lvl="1" indent="-571500">
              <a:buAutoNum type="romanUcPeriod"/>
            </a:pPr>
            <a:r>
              <a:rPr lang="de-DE" sz="1900" dirty="0">
                <a:hlinkClick r:id="rId10" action="ppaction://hlinksldjump"/>
              </a:rPr>
              <a:t>Fazit</a:t>
            </a:r>
            <a:endParaRPr lang="de-DE" sz="1900" dirty="0"/>
          </a:p>
          <a:p>
            <a:pPr marL="0" indent="0">
              <a:buNone/>
            </a:pPr>
            <a:endParaRPr lang="de-DE" dirty="0">
              <a:hlinkClick r:id="rId11" action="ppaction://hlinksldjump"/>
            </a:endParaRPr>
          </a:p>
          <a:p>
            <a:pPr marL="0" indent="0">
              <a:buNone/>
            </a:pPr>
            <a:endParaRPr lang="de-DE" dirty="0">
              <a:hlinkClick r:id="rId11" action="ppaction://hlinksldjump"/>
            </a:endParaRPr>
          </a:p>
        </p:txBody>
      </p:sp>
      <p:sp>
        <p:nvSpPr>
          <p:cNvPr id="4" name="Tijdelijke aanduiding voor inhoud 3"/>
          <p:cNvSpPr>
            <a:spLocks noGrp="1"/>
          </p:cNvSpPr>
          <p:nvPr>
            <p:ph sz="half" idx="2"/>
          </p:nvPr>
        </p:nvSpPr>
        <p:spPr>
          <a:xfrm>
            <a:off x="7425298" y="4681375"/>
            <a:ext cx="3400853" cy="1703396"/>
          </a:xfrm>
          <a:solidFill>
            <a:schemeClr val="bg1">
              <a:lumMod val="85000"/>
            </a:schemeClr>
          </a:solidFill>
        </p:spPr>
        <p:txBody>
          <a:bodyPr>
            <a:normAutofit fontScale="92500" lnSpcReduction="20000"/>
          </a:bodyPr>
          <a:lstStyle/>
          <a:p>
            <a:pPr marL="0" indent="0">
              <a:buNone/>
            </a:pPr>
            <a:r>
              <a:rPr lang="de-DE" sz="2600" dirty="0"/>
              <a:t>Informationen für den Manager</a:t>
            </a:r>
          </a:p>
          <a:p>
            <a:pPr marL="0" indent="0">
              <a:buNone/>
            </a:pPr>
            <a:endParaRPr lang="de-DE" sz="2600" dirty="0">
              <a:hlinkClick r:id="rId11" action="ppaction://hlinksldjump"/>
            </a:endParaRPr>
          </a:p>
          <a:p>
            <a:r>
              <a:rPr lang="de-DE" sz="1900" dirty="0">
                <a:hlinkClick r:id="rId11" action="ppaction://hlinksldjump"/>
              </a:rPr>
              <a:t>Wie geht es weiter?</a:t>
            </a:r>
            <a:endParaRPr lang="de-DE" sz="1900" dirty="0"/>
          </a:p>
          <a:p>
            <a:r>
              <a:rPr lang="de-DE" sz="1900" dirty="0">
                <a:hlinkClick r:id="rId12" action="ppaction://hlinksldjump"/>
              </a:rPr>
              <a:t>Nützliche Informationen</a:t>
            </a:r>
          </a:p>
        </p:txBody>
      </p:sp>
      <p:sp>
        <p:nvSpPr>
          <p:cNvPr id="3" name="Gekromde pijl-omlaag 2"/>
          <p:cNvSpPr/>
          <p:nvPr/>
        </p:nvSpPr>
        <p:spPr>
          <a:xfrm rot="2354025">
            <a:off x="4321686" y="1554030"/>
            <a:ext cx="1015025" cy="616879"/>
          </a:xfrm>
          <a:prstGeom prst="curvedDownArrow">
            <a:avLst/>
          </a:prstGeom>
          <a:solidFill>
            <a:srgbClr val="D7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7" name="Gekromde pijl-omlaag 6"/>
          <p:cNvSpPr/>
          <p:nvPr/>
        </p:nvSpPr>
        <p:spPr>
          <a:xfrm rot="2354025">
            <a:off x="9206399" y="3762397"/>
            <a:ext cx="1015025" cy="616879"/>
          </a:xfrm>
          <a:prstGeom prst="curvedDownArrow">
            <a:avLst/>
          </a:prstGeom>
          <a:solidFill>
            <a:srgbClr val="D7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439651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Über diesen Leitfaden</a:t>
            </a:r>
          </a:p>
        </p:txBody>
      </p:sp>
      <p:sp>
        <p:nvSpPr>
          <p:cNvPr id="7" name="Tijdelijke aanduiding voor inhoud 6"/>
          <p:cNvSpPr>
            <a:spLocks noGrp="1"/>
          </p:cNvSpPr>
          <p:nvPr>
            <p:ph sz="half" idx="1"/>
          </p:nvPr>
        </p:nvSpPr>
        <p:spPr>
          <a:xfrm>
            <a:off x="609599" y="1268760"/>
            <a:ext cx="10837654" cy="4933632"/>
          </a:xfrm>
        </p:spPr>
        <p:txBody>
          <a:bodyPr>
            <a:normAutofit fontScale="85000" lnSpcReduction="10000"/>
          </a:bodyPr>
          <a:lstStyle/>
          <a:p>
            <a:r>
              <a:rPr lang="de-DE" dirty="0"/>
              <a:t>Dieser Leitfaden enthält einen einfachen Entwicklungsplan zur Einführung einer Online-Üfa. Eine Online-Besprechung für die Auszubildenden ist inbegriffen.</a:t>
            </a:r>
          </a:p>
          <a:p>
            <a:r>
              <a:rPr lang="de-DE" dirty="0"/>
              <a:t>Graue Seiten sind Seiten für das Lehrpersonal. Diese befinden sich vor den entsprechenden Seiten für Auszubildende und werden ausgeblendet. Oben links auf der sogenannten Lehrerseite können Sie sehen, zu welcher Folie sie gehört.</a:t>
            </a:r>
          </a:p>
          <a:p>
            <a:r>
              <a:rPr lang="de-DE" dirty="0"/>
              <a:t>MA = Manager (begleitender Lehrender) / Üfa = Übungsfirma / Auszubildende = SchülerInnen, die als Üfa-Angestellte tätig sind</a:t>
            </a:r>
          </a:p>
          <a:p>
            <a:r>
              <a:rPr lang="de-DE" dirty="0"/>
              <a:t>Für Besprechungen sowohl vor Ort als auch online</a:t>
            </a:r>
          </a:p>
          <a:p>
            <a:pPr marL="857250" lvl="2" indent="0">
              <a:spcBef>
                <a:spcPts val="0"/>
              </a:spcBef>
              <a:buNone/>
            </a:pPr>
            <a:r>
              <a:rPr lang="de-DE" dirty="0"/>
              <a:t>Symbol für 			 Symbol für </a:t>
            </a:r>
          </a:p>
          <a:p>
            <a:pPr marL="857250" lvl="2" indent="0">
              <a:spcBef>
                <a:spcPts val="0"/>
              </a:spcBef>
              <a:buNone/>
            </a:pPr>
            <a:r>
              <a:rPr lang="de-DE" dirty="0"/>
              <a:t>Besprechungen vor Ort: 		 Online-Besprechungen:</a:t>
            </a:r>
          </a:p>
          <a:p>
            <a:pPr marL="857250" lvl="2" indent="0">
              <a:spcBef>
                <a:spcPts val="0"/>
              </a:spcBef>
              <a:buNone/>
            </a:pPr>
            <a:endParaRPr lang="de-DE" dirty="0"/>
          </a:p>
          <a:p>
            <a:pPr marL="400050">
              <a:spcBef>
                <a:spcPts val="0"/>
              </a:spcBef>
            </a:pPr>
            <a:r>
              <a:rPr lang="de-DE" dirty="0"/>
              <a:t>Anpassungen entsprechend Ihrer eigenen Wünsche sowie den Üfa-Anforderungen</a:t>
            </a:r>
          </a:p>
          <a:p>
            <a:pPr marL="857250" lvl="2" indent="0">
              <a:spcBef>
                <a:spcPts val="0"/>
              </a:spcBef>
              <a:buNone/>
            </a:pPr>
            <a:r>
              <a:rPr lang="de-DE" dirty="0"/>
              <a:t>Symbol, um z.B. etwas abzuändern</a:t>
            </a:r>
            <a:br>
              <a:rPr lang="de-DE" dirty="0"/>
            </a:br>
            <a:endParaRPr lang="de-DE" dirty="0"/>
          </a:p>
          <a:p>
            <a:pPr marL="0" indent="0">
              <a:buNone/>
            </a:pPr>
            <a:endParaRPr lang="de-DE" dirty="0"/>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1391" y="4115516"/>
            <a:ext cx="708622" cy="708622"/>
          </a:xfrm>
          <a:prstGeom prst="rect">
            <a:avLst/>
          </a:prstGeom>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959" y="4037940"/>
            <a:ext cx="781347" cy="781347"/>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5611" y="5197178"/>
            <a:ext cx="540284" cy="540284"/>
          </a:xfrm>
          <a:prstGeom prst="rect">
            <a:avLst/>
          </a:prstGeom>
        </p:spPr>
      </p:pic>
    </p:spTree>
    <p:extLst>
      <p:ext uri="{BB962C8B-B14F-4D97-AF65-F5344CB8AC3E}">
        <p14:creationId xmlns:p14="http://schemas.microsoft.com/office/powerpoint/2010/main" val="1008706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Zu erledigende Aufgaben</a:t>
            </a:r>
          </a:p>
        </p:txBody>
      </p:sp>
      <p:sp>
        <p:nvSpPr>
          <p:cNvPr id="7" name="Tijdelijke aanduiding voor inhoud 6"/>
          <p:cNvSpPr>
            <a:spLocks noGrp="1"/>
          </p:cNvSpPr>
          <p:nvPr>
            <p:ph sz="half" idx="1"/>
          </p:nvPr>
        </p:nvSpPr>
        <p:spPr>
          <a:xfrm>
            <a:off x="609599" y="1268760"/>
            <a:ext cx="11036061" cy="4857403"/>
          </a:xfrm>
        </p:spPr>
        <p:txBody>
          <a:bodyPr>
            <a:normAutofit/>
          </a:bodyPr>
          <a:lstStyle/>
          <a:p>
            <a:r>
              <a:rPr lang="de-DE" dirty="0"/>
              <a:t>Passen Sie diese Präsentation an die Firmenidentität Ihrer Üfa oder Schule an. </a:t>
            </a:r>
          </a:p>
          <a:p>
            <a:r>
              <a:rPr lang="de-DE" dirty="0"/>
              <a:t>Bearbeitung der Präsentation: Ergänzen Sie die Präsentation mit Daten Ihrer eigenen Üfa und entfernen Sie Inhalte, die Ihrer Meinung nach nicht zutreffen. </a:t>
            </a:r>
          </a:p>
          <a:p>
            <a:r>
              <a:rPr lang="de-DE" dirty="0"/>
              <a:t>Wenn sich dieses Symbol             auf einer Seite befindet, müssen Sie Inhalte noch selbst anpassen bzw. hinzufügen.</a:t>
            </a:r>
          </a:p>
          <a:p>
            <a:endParaRPr lang="de-DE" dirty="0"/>
          </a:p>
          <a:p>
            <a:endParaRPr lang="de-DE"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8469" y="3498439"/>
            <a:ext cx="540284" cy="540284"/>
          </a:xfrm>
          <a:prstGeom prst="rect">
            <a:avLst/>
          </a:prstGeom>
        </p:spPr>
      </p:pic>
    </p:spTree>
    <p:extLst>
      <p:ext uri="{BB962C8B-B14F-4D97-AF65-F5344CB8AC3E}">
        <p14:creationId xmlns:p14="http://schemas.microsoft.com/office/powerpoint/2010/main" val="2650829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Richtlinien</a:t>
            </a:r>
          </a:p>
        </p:txBody>
      </p:sp>
      <p:sp>
        <p:nvSpPr>
          <p:cNvPr id="7" name="Tijdelijke aanduiding voor inhoud 6"/>
          <p:cNvSpPr>
            <a:spLocks noGrp="1"/>
          </p:cNvSpPr>
          <p:nvPr>
            <p:ph sz="half" idx="1"/>
          </p:nvPr>
        </p:nvSpPr>
        <p:spPr>
          <a:xfrm>
            <a:off x="609598" y="1268760"/>
            <a:ext cx="11312107" cy="4933632"/>
          </a:xfrm>
        </p:spPr>
        <p:txBody>
          <a:bodyPr>
            <a:normAutofit fontScale="70000" lnSpcReduction="20000"/>
          </a:bodyPr>
          <a:lstStyle/>
          <a:p>
            <a:pPr marL="0" indent="0">
              <a:buNone/>
            </a:pPr>
            <a:r>
              <a:rPr lang="de-DE" u="sng" dirty="0"/>
              <a:t>Die Gestaltung der Üfa wurde abgeschlossen</a:t>
            </a:r>
          </a:p>
          <a:p>
            <a:r>
              <a:rPr lang="de-DE" dirty="0"/>
              <a:t>Alle Komponenten des Entwicklungsplans wurden fertiggestellt und im Detail ausgearbeitet.</a:t>
            </a:r>
          </a:p>
          <a:p>
            <a:r>
              <a:rPr lang="de-DE" dirty="0"/>
              <a:t>Die Einführungsschulung wurde von allen Managern durchgeführt.</a:t>
            </a:r>
            <a:endParaRPr lang="de-DE" u="sng" dirty="0"/>
          </a:p>
          <a:p>
            <a:pPr marL="0" indent="0">
              <a:buNone/>
            </a:pPr>
            <a:r>
              <a:rPr lang="de-DE" u="sng" dirty="0"/>
              <a:t>Bereits vorhanden/bekannt/registriert</a:t>
            </a:r>
            <a:r>
              <a:rPr lang="de-DE" i="1" dirty="0"/>
              <a:t>	</a:t>
            </a:r>
          </a:p>
          <a:p>
            <a:pPr marL="400050" lvl="1" indent="0" algn="ctr">
              <a:buNone/>
            </a:pPr>
            <a:r>
              <a:rPr lang="de-DE" sz="2300" i="1" dirty="0"/>
              <a:t>sofern nicht entschieden wurde, all diese Komponenten gemeinsam mit den SchülerInnen festzulegen</a:t>
            </a:r>
          </a:p>
          <a:p>
            <a:pPr marL="400050" lvl="1" indent="0" algn="ctr">
              <a:buNone/>
            </a:pPr>
            <a:endParaRPr lang="de-DE" dirty="0"/>
          </a:p>
          <a:p>
            <a:r>
              <a:rPr lang="de-DE" dirty="0"/>
              <a:t>Name der Üfa</a:t>
            </a:r>
          </a:p>
          <a:p>
            <a:r>
              <a:rPr lang="de-DE" dirty="0"/>
              <a:t>2 regalfertige Produkte + entsprechende Preise</a:t>
            </a:r>
          </a:p>
          <a:p>
            <a:r>
              <a:rPr lang="de-DE" dirty="0"/>
              <a:t>Organigramm + Stellenbeschreibungen			</a:t>
            </a:r>
            <a:r>
              <a:rPr lang="de-DE" sz="2200" i="1" dirty="0"/>
              <a:t>Siehe </a:t>
            </a:r>
            <a:r>
              <a:rPr lang="de-DE" sz="2200" i="1" dirty="0">
                <a:hlinkClick r:id="rId2"/>
              </a:rPr>
              <a:t>Beispiel-Üfas</a:t>
            </a:r>
            <a:r>
              <a:rPr lang="de-DE" sz="2200" i="1" dirty="0"/>
              <a:t> in Bibliothek erstellen</a:t>
            </a:r>
            <a:endParaRPr lang="de-DE" i="1" dirty="0"/>
          </a:p>
          <a:p>
            <a:pPr lvl="1"/>
            <a:r>
              <a:rPr lang="de-DE" dirty="0"/>
              <a:t>Welche Abteilungen können unterschieden werden?</a:t>
            </a:r>
          </a:p>
          <a:p>
            <a:pPr lvl="1"/>
            <a:r>
              <a:rPr lang="de-DE" dirty="0"/>
              <a:t>Welche Aktivitäten gehören zu jeder Abteilung? </a:t>
            </a:r>
          </a:p>
          <a:p>
            <a:r>
              <a:rPr lang="de-DE" dirty="0"/>
              <a:t>Der Prozessablauf wurde beschrieben			</a:t>
            </a:r>
            <a:r>
              <a:rPr lang="de-DE" sz="2200" i="1" dirty="0"/>
              <a:t>Siehe </a:t>
            </a:r>
            <a:r>
              <a:rPr lang="de-DE" sz="2200" i="1" dirty="0">
                <a:hlinkClick r:id="rId2"/>
              </a:rPr>
              <a:t>Beispiel-Üfas</a:t>
            </a:r>
            <a:r>
              <a:rPr lang="de-DE" sz="2200" i="1" dirty="0"/>
              <a:t> in Bibliothek erstellen</a:t>
            </a:r>
            <a:endParaRPr lang="de-DE" dirty="0">
              <a:sym typeface="Wingdings" panose="05000000000000000000" pitchFamily="2" charset="2"/>
            </a:endParaRPr>
          </a:p>
          <a:p>
            <a:pPr lvl="1"/>
            <a:r>
              <a:rPr lang="de-DE" dirty="0">
                <a:sym typeface="Wingdings" panose="05000000000000000000" pitchFamily="2" charset="2"/>
              </a:rPr>
              <a:t>Welche Schritte zählen zum Kaufprozess?</a:t>
            </a:r>
            <a:r>
              <a:rPr lang="de-DE" sz="2300" i="1" dirty="0">
                <a:sym typeface="Wingdings" panose="05000000000000000000" pitchFamily="2" charset="2"/>
              </a:rPr>
              <a:t> 	</a:t>
            </a:r>
            <a:endParaRPr lang="de-DE" i="1" dirty="0">
              <a:sym typeface="Wingdings" panose="05000000000000000000" pitchFamily="2" charset="2"/>
            </a:endParaRPr>
          </a:p>
          <a:p>
            <a:pPr lvl="1"/>
            <a:r>
              <a:rPr lang="de-DE" dirty="0">
                <a:sym typeface="Wingdings" panose="05000000000000000000" pitchFamily="2" charset="2"/>
              </a:rPr>
              <a:t>Welche Schritte können im Verkaufsprozess unterschieden werden? </a:t>
            </a:r>
            <a:r>
              <a:rPr lang="de-DE" i="1" dirty="0">
                <a:sym typeface="Wingdings" panose="05000000000000000000" pitchFamily="2" charset="2"/>
              </a:rPr>
              <a:t>Welche Dokumente/Systeme &amp; welche Abteilung machen was und wann</a:t>
            </a:r>
            <a:r>
              <a:rPr lang="de-DE" sz="2300" i="1" dirty="0">
                <a:sym typeface="Wingdings" panose="05000000000000000000" pitchFamily="2" charset="2"/>
              </a:rPr>
              <a:t>?</a:t>
            </a:r>
          </a:p>
          <a:p>
            <a:pPr lvl="1"/>
            <a:r>
              <a:rPr lang="de-DE" dirty="0"/>
              <a:t>Wer kümmert sich um die E-Mails/erstellt Aufgaben aus E-Mails?</a:t>
            </a:r>
          </a:p>
          <a:p>
            <a:endParaRPr lang="de-DE" dirty="0"/>
          </a:p>
        </p:txBody>
      </p:sp>
    </p:spTree>
    <p:extLst>
      <p:ext uri="{BB962C8B-B14F-4D97-AF65-F5344CB8AC3E}">
        <p14:creationId xmlns:p14="http://schemas.microsoft.com/office/powerpoint/2010/main" val="169934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Tipps</a:t>
            </a:r>
          </a:p>
        </p:txBody>
      </p:sp>
      <p:sp>
        <p:nvSpPr>
          <p:cNvPr id="4" name="Tijdelijke aanduiding voor inhoud 3"/>
          <p:cNvSpPr>
            <a:spLocks noGrp="1"/>
          </p:cNvSpPr>
          <p:nvPr>
            <p:ph sz="half" idx="2"/>
          </p:nvPr>
        </p:nvSpPr>
        <p:spPr>
          <a:xfrm>
            <a:off x="609600" y="1181819"/>
            <a:ext cx="11286226" cy="5279365"/>
          </a:xfrm>
        </p:spPr>
        <p:txBody>
          <a:bodyPr>
            <a:normAutofit fontScale="25000" lnSpcReduction="20000"/>
          </a:bodyPr>
          <a:lstStyle/>
          <a:p>
            <a:pPr marL="0" indent="0">
              <a:buNone/>
            </a:pPr>
            <a:r>
              <a:rPr lang="de-DE" sz="8000" b="1" dirty="0"/>
              <a:t>Schauen Sie sich das Online-</a:t>
            </a:r>
            <a:r>
              <a:rPr lang="de-DE" sz="8000" b="1" dirty="0" err="1"/>
              <a:t>Didaktikmodul</a:t>
            </a:r>
            <a:r>
              <a:rPr lang="de-DE" sz="8000" b="1" dirty="0"/>
              <a:t> von </a:t>
            </a:r>
            <a:r>
              <a:rPr lang="de-DE" sz="8000" b="1" dirty="0" err="1"/>
              <a:t>Stichting</a:t>
            </a:r>
            <a:r>
              <a:rPr lang="de-DE" sz="8000" b="1" dirty="0"/>
              <a:t> </a:t>
            </a:r>
            <a:r>
              <a:rPr lang="de-DE" sz="8000" b="1" dirty="0" err="1"/>
              <a:t>Praktijkleren</a:t>
            </a:r>
            <a:r>
              <a:rPr lang="de-DE" sz="8000" b="1" dirty="0"/>
              <a:t> an</a:t>
            </a:r>
          </a:p>
          <a:p>
            <a:pPr marL="0" indent="0">
              <a:buNone/>
            </a:pPr>
            <a:r>
              <a:rPr lang="de-DE" sz="8000" dirty="0">
                <a:hlinkClick r:id="rId2"/>
              </a:rPr>
              <a:t>https://www.stichtingpraktijkleren.nl/oo/online-didactics/</a:t>
            </a:r>
            <a:endParaRPr lang="de-DE" sz="8000" dirty="0"/>
          </a:p>
          <a:p>
            <a:pPr marL="0" indent="0">
              <a:buNone/>
            </a:pPr>
            <a:r>
              <a:rPr lang="de-DE" sz="8000" dirty="0"/>
              <a:t>(loggen Sie sich auf der Website von </a:t>
            </a:r>
            <a:r>
              <a:rPr lang="de-DE" sz="8000" dirty="0" err="1"/>
              <a:t>Stichting</a:t>
            </a:r>
            <a:r>
              <a:rPr lang="de-DE" sz="8000" dirty="0"/>
              <a:t> </a:t>
            </a:r>
            <a:r>
              <a:rPr lang="de-DE" sz="8000" dirty="0" err="1"/>
              <a:t>Praktijkleren</a:t>
            </a:r>
            <a:r>
              <a:rPr lang="de-DE" sz="8000" dirty="0"/>
              <a:t> ein)</a:t>
            </a:r>
          </a:p>
          <a:p>
            <a:pPr marL="0" indent="0">
              <a:buNone/>
            </a:pPr>
            <a:endParaRPr lang="de-DE" sz="8000" b="1" dirty="0"/>
          </a:p>
          <a:p>
            <a:pPr marL="0" indent="0">
              <a:buNone/>
            </a:pPr>
            <a:endParaRPr lang="de-DE" sz="8000" b="1" dirty="0"/>
          </a:p>
          <a:p>
            <a:pPr marL="0" indent="0">
              <a:buNone/>
            </a:pPr>
            <a:r>
              <a:rPr lang="de-DE" sz="8000" b="1" dirty="0"/>
              <a:t>Schauen Sie sich diese Blogserie über Online-Unterricht durch MS Teams an.</a:t>
            </a:r>
            <a:br>
              <a:rPr lang="de-DE" sz="8000" b="1" dirty="0"/>
            </a:br>
            <a:r>
              <a:rPr lang="de-DE" sz="8000" dirty="0"/>
              <a:t>Hier finden Sie zahlreiche Informationen über all das, was Teams zu bieten hat und wie Sie es für pädagogische Online-Besprechungen verwenden können.</a:t>
            </a:r>
          </a:p>
          <a:p>
            <a:pPr marL="0" indent="0">
              <a:buNone/>
            </a:pPr>
            <a:r>
              <a:rPr lang="de-DE" sz="8000" dirty="0">
                <a:hlinkClick r:id="rId3"/>
              </a:rPr>
              <a:t>https://socialmediainvocationaleducation.nl/office365/microsoft-teams-manuals-for-schools/</a:t>
            </a:r>
            <a:r>
              <a:rPr lang="de-DE" sz="8000" dirty="0"/>
              <a:t> </a:t>
            </a:r>
          </a:p>
          <a:p>
            <a:pPr marL="800100" lvl="2" indent="0">
              <a:buNone/>
            </a:pPr>
            <a:r>
              <a:rPr lang="de-DE" sz="6400" i="1" dirty="0">
                <a:solidFill>
                  <a:schemeClr val="bg1">
                    <a:lumMod val="50000"/>
                  </a:schemeClr>
                </a:solidFill>
              </a:rPr>
              <a:t>Quelle: Office 365 in der Berufsausbildung  </a:t>
            </a:r>
          </a:p>
          <a:p>
            <a:pPr marL="800100" lvl="2" indent="0">
              <a:buNone/>
            </a:pPr>
            <a:r>
              <a:rPr lang="de-DE" sz="6400" i="1" dirty="0">
                <a:solidFill>
                  <a:schemeClr val="bg1">
                    <a:lumMod val="50000"/>
                  </a:schemeClr>
                </a:solidFill>
                <a:hlinkClick r:id="rId4"/>
              </a:rPr>
              <a:t>Ashwin Brouwer</a:t>
            </a:r>
            <a:r>
              <a:rPr lang="de-DE" sz="6400" i="1" dirty="0">
                <a:solidFill>
                  <a:schemeClr val="bg1">
                    <a:lumMod val="50000"/>
                  </a:schemeClr>
                </a:solidFill>
              </a:rPr>
              <a:t> (Friesland College) und </a:t>
            </a:r>
            <a:r>
              <a:rPr lang="de-DE" sz="6400" i="1" dirty="0">
                <a:solidFill>
                  <a:schemeClr val="bg1">
                    <a:lumMod val="50000"/>
                  </a:schemeClr>
                </a:solidFill>
                <a:hlinkClick r:id="rId5"/>
              </a:rPr>
              <a:t>Annet Smith</a:t>
            </a:r>
            <a:r>
              <a:rPr lang="de-DE" sz="6400" i="1" dirty="0">
                <a:solidFill>
                  <a:schemeClr val="bg1">
                    <a:lumMod val="50000"/>
                  </a:schemeClr>
                </a:solidFill>
              </a:rPr>
              <a:t> (Nova College) schreiben hier über Office 365 in der fortgeschrittenen Berufsausbildung. </a:t>
            </a:r>
            <a:r>
              <a:rPr lang="de-DE" sz="6400" i="1" dirty="0" err="1">
                <a:solidFill>
                  <a:schemeClr val="bg1">
                    <a:lumMod val="50000"/>
                  </a:schemeClr>
                </a:solidFill>
              </a:rPr>
              <a:t>Ashwin</a:t>
            </a:r>
            <a:r>
              <a:rPr lang="de-DE" sz="6400" i="1" dirty="0">
                <a:solidFill>
                  <a:schemeClr val="bg1">
                    <a:lumMod val="50000"/>
                  </a:schemeClr>
                </a:solidFill>
              </a:rPr>
              <a:t> und Annet sind beide Microsoft Innovative </a:t>
            </a:r>
            <a:r>
              <a:rPr lang="de-DE" sz="6400" i="1" dirty="0" err="1">
                <a:solidFill>
                  <a:schemeClr val="bg1">
                    <a:lumMod val="50000"/>
                  </a:schemeClr>
                </a:solidFill>
              </a:rPr>
              <a:t>Educator</a:t>
            </a:r>
            <a:r>
              <a:rPr lang="de-DE" sz="6400" i="1" dirty="0">
                <a:solidFill>
                  <a:schemeClr val="bg1">
                    <a:lumMod val="50000"/>
                  </a:schemeClr>
                </a:solidFill>
              </a:rPr>
              <a:t> Expert. Office 365 in der fortgeschrittenen Berufsausbildung ist eine Veröffentlichung von </a:t>
            </a:r>
            <a:r>
              <a:rPr lang="de-DE" sz="6400" i="1" dirty="0">
                <a:solidFill>
                  <a:schemeClr val="bg1">
                    <a:lumMod val="50000"/>
                  </a:schemeClr>
                </a:solidFill>
                <a:hlinkClick r:id="rId6"/>
              </a:rPr>
              <a:t>Social Media in der fortgeschrittenen Berufsausbildung</a:t>
            </a:r>
            <a:r>
              <a:rPr lang="de-DE" sz="6400" i="1" dirty="0">
                <a:solidFill>
                  <a:schemeClr val="bg1">
                    <a:lumMod val="50000"/>
                  </a:schemeClr>
                </a:solidFill>
              </a:rPr>
              <a:t>.</a:t>
            </a:r>
          </a:p>
          <a:p>
            <a:pPr marL="0" indent="0">
              <a:buNone/>
            </a:pPr>
            <a:endParaRPr lang="de-DE" sz="8000" dirty="0">
              <a:hlinkClick r:id="rId7"/>
            </a:endParaRPr>
          </a:p>
          <a:p>
            <a:pPr marL="0" indent="0">
              <a:buNone/>
            </a:pPr>
            <a:r>
              <a:rPr lang="de-DE" sz="8000" dirty="0">
                <a:hlinkClick r:id="rId7"/>
              </a:rPr>
              <a:t/>
            </a:r>
            <a:br>
              <a:rPr lang="de-DE" sz="8000" dirty="0">
                <a:hlinkClick r:id="rId7"/>
              </a:rPr>
            </a:br>
            <a:r>
              <a:rPr lang="de-DE" sz="8000" b="1" dirty="0"/>
              <a:t>Schauen Sie sich diese Tipps zur digitalen Etikette für MS Teams an</a:t>
            </a:r>
          </a:p>
          <a:p>
            <a:pPr marL="0" indent="0">
              <a:buNone/>
            </a:pPr>
            <a:r>
              <a:rPr lang="de-DE" sz="8000" dirty="0">
                <a:hlinkClick r:id="rId8"/>
              </a:rPr>
              <a:t>https://www.managementsupport.nl/working-digitally/news/2020/08/digital-etiquette-microsoft-teams-10118681?_ga=2.3947440.1659834782.1597770034-2064962137.1597770034</a:t>
            </a:r>
            <a:endParaRPr lang="de-DE" sz="8000" dirty="0"/>
          </a:p>
          <a:p>
            <a:pPr marL="800100" lvl="2" indent="0">
              <a:buNone/>
            </a:pPr>
            <a:r>
              <a:rPr lang="de-DE" sz="6400" i="1" dirty="0">
                <a:solidFill>
                  <a:schemeClr val="bg1">
                    <a:lumMod val="50000"/>
                  </a:schemeClr>
                </a:solidFill>
              </a:rPr>
              <a:t>Quelle: </a:t>
            </a:r>
            <a:r>
              <a:rPr lang="de-DE" sz="6400" i="1" dirty="0" err="1">
                <a:solidFill>
                  <a:schemeClr val="bg1">
                    <a:lumMod val="50000"/>
                  </a:schemeClr>
                </a:solidFill>
              </a:rPr>
              <a:t>Managementsupport.nl</a:t>
            </a:r>
            <a:endParaRPr lang="de-DE" dirty="0"/>
          </a:p>
        </p:txBody>
      </p:sp>
      <p:sp>
        <p:nvSpPr>
          <p:cNvPr id="11" name="Tijdelijke aanduiding voor inhoud 3"/>
          <p:cNvSpPr txBox="1">
            <a:spLocks/>
          </p:cNvSpPr>
          <p:nvPr/>
        </p:nvSpPr>
        <p:spPr>
          <a:xfrm>
            <a:off x="1316966" y="3599097"/>
            <a:ext cx="10578860" cy="2862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nl-NL" dirty="0"/>
          </a:p>
        </p:txBody>
      </p:sp>
      <p:pic>
        <p:nvPicPr>
          <p:cNvPr id="5" name="Afbeelding 4"/>
          <p:cNvPicPr>
            <a:picLocks noChangeAspect="1"/>
          </p:cNvPicPr>
          <p:nvPr/>
        </p:nvPicPr>
        <p:blipFill>
          <a:blip r:embed="rId9"/>
          <a:stretch>
            <a:fillRect/>
          </a:stretch>
        </p:blipFill>
        <p:spPr>
          <a:xfrm>
            <a:off x="8842076" y="396816"/>
            <a:ext cx="3053750" cy="2507674"/>
          </a:xfrm>
          <a:prstGeom prst="rect">
            <a:avLst/>
          </a:prstGeom>
          <a:ln w="38100">
            <a:solidFill>
              <a:srgbClr val="D7A900"/>
            </a:solidFill>
          </a:ln>
        </p:spPr>
      </p:pic>
    </p:spTree>
    <p:extLst>
      <p:ext uri="{BB962C8B-B14F-4D97-AF65-F5344CB8AC3E}">
        <p14:creationId xmlns:p14="http://schemas.microsoft.com/office/powerpoint/2010/main" val="3281617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3743863" y="221886"/>
            <a:ext cx="7970807" cy="2409171"/>
          </a:xfrm>
        </p:spPr>
        <p:txBody>
          <a:bodyPr>
            <a:noAutofit/>
          </a:bodyPr>
          <a:lstStyle/>
          <a:p>
            <a:pPr marL="0" indent="0">
              <a:buNone/>
            </a:pPr>
            <a:r>
              <a:rPr lang="de-DE" b="1" dirty="0"/>
              <a:t>Vorbereitung der Einführungsbesprechung</a:t>
            </a:r>
          </a:p>
          <a:p>
            <a:pPr marL="0" indent="0">
              <a:buNone/>
            </a:pPr>
            <a:endParaRPr lang="de-DE" sz="1800" dirty="0"/>
          </a:p>
          <a:p>
            <a:r>
              <a:rPr lang="de-DE" sz="2000" dirty="0"/>
              <a:t>Fügen Sie den Üfa-Unterricht unter dem Namen der Üfa dem Stundenplan hinzu, möglicherweise als Übungsfirma oder eventuell als praktische Ausbildungsstunden.</a:t>
            </a:r>
          </a:p>
          <a:p>
            <a:r>
              <a:rPr lang="de-DE" sz="2000" dirty="0"/>
              <a:t>Senden Sie Ihren Auszubildenden eine Einladung (von der BL-Mail) zu einer </a:t>
            </a:r>
            <a:r>
              <a:rPr lang="de-DE" sz="2000" u="sng" dirty="0"/>
              <a:t>Einführungsbesprechung</a:t>
            </a:r>
            <a:r>
              <a:rPr lang="de-DE" sz="2000" dirty="0"/>
              <a:t> oder zu einer 1. Geschäftsbesprechung (=1. Kontakt).</a:t>
            </a:r>
            <a:r>
              <a:rPr lang="de-DE" sz="1800" dirty="0"/>
              <a:t> </a:t>
            </a:r>
          </a:p>
        </p:txBody>
      </p:sp>
      <p:pic>
        <p:nvPicPr>
          <p:cNvPr id="10" name="Tijdelijke aanduiding voor inhoud 9"/>
          <p:cNvPicPr>
            <a:picLocks noGrp="1" noChangeAspect="1"/>
          </p:cNvPicPr>
          <p:nvPr>
            <p:ph sz="quarter" idx="4"/>
          </p:nvPr>
        </p:nvPicPr>
        <p:blipFill>
          <a:blip r:embed="rId2" cstate="print">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745276" y="3101196"/>
            <a:ext cx="852659" cy="852659"/>
          </a:xfrm>
          <a:ln w="28575">
            <a:solidFill>
              <a:srgbClr val="D7A900"/>
            </a:solidFill>
          </a:ln>
        </p:spPr>
      </p:pic>
      <p:sp>
        <p:nvSpPr>
          <p:cNvPr id="11" name="Tijdelijke aanduiding voor inhoud 3"/>
          <p:cNvSpPr txBox="1">
            <a:spLocks/>
          </p:cNvSpPr>
          <p:nvPr/>
        </p:nvSpPr>
        <p:spPr>
          <a:xfrm>
            <a:off x="1871933" y="2980426"/>
            <a:ext cx="10023894" cy="31486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r>
              <a:rPr lang="de-DE" sz="2000" dirty="0"/>
              <a:t>Fügen Sie einen Link zu der Besprechung hinzu (Teams, Google </a:t>
            </a:r>
            <a:r>
              <a:rPr lang="de-DE" sz="2000" dirty="0" err="1"/>
              <a:t>Meet</a:t>
            </a:r>
            <a:r>
              <a:rPr lang="de-DE" sz="2000" dirty="0"/>
              <a:t> oder ...)</a:t>
            </a:r>
          </a:p>
          <a:p>
            <a:r>
              <a:rPr lang="de-DE" sz="2000" dirty="0"/>
              <a:t>Bitten Sie die Teilnehmer, Bild und Ton im Voraus zu testen (während der Online-Besprechung müssen alle Auszubildenden und Manager ihre Kamera eingeschaltet haben).</a:t>
            </a:r>
          </a:p>
          <a:p>
            <a:r>
              <a:rPr lang="de-DE" sz="2000" dirty="0"/>
              <a:t>Falls ein Auszubildender oder eine Auszubildende keine Webcam hat, dann bitten Sie sie eine kostenlose App auf ihr Smartphone zu installieren.</a:t>
            </a:r>
          </a:p>
          <a:p>
            <a:r>
              <a:rPr lang="de-DE" dirty="0"/>
              <a:t>Android + Windows: </a:t>
            </a:r>
            <a:r>
              <a:rPr lang="de-DE" dirty="0" err="1"/>
              <a:t>Droidapp</a:t>
            </a:r>
            <a:endParaRPr lang="de-DE" dirty="0"/>
          </a:p>
          <a:p>
            <a:pPr lvl="1">
              <a:buFont typeface="Courier New" panose="02070309020205020404" pitchFamily="49" charset="0"/>
              <a:buChar char="o"/>
            </a:pPr>
            <a:r>
              <a:rPr lang="de-DE" dirty="0"/>
              <a:t>iPhone + Mac: </a:t>
            </a:r>
            <a:r>
              <a:rPr lang="de-DE" dirty="0" err="1"/>
              <a:t>Iriun</a:t>
            </a:r>
            <a:r>
              <a:rPr lang="de-DE" dirty="0"/>
              <a:t> Webcam</a:t>
            </a:r>
          </a:p>
          <a:p>
            <a:pPr lvl="1">
              <a:buFont typeface="Courier New" panose="02070309020205020404" pitchFamily="49" charset="0"/>
              <a:buChar char="o"/>
            </a:pPr>
            <a:r>
              <a:rPr lang="de-DE" dirty="0"/>
              <a:t>Weitere Informationen : </a:t>
            </a:r>
            <a:r>
              <a:rPr lang="de-DE" sz="1400" dirty="0">
                <a:hlinkClick r:id="rId3"/>
              </a:rPr>
              <a:t>https://tweakers.net/reviews/7756/3/five-workingathome-webcams-tested-your-smartphone-or-photo-camera-as-webcam.html</a:t>
            </a:r>
            <a:endParaRPr lang="de-DE" sz="1400" dirty="0"/>
          </a:p>
        </p:txBody>
      </p:sp>
      <p:pic>
        <p:nvPicPr>
          <p:cNvPr id="5" name="Afbeelding 4"/>
          <p:cNvPicPr>
            <a:picLocks noChangeAspect="1"/>
          </p:cNvPicPr>
          <p:nvPr/>
        </p:nvPicPr>
        <p:blipFill>
          <a:blip r:embed="rId4"/>
          <a:stretch>
            <a:fillRect/>
          </a:stretch>
        </p:blipFill>
        <p:spPr>
          <a:xfrm>
            <a:off x="252615" y="216180"/>
            <a:ext cx="3200000" cy="1800000"/>
          </a:xfrm>
          <a:prstGeom prst="rect">
            <a:avLst/>
          </a:prstGeom>
        </p:spPr>
      </p:pic>
    </p:spTree>
    <p:extLst>
      <p:ext uri="{BB962C8B-B14F-4D97-AF65-F5344CB8AC3E}">
        <p14:creationId xmlns:p14="http://schemas.microsoft.com/office/powerpoint/2010/main" val="11260969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pPr algn="ctr"/>
            <a:r>
              <a:rPr lang="de-DE" dirty="0"/>
              <a:t>     Auftakt: Einleitung in PenNed und [Name der Üfa]</a:t>
            </a:r>
          </a:p>
        </p:txBody>
      </p:sp>
      <p:sp>
        <p:nvSpPr>
          <p:cNvPr id="3" name="Ondertitel 2"/>
          <p:cNvSpPr>
            <a:spLocks noGrp="1"/>
          </p:cNvSpPr>
          <p:nvPr>
            <p:ph type="subTitle" idx="1"/>
          </p:nvPr>
        </p:nvSpPr>
        <p:spPr>
          <a:xfrm>
            <a:off x="2105024" y="3886200"/>
            <a:ext cx="8258175" cy="1752600"/>
          </a:xfrm>
        </p:spPr>
        <p:txBody>
          <a:bodyPr>
            <a:normAutofit/>
          </a:bodyPr>
          <a:lstStyle/>
          <a:p>
            <a:pPr algn="l"/>
            <a:r>
              <a:rPr lang="en-US" dirty="0"/>
              <a:t>Name der Üfa </a:t>
            </a:r>
          </a:p>
          <a:p>
            <a:pPr algn="l"/>
            <a:r>
              <a:rPr lang="en-US" dirty="0"/>
              <a:t>Logo der Üfa </a:t>
            </a:r>
          </a:p>
          <a:p>
            <a:pPr algn="l"/>
            <a:r>
              <a:rPr lang="en-US" dirty="0"/>
              <a:t>Name des MA(</a:t>
            </a:r>
            <a:r>
              <a:rPr lang="en-US" dirty="0" err="1"/>
              <a:t>nagers</a:t>
            </a:r>
            <a:r>
              <a:rPr lang="en-US" dirty="0"/>
              <a:t>)/der MA(</a:t>
            </a:r>
            <a:r>
              <a:rPr lang="en-US" dirty="0" err="1"/>
              <a:t>nagerin</a:t>
            </a:r>
            <a:r>
              <a:rPr lang="en-US" dirty="0"/>
              <a:t>)</a:t>
            </a: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555" y="2060848"/>
            <a:ext cx="670938" cy="670938"/>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740" y="4038246"/>
            <a:ext cx="540284" cy="540284"/>
          </a:xfrm>
          <a:prstGeom prst="rect">
            <a:avLst/>
          </a:prstGeom>
        </p:spPr>
      </p:pic>
    </p:spTree>
    <p:extLst>
      <p:ext uri="{BB962C8B-B14F-4D97-AF65-F5344CB8AC3E}">
        <p14:creationId xmlns:p14="http://schemas.microsoft.com/office/powerpoint/2010/main" val="237677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3821501" y="331516"/>
            <a:ext cx="7553865" cy="3510952"/>
          </a:xfrm>
        </p:spPr>
        <p:txBody>
          <a:bodyPr>
            <a:normAutofit/>
          </a:bodyPr>
          <a:lstStyle/>
          <a:p>
            <a:r>
              <a:rPr lang="de-DE" sz="2800" dirty="0"/>
              <a:t>Finden Sie sich gleich in Ihrer Rolle als Manager/in ein.</a:t>
            </a:r>
          </a:p>
          <a:p>
            <a:r>
              <a:rPr lang="de-DE" sz="2200" dirty="0"/>
              <a:t>Zum Beispiel: Willkommen in dem Unternehmen [Name der Üfa]! Ich freue mich darüber, dass Sie mit mir zusammenarbeiten werden, um dieses Unternehmen erfolgreich zu machen</a:t>
            </a:r>
            <a:r>
              <a:rPr lang="de-DE" sz="2200" i="1" dirty="0"/>
              <a:t>.</a:t>
            </a:r>
            <a:endParaRPr lang="de-DE" i="1" dirty="0"/>
          </a:p>
          <a:p>
            <a:r>
              <a:rPr lang="de-DE" sz="2800" dirty="0"/>
              <a:t>Bitten Sie alle darum, sich namentlich vorzustellen und ihre Berufserfahrung zu teilen.</a:t>
            </a:r>
            <a:endParaRPr lang="de-DE"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7035" y="4652731"/>
            <a:ext cx="755292" cy="755292"/>
          </a:xfrm>
          <a:prstGeom prst="rect">
            <a:avLst/>
          </a:prstGeom>
          <a:ln w="38100">
            <a:solidFill>
              <a:srgbClr val="D7A900"/>
            </a:solidFill>
          </a:ln>
        </p:spPr>
      </p:pic>
      <p:sp>
        <p:nvSpPr>
          <p:cNvPr id="5" name="Rechthoek 4"/>
          <p:cNvSpPr/>
          <p:nvPr/>
        </p:nvSpPr>
        <p:spPr>
          <a:xfrm>
            <a:off x="4865297" y="4652731"/>
            <a:ext cx="5799827" cy="769441"/>
          </a:xfrm>
          <a:prstGeom prst="rect">
            <a:avLst/>
          </a:prstGeom>
        </p:spPr>
        <p:txBody>
          <a:bodyPr wrap="square">
            <a:spAutoFit/>
          </a:bodyPr>
          <a:lstStyle/>
          <a:p>
            <a:r>
              <a:rPr lang="de-DE" sz="2200" dirty="0"/>
              <a:t>Fordern Sie alle auf, ihren Benutzernamen auf dem Online-Bildschirm korrekt einzugeben.</a:t>
            </a:r>
          </a:p>
        </p:txBody>
      </p:sp>
      <p:pic>
        <p:nvPicPr>
          <p:cNvPr id="10" name="Afbeelding 9"/>
          <p:cNvPicPr>
            <a:picLocks noChangeAspect="1"/>
          </p:cNvPicPr>
          <p:nvPr/>
        </p:nvPicPr>
        <p:blipFill>
          <a:blip r:embed="rId3"/>
          <a:stretch>
            <a:fillRect/>
          </a:stretch>
        </p:blipFill>
        <p:spPr>
          <a:xfrm>
            <a:off x="390639" y="372251"/>
            <a:ext cx="3200000" cy="1800000"/>
          </a:xfrm>
          <a:prstGeom prst="rect">
            <a:avLst/>
          </a:prstGeom>
        </p:spPr>
      </p:pic>
    </p:spTree>
    <p:extLst>
      <p:ext uri="{BB962C8B-B14F-4D97-AF65-F5344CB8AC3E}">
        <p14:creationId xmlns:p14="http://schemas.microsoft.com/office/powerpoint/2010/main" val="8940803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e-DE" sz="3200" dirty="0"/>
              <a:t>I. VORSTELLUNG</a:t>
            </a:r>
          </a:p>
        </p:txBody>
      </p:sp>
      <p:sp>
        <p:nvSpPr>
          <p:cNvPr id="3" name="Tijdelijke aanduiding voor inhoud 2"/>
          <p:cNvSpPr>
            <a:spLocks noGrp="1"/>
          </p:cNvSpPr>
          <p:nvPr>
            <p:ph idx="1"/>
          </p:nvPr>
        </p:nvSpPr>
        <p:spPr>
          <a:xfrm>
            <a:off x="5425547" y="273051"/>
            <a:ext cx="6156853" cy="1642013"/>
          </a:xfrm>
        </p:spPr>
        <p:txBody>
          <a:bodyPr>
            <a:normAutofit/>
          </a:bodyPr>
          <a:lstStyle/>
          <a:p>
            <a:pPr marL="0" indent="0" algn="ctr">
              <a:buNone/>
            </a:pPr>
            <a:endParaRPr lang="nl-NL" dirty="0"/>
          </a:p>
          <a:p>
            <a:pPr marL="0" indent="0" algn="ctr">
              <a:buNone/>
            </a:pPr>
            <a:r>
              <a:rPr lang="nl-NL" dirty="0"/>
              <a:t>Willkommen [Name der Üfa]-Team</a:t>
            </a:r>
          </a:p>
          <a:p>
            <a:pPr marL="0" indent="0">
              <a:buNone/>
            </a:pPr>
            <a:endParaRPr lang="nl-NL" dirty="0"/>
          </a:p>
        </p:txBody>
      </p:sp>
      <p:sp>
        <p:nvSpPr>
          <p:cNvPr id="4" name="Tijdelijke aanduiding voor tekst 3"/>
          <p:cNvSpPr>
            <a:spLocks noGrp="1"/>
          </p:cNvSpPr>
          <p:nvPr>
            <p:ph type="body" sz="half" idx="2"/>
          </p:nvPr>
        </p:nvSpPr>
        <p:spPr/>
        <p:txBody>
          <a:bodyPr>
            <a:normAutofit/>
          </a:bodyPr>
          <a:lstStyle/>
          <a:p>
            <a:endParaRPr lang="nl-NL" dirty="0"/>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1" y="1728288"/>
            <a:ext cx="4011084" cy="4536808"/>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9147" y="885645"/>
            <a:ext cx="549455" cy="549455"/>
          </a:xfrm>
          <a:prstGeom prst="rect">
            <a:avLst/>
          </a:prstGeom>
        </p:spPr>
      </p:pic>
      <p:sp>
        <p:nvSpPr>
          <p:cNvPr id="6" name="Rechthoek 5"/>
          <p:cNvSpPr/>
          <p:nvPr/>
        </p:nvSpPr>
        <p:spPr>
          <a:xfrm>
            <a:off x="5425547" y="2207734"/>
            <a:ext cx="6096000" cy="1107996"/>
          </a:xfrm>
          <a:prstGeom prst="rect">
            <a:avLst/>
          </a:prstGeom>
        </p:spPr>
        <p:txBody>
          <a:bodyPr>
            <a:spAutoFit/>
          </a:bodyPr>
          <a:lstStyle/>
          <a:p>
            <a:r>
              <a:rPr lang="de-DE" sz="2200" dirty="0">
                <a:sym typeface="Wingdings" panose="05000000000000000000" pitchFamily="2" charset="2"/>
              </a:rPr>
              <a:t>Wer sind Sie?  </a:t>
            </a:r>
          </a:p>
          <a:p>
            <a:r>
              <a:rPr lang="de-DE" sz="2200" dirty="0">
                <a:sym typeface="Wingdings" panose="05000000000000000000" pitchFamily="2" charset="2"/>
              </a:rPr>
              <a:t>Welche Berufserfahrung haben Sie?</a:t>
            </a:r>
          </a:p>
          <a:p>
            <a:r>
              <a:rPr lang="de-DE" sz="2200" dirty="0">
                <a:sym typeface="Wingdings" panose="05000000000000000000" pitchFamily="2" charset="2"/>
              </a:rPr>
              <a:t>....</a:t>
            </a:r>
            <a:endParaRPr lang="de-DE" dirty="0"/>
          </a:p>
        </p:txBody>
      </p:sp>
    </p:spTree>
    <p:extLst>
      <p:ext uri="{BB962C8B-B14F-4D97-AF65-F5344CB8AC3E}">
        <p14:creationId xmlns:p14="http://schemas.microsoft.com/office/powerpoint/2010/main" val="300216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BLOCK 1</a:t>
            </a:r>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475541784"/>
              </p:ext>
            </p:extLst>
          </p:nvPr>
        </p:nvGraphicFramePr>
        <p:xfrm>
          <a:off x="609600" y="1268413"/>
          <a:ext cx="4138883" cy="4876800"/>
        </p:xfrm>
        <a:graphic>
          <a:graphicData uri="http://schemas.openxmlformats.org/drawingml/2006/table">
            <a:tbl>
              <a:tblPr firstRow="1" firstCol="1" bandRow="1">
                <a:tableStyleId>{5C22544A-7EE6-4342-B048-85BDC9FD1C3A}</a:tableStyleId>
              </a:tblPr>
              <a:tblGrid>
                <a:gridCol w="1204210">
                  <a:extLst>
                    <a:ext uri="{9D8B030D-6E8A-4147-A177-3AD203B41FA5}">
                      <a16:colId xmlns:a16="http://schemas.microsoft.com/office/drawing/2014/main" val="84395879"/>
                    </a:ext>
                  </a:extLst>
                </a:gridCol>
                <a:gridCol w="2934673">
                  <a:extLst>
                    <a:ext uri="{9D8B030D-6E8A-4147-A177-3AD203B41FA5}">
                      <a16:colId xmlns:a16="http://schemas.microsoft.com/office/drawing/2014/main" val="1569872940"/>
                    </a:ext>
                  </a:extLst>
                </a:gridCol>
              </a:tblGrid>
              <a:tr h="3933174">
                <a:tc>
                  <a:txBody>
                    <a:bodyPr/>
                    <a:lstStyle/>
                    <a:p>
                      <a:pPr>
                        <a:spcAft>
                          <a:spcPts val="0"/>
                        </a:spcAft>
                      </a:pPr>
                      <a:r>
                        <a:rPr lang="de-DE" sz="1600" b="0" noProof="0" dirty="0">
                          <a:effectLst/>
                        </a:rPr>
                        <a:t>1. Arbeitstag</a:t>
                      </a:r>
                      <a:endParaRPr lang="de-DE" sz="1600" b="0" noProof="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de-DE" sz="1600" b="0" noProof="0" dirty="0">
                          <a:effectLst/>
                        </a:rPr>
                        <a:t>Einführung der Üfa (ähnlich wie in den Folien 8 bis 17 von Ariannes PowerPoint-Präsentation); Melden Sie sich bei </a:t>
                      </a:r>
                      <a:r>
                        <a:rPr lang="de-DE" sz="1600" b="0" noProof="0" dirty="0" err="1">
                          <a:effectLst/>
                        </a:rPr>
                        <a:t>penned.nl</a:t>
                      </a:r>
                      <a:r>
                        <a:rPr lang="de-DE" sz="1600" b="0" noProof="0" dirty="0">
                          <a:effectLst/>
                        </a:rPr>
                        <a:t> an und gehen Sie zu Meine Üfa (es gibt bereits einen Begrüßungstext; vergleichen Sie die Folien 27 bis 31 der PowerPoint-Präsentation); Bestimmung des Sortiments (einführende Geschichte – Der Geschäftsleitfaden soll paarweise durchsucht werden, bevor die Paare Vorschläge machen. Lassen Sie dann 4er-Gruppen bilden, die in der Klasse präsentieren werden, und lassen Sie alle in der Klasse entscheiden. Oder fordern Sie alle auf, sich jeweils 2 Produkte mit Beschreibung, Preis etc. zu überlegen.)</a:t>
                      </a:r>
                      <a:endParaRPr lang="de-DE" sz="1600" b="0" noProof="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1584736727"/>
                  </a:ext>
                </a:extLst>
              </a:tr>
            </a:tbl>
          </a:graphicData>
        </a:graphic>
      </p:graphicFrame>
      <p:sp>
        <p:nvSpPr>
          <p:cNvPr id="16" name="Tekstvak 15"/>
          <p:cNvSpPr txBox="1"/>
          <p:nvPr/>
        </p:nvSpPr>
        <p:spPr>
          <a:xfrm>
            <a:off x="5192424" y="1363181"/>
            <a:ext cx="2311880" cy="3416320"/>
          </a:xfrm>
          <a:prstGeom prst="rect">
            <a:avLst/>
          </a:prstGeom>
          <a:noFill/>
        </p:spPr>
        <p:txBody>
          <a:bodyPr wrap="square" rtlCol="0">
            <a:spAutoFit/>
          </a:bodyPr>
          <a:lstStyle/>
          <a:p>
            <a:r>
              <a:rPr lang="de-DE" sz="1200" dirty="0"/>
              <a:t>Block 1: Vorstellung der Üfa</a:t>
            </a:r>
          </a:p>
          <a:p>
            <a:r>
              <a:rPr lang="de-DE" sz="1200" dirty="0"/>
              <a:t>Video über die Üfa - Siehe Folien 8-17</a:t>
            </a:r>
          </a:p>
          <a:p>
            <a:endParaRPr lang="de-DE" sz="1200" dirty="0"/>
          </a:p>
          <a:p>
            <a:endParaRPr lang="de-DE" sz="1200" dirty="0"/>
          </a:p>
          <a:p>
            <a:endParaRPr lang="de-DE" sz="1200" dirty="0"/>
          </a:p>
          <a:p>
            <a:endParaRPr lang="de-DE" sz="1200" dirty="0"/>
          </a:p>
          <a:p>
            <a:endParaRPr lang="de-DE" sz="1200" dirty="0"/>
          </a:p>
          <a:p>
            <a:endParaRPr lang="de-DE" sz="1200" dirty="0"/>
          </a:p>
          <a:p>
            <a:pPr marL="171450" indent="-171450">
              <a:buFont typeface="Symbol" pitchFamily="2" charset="2"/>
              <a:buChar char="-"/>
            </a:pPr>
            <a:r>
              <a:rPr lang="de-DE" sz="1200" dirty="0"/>
              <a:t>Erläuterung PenNed.nl + Meine Üfa – Folien 27-31</a:t>
            </a:r>
          </a:p>
          <a:p>
            <a:pPr marL="171450" indent="-171450">
              <a:buFontTx/>
              <a:buChar char="-"/>
            </a:pPr>
            <a:endParaRPr lang="de-DE" sz="1200" dirty="0"/>
          </a:p>
          <a:p>
            <a:endParaRPr lang="de-DE" sz="1200" dirty="0"/>
          </a:p>
          <a:p>
            <a:endParaRPr lang="de-DE" sz="1200" dirty="0"/>
          </a:p>
          <a:p>
            <a:pPr marL="171450" indent="-171450">
              <a:buFontTx/>
              <a:buChar char="-"/>
            </a:pPr>
            <a:endParaRPr lang="de-DE" sz="1200" dirty="0"/>
          </a:p>
          <a:p>
            <a:pPr marL="171450" indent="-171450">
              <a:buFontTx/>
              <a:buChar char="-"/>
            </a:pPr>
            <a:endParaRPr lang="de-DE" sz="1200" dirty="0"/>
          </a:p>
          <a:p>
            <a:pPr marL="171450" indent="-171450">
              <a:buFontTx/>
              <a:buChar char="-"/>
            </a:pPr>
            <a:endParaRPr lang="de-DE" sz="1200" dirty="0"/>
          </a:p>
          <a:p>
            <a:pPr marL="171450" indent="-171450">
              <a:buFont typeface="Symbol" pitchFamily="2" charset="2"/>
              <a:buChar char="-"/>
            </a:pPr>
            <a:r>
              <a:rPr lang="de-DE" sz="1200" dirty="0"/>
              <a:t>Sortiment bestimmen</a:t>
            </a:r>
          </a:p>
        </p:txBody>
      </p:sp>
      <p:pic>
        <p:nvPicPr>
          <p:cNvPr id="17" name="Afbeelding 16"/>
          <p:cNvPicPr>
            <a:picLocks noChangeAspect="1"/>
          </p:cNvPicPr>
          <p:nvPr/>
        </p:nvPicPr>
        <p:blipFill>
          <a:blip r:embed="rId2"/>
          <a:stretch>
            <a:fillRect/>
          </a:stretch>
        </p:blipFill>
        <p:spPr>
          <a:xfrm>
            <a:off x="6857571" y="1268413"/>
            <a:ext cx="5176029" cy="1052653"/>
          </a:xfrm>
          <a:prstGeom prst="rect">
            <a:avLst/>
          </a:prstGeom>
        </p:spPr>
      </p:pic>
      <p:pic>
        <p:nvPicPr>
          <p:cNvPr id="18" name="Afbeelding 17"/>
          <p:cNvPicPr>
            <a:picLocks noChangeAspect="1"/>
          </p:cNvPicPr>
          <p:nvPr/>
        </p:nvPicPr>
        <p:blipFill>
          <a:blip r:embed="rId3"/>
          <a:stretch>
            <a:fillRect/>
          </a:stretch>
        </p:blipFill>
        <p:spPr>
          <a:xfrm>
            <a:off x="7446656" y="1386128"/>
            <a:ext cx="8198094" cy="1142535"/>
          </a:xfrm>
          <a:prstGeom prst="rect">
            <a:avLst/>
          </a:prstGeom>
        </p:spPr>
      </p:pic>
      <p:pic>
        <p:nvPicPr>
          <p:cNvPr id="19" name="Afbeelding 18"/>
          <p:cNvPicPr>
            <a:picLocks noChangeAspect="1"/>
          </p:cNvPicPr>
          <p:nvPr/>
        </p:nvPicPr>
        <p:blipFill>
          <a:blip r:embed="rId4"/>
          <a:stretch>
            <a:fillRect/>
          </a:stretch>
        </p:blipFill>
        <p:spPr>
          <a:xfrm>
            <a:off x="7948245" y="1643687"/>
            <a:ext cx="3874477" cy="1354758"/>
          </a:xfrm>
          <a:prstGeom prst="rect">
            <a:avLst/>
          </a:prstGeom>
        </p:spPr>
      </p:pic>
      <p:pic>
        <p:nvPicPr>
          <p:cNvPr id="20" name="Afbeelding 19"/>
          <p:cNvPicPr>
            <a:picLocks noChangeAspect="1"/>
          </p:cNvPicPr>
          <p:nvPr/>
        </p:nvPicPr>
        <p:blipFill>
          <a:blip r:embed="rId5"/>
          <a:stretch>
            <a:fillRect/>
          </a:stretch>
        </p:blipFill>
        <p:spPr>
          <a:xfrm>
            <a:off x="6788989" y="3256004"/>
            <a:ext cx="4790709" cy="963435"/>
          </a:xfrm>
          <a:prstGeom prst="rect">
            <a:avLst/>
          </a:prstGeom>
        </p:spPr>
      </p:pic>
      <p:pic>
        <p:nvPicPr>
          <p:cNvPr id="21" name="Afbeelding 20"/>
          <p:cNvPicPr>
            <a:picLocks noChangeAspect="1"/>
          </p:cNvPicPr>
          <p:nvPr/>
        </p:nvPicPr>
        <p:blipFill>
          <a:blip r:embed="rId6"/>
          <a:stretch>
            <a:fillRect/>
          </a:stretch>
        </p:blipFill>
        <p:spPr>
          <a:xfrm>
            <a:off x="7572886" y="3189278"/>
            <a:ext cx="4460714" cy="1272326"/>
          </a:xfrm>
          <a:prstGeom prst="rect">
            <a:avLst/>
          </a:prstGeom>
        </p:spPr>
      </p:pic>
    </p:spTree>
    <p:extLst>
      <p:ext uri="{BB962C8B-B14F-4D97-AF65-F5344CB8AC3E}">
        <p14:creationId xmlns:p14="http://schemas.microsoft.com/office/powerpoint/2010/main" val="2725142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7111841" cy="5853113"/>
          </a:xfrm>
        </p:spPr>
        <p:txBody>
          <a:bodyPr>
            <a:normAutofit/>
          </a:bodyPr>
          <a:lstStyle/>
          <a:p>
            <a:pPr marL="0" indent="0">
              <a:buNone/>
            </a:pPr>
            <a:r>
              <a:rPr lang="de-DE" sz="2800" b="1" dirty="0"/>
              <a:t>Video über die Arbeit in einer Üfa</a:t>
            </a:r>
            <a:endParaRPr lang="de-DE" sz="2800" dirty="0"/>
          </a:p>
          <a:p>
            <a:pPr marL="0" indent="0">
              <a:buNone/>
            </a:pPr>
            <a:r>
              <a:rPr lang="de-DE" sz="2400" u="sng" dirty="0"/>
              <a:t>Anwendungsmöglichkeiten</a:t>
            </a:r>
          </a:p>
          <a:p>
            <a:r>
              <a:rPr lang="de-DE" sz="2000" dirty="0"/>
              <a:t>Bitten Sie die Auszubildenden von ihrem Nebenjob zu erzählen: Welche Abteilungen kennen sie dort und gibt es bestimmte Verfahren zwischen den Abteilungen?</a:t>
            </a:r>
          </a:p>
          <a:p>
            <a:r>
              <a:rPr lang="de-DE" sz="2000" dirty="0"/>
              <a:t>Zeigen Sie das Video.</a:t>
            </a:r>
          </a:p>
          <a:p>
            <a:r>
              <a:rPr lang="de-DE" sz="2000" dirty="0"/>
              <a:t>Fragen Sie die Auszubildenden, ob sie Ähnlichkeiten bzw. Unterschiede zu ihren Nebenjobs erkennen können.</a:t>
            </a:r>
          </a:p>
          <a:p>
            <a:r>
              <a:rPr lang="de-DE" sz="2000" dirty="0"/>
              <a:t>Zeigen Sie das Video erneut und pausieren Sie, um die Üfa in Abschnitten vorzustellen (nur Hauptzeilen),</a:t>
            </a:r>
          </a:p>
          <a:p>
            <a:pPr marL="0" indent="0">
              <a:buNone/>
            </a:pPr>
            <a:r>
              <a:rPr lang="de-DE" sz="2000" dirty="0">
                <a:sym typeface="Wingdings" panose="05000000000000000000" pitchFamily="2" charset="2"/>
              </a:rPr>
              <a:t>	o</a:t>
            </a:r>
            <a:r>
              <a:rPr lang="de-DE" sz="2000" dirty="0"/>
              <a:t>der</a:t>
            </a:r>
          </a:p>
          <a:p>
            <a:r>
              <a:rPr lang="de-DE" sz="2000" dirty="0"/>
              <a:t>Stellen Sie die Üfa (allgemein formuliert) vor.</a:t>
            </a:r>
          </a:p>
          <a:p>
            <a:r>
              <a:rPr lang="de-DE" sz="2000" dirty="0"/>
              <a:t>Lassen Sie die Auszubildenden das Video in Gruppen sehen und fordern Sie sie auf, jeden Abschnitt auf ihre eigene Üfa zu beziehen.</a:t>
            </a:r>
            <a:endParaRPr lang="de-DE" sz="2800" i="1" dirty="0"/>
          </a:p>
        </p:txBody>
      </p:sp>
      <p:pic>
        <p:nvPicPr>
          <p:cNvPr id="2" name="Afbeelding 1"/>
          <p:cNvPicPr>
            <a:picLocks noChangeAspect="1"/>
          </p:cNvPicPr>
          <p:nvPr/>
        </p:nvPicPr>
        <p:blipFill>
          <a:blip r:embed="rId2"/>
          <a:stretch>
            <a:fillRect/>
          </a:stretch>
        </p:blipFill>
        <p:spPr>
          <a:xfrm>
            <a:off x="382011" y="273051"/>
            <a:ext cx="3200000" cy="1800000"/>
          </a:xfrm>
          <a:prstGeom prst="rect">
            <a:avLst/>
          </a:prstGeom>
        </p:spPr>
      </p:pic>
    </p:spTree>
    <p:extLst>
      <p:ext uri="{BB962C8B-B14F-4D97-AF65-F5344CB8AC3E}">
        <p14:creationId xmlns:p14="http://schemas.microsoft.com/office/powerpoint/2010/main" val="249438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a:bodyPr>
          <a:lstStyle/>
          <a:p>
            <a:r>
              <a:rPr lang="de-DE" sz="3200" dirty="0"/>
              <a:t>II. WAS IST EINE ÜFA?</a:t>
            </a:r>
          </a:p>
        </p:txBody>
      </p:sp>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tekst 3"/>
          <p:cNvSpPr>
            <a:spLocks noGrp="1"/>
          </p:cNvSpPr>
          <p:nvPr>
            <p:ph type="body" sz="half" idx="2"/>
          </p:nvPr>
        </p:nvSpPr>
        <p:spPr/>
        <p:txBody>
          <a:bodyPr>
            <a:normAutofit/>
          </a:bodyPr>
          <a:lstStyle/>
          <a:p>
            <a:r>
              <a:rPr lang="nl-NL" dirty="0"/>
              <a:t>https://www.youtube.com/watch?v=qolr2T7LDu4</a:t>
            </a:r>
          </a:p>
        </p:txBody>
      </p:sp>
      <p:sp>
        <p:nvSpPr>
          <p:cNvPr id="6" name="Tijdelijke aanduiding voor inhoud 6"/>
          <p:cNvSpPr txBox="1">
            <a:spLocks/>
          </p:cNvSpPr>
          <p:nvPr/>
        </p:nvSpPr>
        <p:spPr>
          <a:xfrm>
            <a:off x="6133381" y="273051"/>
            <a:ext cx="5745193" cy="5853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nl-NL" sz="2800" dirty="0"/>
          </a:p>
          <a:p>
            <a:pPr marL="0" indent="0">
              <a:buFont typeface="Arial" panose="020B0604020202020204" pitchFamily="34" charset="0"/>
              <a:buNone/>
            </a:pPr>
            <a:endParaRPr lang="nl-NL" sz="2800" i="1" dirty="0"/>
          </a:p>
          <a:p>
            <a:pPr marL="0" indent="0">
              <a:buFont typeface="Arial" panose="020B0604020202020204" pitchFamily="34" charset="0"/>
              <a:buNone/>
            </a:pPr>
            <a:endParaRPr lang="nl-NL" sz="2800" i="1" dirty="0"/>
          </a:p>
          <a:p>
            <a:pPr marL="0" indent="0">
              <a:buFont typeface="Arial" panose="020B0604020202020204" pitchFamily="34" charset="0"/>
              <a:buNone/>
            </a:pPr>
            <a:endParaRPr lang="nl-NL" sz="2800" i="1" dirty="0"/>
          </a:p>
          <a:p>
            <a:pPr marL="0" indent="0">
              <a:buFont typeface="Arial" panose="020B0604020202020204" pitchFamily="34" charset="0"/>
              <a:buNone/>
            </a:pPr>
            <a:r>
              <a:rPr lang="nl-NL" sz="2800" i="1" dirty="0">
                <a:hlinkClick r:id="rId2" tooltip="Een werkdag in een PE"/>
              </a:rPr>
              <a:t>Die Arbeit in einer Üfa</a:t>
            </a:r>
            <a:endParaRPr lang="nl-NL" sz="2800" i="1" dirty="0"/>
          </a:p>
          <a:p>
            <a:pPr marL="0" indent="0">
              <a:buFont typeface="Arial" panose="020B0604020202020204" pitchFamily="34" charset="0"/>
              <a:buNone/>
            </a:pPr>
            <a:endParaRPr lang="nl-NL" sz="2800" i="1" dirty="0"/>
          </a:p>
          <a:p>
            <a:pPr marL="0" indent="0">
              <a:buFont typeface="Arial" panose="020B0604020202020204" pitchFamily="34" charset="0"/>
              <a:buNone/>
            </a:pPr>
            <a:endParaRPr lang="nl-NL" sz="2800" i="1" dirty="0"/>
          </a:p>
        </p:txBody>
      </p:sp>
    </p:spTree>
    <p:extLst>
      <p:ext uri="{BB962C8B-B14F-4D97-AF65-F5344CB8AC3E}">
        <p14:creationId xmlns:p14="http://schemas.microsoft.com/office/powerpoint/2010/main" val="4244694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226943" y="452077"/>
            <a:ext cx="7326149" cy="2903598"/>
          </a:xfrm>
        </p:spPr>
        <p:txBody>
          <a:bodyPr>
            <a:normAutofit/>
          </a:bodyPr>
          <a:lstStyle/>
          <a:p>
            <a:r>
              <a:rPr lang="de-DE" sz="2800" dirty="0"/>
              <a:t>Die 2 folgenden Folien liefern eine Zusammenfassung in Bezug auf das, was zu einer Üfa gehört.</a:t>
            </a:r>
          </a:p>
          <a:p>
            <a:r>
              <a:rPr lang="de-DE" sz="2800" dirty="0"/>
              <a:t>Prozesse, Abläufe, Interaktion und Kommunikation sind real!</a:t>
            </a:r>
            <a:endParaRPr lang="de-DE" sz="2800" i="1" dirty="0"/>
          </a:p>
        </p:txBody>
      </p:sp>
      <p:pic>
        <p:nvPicPr>
          <p:cNvPr id="9" name="Afbeelding 8"/>
          <p:cNvPicPr>
            <a:picLocks noChangeAspect="1"/>
          </p:cNvPicPr>
          <p:nvPr/>
        </p:nvPicPr>
        <p:blipFill>
          <a:blip r:embed="rId2"/>
          <a:stretch>
            <a:fillRect/>
          </a:stretch>
        </p:blipFill>
        <p:spPr>
          <a:xfrm>
            <a:off x="580419" y="575573"/>
            <a:ext cx="3200000" cy="1800000"/>
          </a:xfrm>
          <a:prstGeom prst="rect">
            <a:avLst/>
          </a:prstGeom>
        </p:spPr>
      </p:pic>
      <p:pic>
        <p:nvPicPr>
          <p:cNvPr id="10" name="Afbeelding 9"/>
          <p:cNvPicPr>
            <a:picLocks noChangeAspect="1"/>
          </p:cNvPicPr>
          <p:nvPr/>
        </p:nvPicPr>
        <p:blipFill>
          <a:blip r:embed="rId3"/>
          <a:stretch>
            <a:fillRect/>
          </a:stretch>
        </p:blipFill>
        <p:spPr>
          <a:xfrm>
            <a:off x="580420" y="2631057"/>
            <a:ext cx="3199999" cy="1800000"/>
          </a:xfrm>
          <a:prstGeom prst="rect">
            <a:avLst/>
          </a:prstGeom>
        </p:spPr>
      </p:pic>
    </p:spTree>
    <p:extLst>
      <p:ext uri="{BB962C8B-B14F-4D97-AF65-F5344CB8AC3E}">
        <p14:creationId xmlns:p14="http://schemas.microsoft.com/office/powerpoint/2010/main" val="2888092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62641" y="733245"/>
            <a:ext cx="10719759" cy="5392919"/>
          </a:xfrm>
        </p:spPr>
        <p:txBody>
          <a:bodyPr>
            <a:normAutofit lnSpcReduction="10000"/>
          </a:bodyPr>
          <a:lstStyle/>
          <a:p>
            <a:pPr marL="0" indent="0">
              <a:buNone/>
            </a:pPr>
            <a:r>
              <a:rPr lang="de-DE" dirty="0"/>
              <a:t>Eine Üfa ist ein virtuelles </a:t>
            </a:r>
            <a:r>
              <a:rPr lang="de-DE" b="1" dirty="0">
                <a:solidFill>
                  <a:srgbClr val="0070C0"/>
                </a:solidFill>
              </a:rPr>
              <a:t>Übungsunternehmen</a:t>
            </a:r>
          </a:p>
          <a:p>
            <a:pPr marL="0" indent="0">
              <a:buNone/>
            </a:pPr>
            <a:r>
              <a:rPr lang="de-DE" b="1" dirty="0">
                <a:solidFill>
                  <a:srgbClr val="0070C0"/>
                </a:solidFill>
              </a:rPr>
              <a:t>Übungsunternehmen</a:t>
            </a:r>
            <a:r>
              <a:rPr lang="de-DE" dirty="0"/>
              <a:t> </a:t>
            </a:r>
          </a:p>
          <a:p>
            <a:pPr marL="285750" indent="-285750"/>
            <a:r>
              <a:rPr lang="de-DE" dirty="0"/>
              <a:t>Kauf und Verkauf von (Handels-)Waren an Kunden aus aller Welt</a:t>
            </a:r>
          </a:p>
          <a:p>
            <a:pPr marL="285750" indent="-285750"/>
            <a:r>
              <a:rPr lang="de-DE" dirty="0"/>
              <a:t>Manager + Auszubildende -&gt; in Abteilungen unterteilt</a:t>
            </a:r>
          </a:p>
          <a:p>
            <a:pPr marL="285750" indent="-285750"/>
            <a:r>
              <a:rPr lang="de-DE" dirty="0"/>
              <a:t>Jede Abteilung hat ihre eigenen Aktivitäten</a:t>
            </a:r>
          </a:p>
          <a:p>
            <a:pPr marL="285750" indent="-285750"/>
            <a:r>
              <a:rPr lang="de-DE" dirty="0"/>
              <a:t>Kooperation ist aufgrund von gegenseitiger Abhängigkeit notwendig</a:t>
            </a:r>
          </a:p>
          <a:p>
            <a:pPr marL="285750" indent="-285750"/>
            <a:r>
              <a:rPr lang="de-DE" dirty="0"/>
              <a:t>Die Üfa hat ihre eigene Firmenidentität, eigenen Termine, eigene Kultur</a:t>
            </a:r>
          </a:p>
        </p:txBody>
      </p:sp>
    </p:spTree>
    <p:extLst>
      <p:ext uri="{BB962C8B-B14F-4D97-AF65-F5344CB8AC3E}">
        <p14:creationId xmlns:p14="http://schemas.microsoft.com/office/powerpoint/2010/main" val="87065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71269" y="707366"/>
            <a:ext cx="10745638" cy="5643086"/>
          </a:xfrm>
        </p:spPr>
        <p:txBody>
          <a:bodyPr>
            <a:normAutofit/>
          </a:bodyPr>
          <a:lstStyle/>
          <a:p>
            <a:pPr marL="0" indent="0">
              <a:buNone/>
            </a:pPr>
            <a:r>
              <a:rPr lang="de-DE" dirty="0"/>
              <a:t>Eine Üfa ist ein </a:t>
            </a:r>
            <a:r>
              <a:rPr lang="de-DE" b="1" dirty="0">
                <a:solidFill>
                  <a:srgbClr val="0070C0"/>
                </a:solidFill>
              </a:rPr>
              <a:t>virtuelles</a:t>
            </a:r>
            <a:r>
              <a:rPr lang="de-DE" dirty="0"/>
              <a:t> Übungsunternehmen</a:t>
            </a:r>
          </a:p>
          <a:p>
            <a:pPr marL="0" indent="0">
              <a:buNone/>
            </a:pPr>
            <a:r>
              <a:rPr lang="de-DE" b="1" dirty="0">
                <a:solidFill>
                  <a:srgbClr val="0070C0"/>
                </a:solidFill>
              </a:rPr>
              <a:t>Virtuell</a:t>
            </a:r>
          </a:p>
          <a:p>
            <a:pPr marL="285750" indent="-285750"/>
            <a:r>
              <a:rPr lang="de-DE" dirty="0"/>
              <a:t>Fast real!</a:t>
            </a:r>
          </a:p>
          <a:p>
            <a:pPr marL="285750" indent="-285750"/>
            <a:r>
              <a:rPr lang="de-DE" dirty="0"/>
              <a:t>Über Online-Systeme</a:t>
            </a:r>
          </a:p>
          <a:p>
            <a:pPr marL="285750" indent="-285750"/>
            <a:r>
              <a:rPr lang="de-DE" dirty="0"/>
              <a:t>Aber:</a:t>
            </a:r>
          </a:p>
          <a:p>
            <a:pPr marL="685800" lvl="1"/>
            <a:r>
              <a:rPr lang="de-DE" dirty="0"/>
              <a:t>Das Abheben von Geld (von einem Bankkonto) ist nicht möglich</a:t>
            </a:r>
          </a:p>
          <a:p>
            <a:pPr marL="685800" lvl="1"/>
            <a:r>
              <a:rPr lang="de-DE" dirty="0"/>
              <a:t>Produkte werden nicht wirklich geliefert (Lieferschein gilt als Lieferung)</a:t>
            </a:r>
          </a:p>
          <a:p>
            <a:pPr marL="685800" lvl="1"/>
            <a:r>
              <a:rPr lang="de-DE" dirty="0"/>
              <a:t>Kunden sind Auszubildende (NL: hauptsächlich Studierende der fortgeschrittenen Berufsausbildung und Erwachsenenbildung)</a:t>
            </a:r>
          </a:p>
        </p:txBody>
      </p:sp>
    </p:spTree>
    <p:extLst>
      <p:ext uri="{BB962C8B-B14F-4D97-AF65-F5344CB8AC3E}">
        <p14:creationId xmlns:p14="http://schemas.microsoft.com/office/powerpoint/2010/main" val="1424780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6815667" cy="6024232"/>
          </a:xfrm>
        </p:spPr>
        <p:txBody>
          <a:bodyPr>
            <a:normAutofit/>
          </a:bodyPr>
          <a:lstStyle/>
          <a:p>
            <a:pPr marL="0" indent="0">
              <a:buNone/>
            </a:pPr>
            <a:r>
              <a:rPr lang="de-DE" sz="2800" dirty="0"/>
              <a:t>Das Ziel ist es, Vereinbarungen/Regeln festzulegen. Zum Beispiel bezüglich:</a:t>
            </a:r>
          </a:p>
          <a:p>
            <a:r>
              <a:rPr lang="de-DE" sz="2800" dirty="0"/>
              <a:t>Kultur/Manieren</a:t>
            </a:r>
          </a:p>
          <a:p>
            <a:pPr lvl="1"/>
            <a:r>
              <a:rPr lang="de-DE" sz="2400" dirty="0"/>
              <a:t>Bei Kunden: </a:t>
            </a:r>
            <a:r>
              <a:rPr lang="de-DE" sz="2400" i="1" dirty="0"/>
              <a:t>Deutsch:</a:t>
            </a:r>
            <a:r>
              <a:rPr lang="de-DE" sz="2400" dirty="0"/>
              <a:t> Sie oder Du?</a:t>
            </a:r>
          </a:p>
          <a:p>
            <a:pPr lvl="1"/>
            <a:r>
              <a:rPr lang="de-DE" sz="2400" dirty="0"/>
              <a:t>Verwendung des privaten Handys?</a:t>
            </a:r>
          </a:p>
          <a:p>
            <a:pPr lvl="1"/>
            <a:r>
              <a:rPr lang="de-DE" sz="2400" dirty="0"/>
              <a:t>Verspätung (genau wie in der Schule oder auf der Arbeit)?</a:t>
            </a:r>
          </a:p>
          <a:p>
            <a:pPr lvl="1"/>
            <a:r>
              <a:rPr lang="de-DE" sz="2400" dirty="0"/>
              <a:t>Pausen: Selbstbestimmung ob wesentlich oder ...?</a:t>
            </a:r>
          </a:p>
          <a:p>
            <a:pPr lvl="1"/>
            <a:r>
              <a:rPr lang="de-DE" sz="2400" dirty="0"/>
              <a:t>Toilette: Abmeldung erforderlich, ja oder nein?</a:t>
            </a:r>
          </a:p>
          <a:p>
            <a:pPr lvl="1"/>
            <a:r>
              <a:rPr lang="de-DE" sz="2400" dirty="0"/>
              <a:t>...</a:t>
            </a:r>
          </a:p>
          <a:p>
            <a:r>
              <a:rPr lang="de-DE" sz="2800" dirty="0"/>
              <a:t>Abwesenheit : wie + wann zu melden</a:t>
            </a:r>
          </a:p>
          <a:p>
            <a:r>
              <a:rPr lang="de-DE" sz="2800" dirty="0"/>
              <a:t>Essen und Trinken bei der Arbeit …</a:t>
            </a:r>
          </a:p>
        </p:txBody>
      </p:sp>
      <p:pic>
        <p:nvPicPr>
          <p:cNvPr id="2" name="Afbeelding 1"/>
          <p:cNvPicPr>
            <a:picLocks noChangeAspect="1"/>
          </p:cNvPicPr>
          <p:nvPr/>
        </p:nvPicPr>
        <p:blipFill>
          <a:blip r:embed="rId2"/>
          <a:stretch>
            <a:fillRect/>
          </a:stretch>
        </p:blipFill>
        <p:spPr>
          <a:xfrm>
            <a:off x="459650" y="334033"/>
            <a:ext cx="3200000" cy="1800000"/>
          </a:xfrm>
          <a:prstGeom prst="rect">
            <a:avLst/>
          </a:prstGeom>
        </p:spPr>
      </p:pic>
      <p:sp>
        <p:nvSpPr>
          <p:cNvPr id="9" name="Rechthoekig bijschrift 8"/>
          <p:cNvSpPr/>
          <p:nvPr/>
        </p:nvSpPr>
        <p:spPr>
          <a:xfrm>
            <a:off x="622049" y="3086100"/>
            <a:ext cx="3160144" cy="2521071"/>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i="1" dirty="0">
                <a:solidFill>
                  <a:schemeClr val="tx1"/>
                </a:solidFill>
              </a:rPr>
              <a:t>Erfassen Sie die Vereinbarungen in einem Dokument auf dem Google Drive-Konto, das zur Üfa gehört. Option: Stellen Sie eine/</a:t>
            </a:r>
            <a:r>
              <a:rPr lang="de-DE" i="1" dirty="0" err="1">
                <a:solidFill>
                  <a:schemeClr val="tx1"/>
                </a:solidFill>
              </a:rPr>
              <a:t>n</a:t>
            </a:r>
            <a:r>
              <a:rPr lang="de-DE" i="1" dirty="0">
                <a:solidFill>
                  <a:schemeClr val="tx1"/>
                </a:solidFill>
              </a:rPr>
              <a:t> Ihrer Auszubildenden ein (z. B. den/die Geschäftsstellenleiter/in), der/die die Bestimmungen notiert.</a:t>
            </a:r>
          </a:p>
        </p:txBody>
      </p:sp>
    </p:spTree>
    <p:extLst>
      <p:ext uri="{BB962C8B-B14F-4D97-AF65-F5344CB8AC3E}">
        <p14:creationId xmlns:p14="http://schemas.microsoft.com/office/powerpoint/2010/main" val="2808844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49"/>
            <a:ext cx="4011084" cy="1314209"/>
          </a:xfrm>
        </p:spPr>
        <p:txBody>
          <a:bodyPr anchor="ctr">
            <a:normAutofit/>
          </a:bodyPr>
          <a:lstStyle/>
          <a:p>
            <a:r>
              <a:rPr lang="nl-NL" sz="3200" dirty="0"/>
              <a:t>III. VEREINBARUNGEN</a:t>
            </a:r>
            <a:br>
              <a:rPr lang="nl-NL" sz="3200" dirty="0"/>
            </a:br>
            <a:r>
              <a:rPr lang="nl-NL" sz="3200" dirty="0"/>
              <a:t>Manieren</a:t>
            </a:r>
          </a:p>
        </p:txBody>
      </p:sp>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r>
              <a:rPr lang="de-DE" dirty="0"/>
              <a:t>Wie kommunizieren wir in diesem Unternehmen?</a:t>
            </a:r>
          </a:p>
          <a:p>
            <a:pPr marL="0" indent="0">
              <a:buNone/>
            </a:pPr>
            <a:endParaRPr lang="de-DE" dirty="0"/>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641" y="1587259"/>
            <a:ext cx="3788435" cy="3788435"/>
          </a:xfrm>
          <a:prstGeom prst="rect">
            <a:avLst/>
          </a:prstGeom>
        </p:spPr>
      </p:pic>
    </p:spTree>
    <p:extLst>
      <p:ext uri="{BB962C8B-B14F-4D97-AF65-F5344CB8AC3E}">
        <p14:creationId xmlns:p14="http://schemas.microsoft.com/office/powerpoint/2010/main" val="1791939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pPr marL="0" indent="0">
              <a:buNone/>
            </a:pPr>
            <a:endParaRPr lang="nl-NL" sz="2800" dirty="0"/>
          </a:p>
          <a:p>
            <a:endParaRPr lang="nl-NL" sz="2800" b="1" dirty="0"/>
          </a:p>
          <a:p>
            <a:pPr marL="0" indent="0">
              <a:buNone/>
            </a:pPr>
            <a:endParaRPr lang="nl-NL" sz="2800" dirty="0"/>
          </a:p>
          <a:p>
            <a:pPr marL="0" indent="0">
              <a:buNone/>
            </a:pPr>
            <a:endParaRPr lang="nl-NL" sz="2800" b="1" dirty="0"/>
          </a:p>
          <a:p>
            <a:pPr lvl="1">
              <a:buFontTx/>
              <a:buChar char="-"/>
            </a:pPr>
            <a:endParaRPr lang="nl-NL" sz="2400" dirty="0"/>
          </a:p>
          <a:p>
            <a:pPr>
              <a:buFontTx/>
              <a:buChar char="-"/>
            </a:pPr>
            <a:endParaRPr lang="nl-NL" sz="2800" dirty="0"/>
          </a:p>
          <a:p>
            <a:endParaRPr lang="nl-NL" sz="2400" dirty="0"/>
          </a:p>
          <a:p>
            <a:pPr marL="0" indent="0">
              <a:buNone/>
            </a:pPr>
            <a:endParaRPr lang="nl-NL" sz="2800" i="1" dirty="0"/>
          </a:p>
        </p:txBody>
      </p:sp>
      <p:sp>
        <p:nvSpPr>
          <p:cNvPr id="8" name="Tijdelijke aanduiding voor inhoud 6"/>
          <p:cNvSpPr txBox="1">
            <a:spLocks/>
          </p:cNvSpPr>
          <p:nvPr/>
        </p:nvSpPr>
        <p:spPr>
          <a:xfrm>
            <a:off x="4919133" y="425451"/>
            <a:ext cx="6815667" cy="58531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800" b="1" dirty="0"/>
              <a:t>Zeigen Sie das Organigramm</a:t>
            </a:r>
          </a:p>
          <a:p>
            <a:pPr marL="0" indent="0">
              <a:buNone/>
            </a:pPr>
            <a:r>
              <a:rPr lang="de-DE" sz="2800" dirty="0"/>
              <a:t>Während den Üfa-Vorbereitungen haben Sie darüber nachgedacht, welche Abteilungsklassifizierung die Üfa hat.</a:t>
            </a:r>
          </a:p>
          <a:p>
            <a:pPr marL="0" indent="0">
              <a:buNone/>
            </a:pPr>
            <a:r>
              <a:rPr lang="de-DE" sz="2800" dirty="0"/>
              <a:t>Lesen Sie in </a:t>
            </a:r>
            <a:r>
              <a:rPr lang="de-DE" sz="2800" dirty="0">
                <a:hlinkClick r:id="rId2"/>
              </a:rPr>
              <a:t>„Bibliothek erstellen“</a:t>
            </a:r>
            <a:r>
              <a:rPr lang="de-DE" sz="2800" dirty="0"/>
              <a:t> zwei Beispiele nach.</a:t>
            </a:r>
          </a:p>
          <a:p>
            <a:pPr lvl="2" indent="-342900"/>
            <a:r>
              <a:rPr lang="de-DE" sz="2000" dirty="0"/>
              <a:t>Überlegen Sie, ob Sie den Auszubildenden erlauben möchten, selbst auszuwählen in welcher Abteilung sie arbeiten wollen, oder ob Sie lieber die Einteilung übernehmen sollten (mit der Möglichkeit dies nach ... Wochen eventuell zu ändern). </a:t>
            </a:r>
          </a:p>
          <a:p>
            <a:pPr lvl="2" indent="-342900"/>
            <a:r>
              <a:rPr lang="de-DE" sz="2000" dirty="0"/>
              <a:t>Wenn Sie es den Auszubildenden erlauben, ihre Abteilung selbst auszusuchen, erwägen Sie, für jede Position Bewerbungen zu erhalten.</a:t>
            </a:r>
            <a:endParaRPr lang="de-DE" sz="2800" b="1" dirty="0"/>
          </a:p>
          <a:p>
            <a:pPr lvl="1">
              <a:buFontTx/>
              <a:buChar char="-"/>
            </a:pPr>
            <a:endParaRPr lang="de-DE" sz="2400" dirty="0"/>
          </a:p>
          <a:p>
            <a:pPr>
              <a:buFontTx/>
              <a:buChar char="-"/>
            </a:pPr>
            <a:endParaRPr lang="de-DE" sz="2800" dirty="0"/>
          </a:p>
          <a:p>
            <a:endParaRPr lang="de-DE" sz="2400" dirty="0"/>
          </a:p>
          <a:p>
            <a:pPr marL="0" indent="0">
              <a:buFont typeface="Arial" panose="020B0604020202020204" pitchFamily="34" charset="0"/>
              <a:buNone/>
            </a:pPr>
            <a:endParaRPr lang="de-DE" sz="2800" i="1" dirty="0"/>
          </a:p>
        </p:txBody>
      </p:sp>
      <p:pic>
        <p:nvPicPr>
          <p:cNvPr id="4" name="Afbeelding 3"/>
          <p:cNvPicPr>
            <a:picLocks noChangeAspect="1"/>
          </p:cNvPicPr>
          <p:nvPr/>
        </p:nvPicPr>
        <p:blipFill>
          <a:blip r:embed="rId3"/>
          <a:stretch>
            <a:fillRect/>
          </a:stretch>
        </p:blipFill>
        <p:spPr>
          <a:xfrm>
            <a:off x="400823" y="3345341"/>
            <a:ext cx="4949289" cy="3239608"/>
          </a:xfrm>
          <a:prstGeom prst="rect">
            <a:avLst/>
          </a:prstGeom>
        </p:spPr>
      </p:pic>
      <p:sp>
        <p:nvSpPr>
          <p:cNvPr id="10" name="Pijl-omlaag 9"/>
          <p:cNvSpPr/>
          <p:nvPr/>
        </p:nvSpPr>
        <p:spPr>
          <a:xfrm rot="18665532">
            <a:off x="1836648" y="4435872"/>
            <a:ext cx="412941" cy="110489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1" name="Pijl-omlaag 10"/>
          <p:cNvSpPr/>
          <p:nvPr/>
        </p:nvSpPr>
        <p:spPr>
          <a:xfrm rot="13670852">
            <a:off x="1832715" y="5573716"/>
            <a:ext cx="412941" cy="110489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2" name="Afbeelding 1"/>
          <p:cNvPicPr>
            <a:picLocks noChangeAspect="1"/>
          </p:cNvPicPr>
          <p:nvPr/>
        </p:nvPicPr>
        <p:blipFill>
          <a:blip r:embed="rId4"/>
          <a:stretch>
            <a:fillRect/>
          </a:stretch>
        </p:blipFill>
        <p:spPr>
          <a:xfrm>
            <a:off x="400823" y="549694"/>
            <a:ext cx="3200000" cy="1800000"/>
          </a:xfrm>
          <a:prstGeom prst="rect">
            <a:avLst/>
          </a:prstGeom>
        </p:spPr>
      </p:pic>
    </p:spTree>
    <p:extLst>
      <p:ext uri="{BB962C8B-B14F-4D97-AF65-F5344CB8AC3E}">
        <p14:creationId xmlns:p14="http://schemas.microsoft.com/office/powerpoint/2010/main" val="1809673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r>
              <a:rPr lang="de-DE" sz="2800" u="sng" dirty="0"/>
              <a:t>Organigramm</a:t>
            </a:r>
            <a:endParaRPr lang="de-DE" dirty="0"/>
          </a:p>
          <a:p>
            <a:pPr marL="0" indent="0">
              <a:buNone/>
            </a:pPr>
            <a:endParaRPr lang="de-DE" b="1" dirty="0"/>
          </a:p>
          <a:p>
            <a:endParaRPr lang="de-DE" dirty="0"/>
          </a:p>
          <a:p>
            <a:pPr marL="0" indent="0">
              <a:buNone/>
            </a:pPr>
            <a:endParaRPr lang="de-DE" dirty="0"/>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1230" y="1584968"/>
            <a:ext cx="549455" cy="549455"/>
          </a:xfrm>
          <a:prstGeom prst="rect">
            <a:avLst/>
          </a:prstGeom>
          <a:ln w="38100">
            <a:solidFill>
              <a:srgbClr val="D7A900"/>
            </a:solidFill>
          </a:ln>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916" y="1112808"/>
            <a:ext cx="4824066" cy="4824066"/>
          </a:xfrm>
          <a:prstGeom prst="rect">
            <a:avLst/>
          </a:prstGeom>
        </p:spPr>
      </p:pic>
      <p:sp>
        <p:nvSpPr>
          <p:cNvPr id="9" name="Titel 1"/>
          <p:cNvSpPr>
            <a:spLocks noGrp="1"/>
          </p:cNvSpPr>
          <p:nvPr>
            <p:ph type="title"/>
          </p:nvPr>
        </p:nvSpPr>
        <p:spPr>
          <a:xfrm>
            <a:off x="609601" y="273049"/>
            <a:ext cx="4011084" cy="1314209"/>
          </a:xfrm>
        </p:spPr>
        <p:txBody>
          <a:bodyPr anchor="ctr">
            <a:normAutofit/>
          </a:bodyPr>
          <a:lstStyle/>
          <a:p>
            <a:r>
              <a:rPr lang="de-DE" sz="3200" dirty="0"/>
              <a:t>III. VEREINBARUNGEN</a:t>
            </a:r>
            <a:br>
              <a:rPr lang="de-DE" sz="3200" dirty="0"/>
            </a:br>
            <a:r>
              <a:rPr lang="de-DE" sz="3200" dirty="0"/>
              <a:t>Wer?</a:t>
            </a:r>
          </a:p>
        </p:txBody>
      </p:sp>
    </p:spTree>
    <p:extLst>
      <p:ext uri="{BB962C8B-B14F-4D97-AF65-F5344CB8AC3E}">
        <p14:creationId xmlns:p14="http://schemas.microsoft.com/office/powerpoint/2010/main" val="1643457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6815667" cy="6326157"/>
          </a:xfrm>
        </p:spPr>
        <p:txBody>
          <a:bodyPr>
            <a:normAutofit/>
          </a:bodyPr>
          <a:lstStyle/>
          <a:p>
            <a:pPr marL="0" indent="0">
              <a:buNone/>
            </a:pPr>
            <a:r>
              <a:rPr lang="de-DE" sz="3600" b="1" dirty="0"/>
              <a:t>Tagesbeginn</a:t>
            </a:r>
            <a:r>
              <a:rPr lang="de-DE" sz="3400" b="1" dirty="0"/>
              <a:t> – </a:t>
            </a:r>
            <a:r>
              <a:rPr lang="de-DE" sz="3600" b="1" dirty="0"/>
              <a:t>Individuelle</a:t>
            </a:r>
          </a:p>
          <a:p>
            <a:pPr marL="0" indent="0">
              <a:buNone/>
            </a:pPr>
            <a:r>
              <a:rPr lang="de-DE" sz="3600" b="1" dirty="0"/>
              <a:t>Vorbereitung</a:t>
            </a:r>
            <a:r>
              <a:rPr lang="de-DE" sz="3400" b="1" dirty="0"/>
              <a:t>:</a:t>
            </a:r>
          </a:p>
          <a:p>
            <a:pPr marL="0" indent="0">
              <a:buNone/>
            </a:pPr>
            <a:r>
              <a:rPr lang="de-DE" sz="2800" dirty="0"/>
              <a:t>Vergewissern Sie sich, dass die Auszubildenden im Portal ‚erstellt‘ wurden und Sie alle Anmeldeinformationen für sie haben.</a:t>
            </a:r>
          </a:p>
          <a:p>
            <a:pPr marL="400050" lvl="1" indent="0">
              <a:buNone/>
            </a:pPr>
            <a:r>
              <a:rPr lang="de-DE" sz="2000" dirty="0">
                <a:sym typeface="Wingdings" panose="05000000000000000000" pitchFamily="2" charset="2"/>
              </a:rPr>
              <a:t> </a:t>
            </a:r>
            <a:r>
              <a:rPr lang="de-DE" sz="2000" dirty="0"/>
              <a:t>Sehen Sie sich das Video </a:t>
            </a:r>
            <a:r>
              <a:rPr lang="de-DE" sz="2000" dirty="0">
                <a:hlinkClick r:id="rId2"/>
              </a:rPr>
              <a:t>„Auszubildende und ihre Portalrechte“</a:t>
            </a:r>
            <a:r>
              <a:rPr lang="de-DE" sz="2000" dirty="0"/>
              <a:t> in der </a:t>
            </a:r>
            <a:r>
              <a:rPr lang="de-DE" sz="2000" dirty="0">
                <a:hlinkClick r:id="rId3"/>
              </a:rPr>
              <a:t>Unternehmensbibliothek</a:t>
            </a:r>
            <a:r>
              <a:rPr lang="de-DE" sz="2000" dirty="0"/>
              <a:t> an (Anmeldung für Manager erforderlich)</a:t>
            </a:r>
            <a:endParaRPr lang="de-DE" sz="2400" dirty="0"/>
          </a:p>
          <a:p>
            <a:pPr marL="0" indent="0">
              <a:buNone/>
            </a:pPr>
            <a:endParaRPr lang="de-DE" sz="2800" dirty="0"/>
          </a:p>
          <a:p>
            <a:endParaRPr lang="de-DE" sz="2800" b="1" dirty="0"/>
          </a:p>
          <a:p>
            <a:pPr marL="0" indent="0">
              <a:buNone/>
            </a:pPr>
            <a:endParaRPr lang="de-DE" sz="2800" dirty="0"/>
          </a:p>
          <a:p>
            <a:pPr marL="0" indent="0">
              <a:buNone/>
            </a:pPr>
            <a:endParaRPr lang="de-DE" sz="2800" dirty="0"/>
          </a:p>
          <a:p>
            <a:pPr lvl="1">
              <a:buFontTx/>
              <a:buChar char="-"/>
            </a:pPr>
            <a:endParaRPr lang="de-DE" sz="2400" dirty="0"/>
          </a:p>
          <a:p>
            <a:pPr>
              <a:buFontTx/>
              <a:buChar char="-"/>
            </a:pPr>
            <a:endParaRPr lang="de-DE" sz="2800" dirty="0"/>
          </a:p>
          <a:p>
            <a:endParaRPr lang="de-DE" sz="2400" dirty="0"/>
          </a:p>
          <a:p>
            <a:pPr marL="0" indent="0">
              <a:buNone/>
            </a:pPr>
            <a:endParaRPr lang="de-DE" sz="2800" i="1" dirty="0"/>
          </a:p>
        </p:txBody>
      </p:sp>
      <p:sp>
        <p:nvSpPr>
          <p:cNvPr id="8" name="Rechthoekig bijschrift 7"/>
          <p:cNvSpPr/>
          <p:nvPr/>
        </p:nvSpPr>
        <p:spPr>
          <a:xfrm>
            <a:off x="1235627" y="4032866"/>
            <a:ext cx="2493034" cy="1953866"/>
          </a:xfrm>
          <a:prstGeom prst="wedgeRectCallout">
            <a:avLst>
              <a:gd name="adj1" fmla="val 93008"/>
              <a:gd name="adj2" fmla="val -217122"/>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i="1" dirty="0">
                <a:solidFill>
                  <a:schemeClr val="tx1"/>
                </a:solidFill>
              </a:rPr>
              <a:t>Hierbei handelt es sich um eine festgelegte Routine, die die Auszubildenden durchführen, bevor sie sich ihren Aufgaben und Besprechungen widmen.</a:t>
            </a:r>
          </a:p>
          <a:p>
            <a:endParaRPr lang="de-DE" sz="1400" i="1" dirty="0">
              <a:solidFill>
                <a:schemeClr val="tx1"/>
              </a:solidFill>
            </a:endParaRPr>
          </a:p>
          <a:p>
            <a:r>
              <a:rPr lang="de-DE" sz="1400" i="1" dirty="0">
                <a:solidFill>
                  <a:schemeClr val="tx1"/>
                </a:solidFill>
              </a:rPr>
              <a:t>Ziel ist es sicherzustellen, dass jeder über alle notwendigen Informationen verfügt.</a:t>
            </a:r>
          </a:p>
        </p:txBody>
      </p:sp>
      <p:pic>
        <p:nvPicPr>
          <p:cNvPr id="3" name="Afbeelding 2"/>
          <p:cNvPicPr>
            <a:picLocks noChangeAspect="1"/>
          </p:cNvPicPr>
          <p:nvPr/>
        </p:nvPicPr>
        <p:blipFill>
          <a:blip r:embed="rId4"/>
          <a:stretch>
            <a:fillRect/>
          </a:stretch>
        </p:blipFill>
        <p:spPr>
          <a:xfrm>
            <a:off x="459650" y="445580"/>
            <a:ext cx="3200000" cy="1800000"/>
          </a:xfrm>
          <a:prstGeom prst="rect">
            <a:avLst/>
          </a:prstGeom>
        </p:spPr>
      </p:pic>
    </p:spTree>
    <p:extLst>
      <p:ext uri="{BB962C8B-B14F-4D97-AF65-F5344CB8AC3E}">
        <p14:creationId xmlns:p14="http://schemas.microsoft.com/office/powerpoint/2010/main" val="19612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BLOCK 1 - Lehrer</a:t>
            </a:r>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4166998702"/>
              </p:ext>
            </p:extLst>
          </p:nvPr>
        </p:nvGraphicFramePr>
        <p:xfrm>
          <a:off x="609600" y="1809968"/>
          <a:ext cx="4138883" cy="4876800"/>
        </p:xfrm>
        <a:graphic>
          <a:graphicData uri="http://schemas.openxmlformats.org/drawingml/2006/table">
            <a:tbl>
              <a:tblPr firstRow="1" firstCol="1" bandRow="1">
                <a:tableStyleId>{5C22544A-7EE6-4342-B048-85BDC9FD1C3A}</a:tableStyleId>
              </a:tblPr>
              <a:tblGrid>
                <a:gridCol w="1204210">
                  <a:extLst>
                    <a:ext uri="{9D8B030D-6E8A-4147-A177-3AD203B41FA5}">
                      <a16:colId xmlns:a16="http://schemas.microsoft.com/office/drawing/2014/main" val="84395879"/>
                    </a:ext>
                  </a:extLst>
                </a:gridCol>
                <a:gridCol w="2934673">
                  <a:extLst>
                    <a:ext uri="{9D8B030D-6E8A-4147-A177-3AD203B41FA5}">
                      <a16:colId xmlns:a16="http://schemas.microsoft.com/office/drawing/2014/main" val="1569872940"/>
                    </a:ext>
                  </a:extLst>
                </a:gridCol>
              </a:tblGrid>
              <a:tr h="3933174">
                <a:tc>
                  <a:txBody>
                    <a:bodyPr/>
                    <a:lstStyle/>
                    <a:p>
                      <a:pPr>
                        <a:spcAft>
                          <a:spcPts val="0"/>
                        </a:spcAft>
                      </a:pPr>
                      <a:r>
                        <a:rPr lang="de-DE" sz="1600" b="0" noProof="0" dirty="0">
                          <a:effectLst/>
                        </a:rPr>
                        <a:t>1. Arbeitstag</a:t>
                      </a:r>
                      <a:endParaRPr lang="de-DE" sz="1600" b="0" noProof="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de-DE" sz="1600" b="0" noProof="0" dirty="0">
                          <a:effectLst/>
                        </a:rPr>
                        <a:t>Einführung der Üfa (ähnlich wie in den Folien 8 bis 17 von Ariannes PowerPoint-Präsentation); Melden Sie sich bei </a:t>
                      </a:r>
                      <a:r>
                        <a:rPr lang="de-DE" sz="1600" b="0" noProof="0" dirty="0" err="1">
                          <a:effectLst/>
                        </a:rPr>
                        <a:t>penned.nl</a:t>
                      </a:r>
                      <a:r>
                        <a:rPr lang="de-DE" sz="1600" b="0" noProof="0" dirty="0">
                          <a:effectLst/>
                        </a:rPr>
                        <a:t> an und gehen Sie zu Meine Üfa (es gibt bereits einen Begrüßungstext; vergleichen Sie die Folien 27 bis 31 der PowerPoint-Präsentation); Bestimmung des Sortiments (einführende Geschichte – Der Geschäftsleitfaden soll paarweise durchsucht werden, bevor die Paare Vorschläge machen. Lassen Sie dann 4er-Gruppen bilden, die in der Klasse präsentieren werden, und lassen Sie alle in der Klasse entscheiden. Oder fordern Sie alle auf, sich jeweils 2 Produkte mit Beschreibung, Preis etc. zu überlegen.)</a:t>
                      </a:r>
                    </a:p>
                  </a:txBody>
                  <a:tcPr marL="38966" marR="38966" marT="0" marB="0"/>
                </a:tc>
                <a:extLst>
                  <a:ext uri="{0D108BD9-81ED-4DB2-BD59-A6C34878D82A}">
                    <a16:rowId xmlns:a16="http://schemas.microsoft.com/office/drawing/2014/main" val="1584736727"/>
                  </a:ext>
                </a:extLst>
              </a:tr>
            </a:tbl>
          </a:graphicData>
        </a:graphic>
      </p:graphicFrame>
      <p:sp>
        <p:nvSpPr>
          <p:cNvPr id="16" name="Tekstvak 15"/>
          <p:cNvSpPr txBox="1"/>
          <p:nvPr/>
        </p:nvSpPr>
        <p:spPr>
          <a:xfrm>
            <a:off x="5192424" y="1363181"/>
            <a:ext cx="2311880" cy="3416320"/>
          </a:xfrm>
          <a:prstGeom prst="rect">
            <a:avLst/>
          </a:prstGeom>
          <a:noFill/>
        </p:spPr>
        <p:txBody>
          <a:bodyPr wrap="square" rtlCol="0">
            <a:spAutoFit/>
          </a:bodyPr>
          <a:lstStyle/>
          <a:p>
            <a:r>
              <a:rPr lang="de-DE" sz="1200" dirty="0"/>
              <a:t>Block 1: Vorstellung der Üfa</a:t>
            </a:r>
          </a:p>
          <a:p>
            <a:r>
              <a:rPr lang="de-DE" sz="1200" dirty="0"/>
              <a:t>Video über die Üfa - Siehe Folien 8-17</a:t>
            </a:r>
          </a:p>
          <a:p>
            <a:endParaRPr lang="de-DE" sz="1200" dirty="0"/>
          </a:p>
          <a:p>
            <a:endParaRPr lang="de-DE" sz="1200" dirty="0"/>
          </a:p>
          <a:p>
            <a:endParaRPr lang="de-DE" sz="1200" dirty="0"/>
          </a:p>
          <a:p>
            <a:endParaRPr lang="de-DE" sz="1200" dirty="0"/>
          </a:p>
          <a:p>
            <a:endParaRPr lang="de-DE" sz="1200" dirty="0"/>
          </a:p>
          <a:p>
            <a:endParaRPr lang="de-DE" sz="1200" dirty="0"/>
          </a:p>
          <a:p>
            <a:pPr marL="171450" indent="-171450">
              <a:buFont typeface="Symbol" pitchFamily="2" charset="2"/>
              <a:buChar char="-"/>
            </a:pPr>
            <a:r>
              <a:rPr lang="de-DE" sz="1200" dirty="0"/>
              <a:t>Erläuterung PenNed.nl + Meine Üfa – Folien 27-31</a:t>
            </a:r>
          </a:p>
          <a:p>
            <a:pPr marL="171450" indent="-171450">
              <a:buFontTx/>
              <a:buChar char="-"/>
            </a:pPr>
            <a:endParaRPr lang="de-DE" sz="1200" dirty="0"/>
          </a:p>
          <a:p>
            <a:endParaRPr lang="de-DE" sz="1200" dirty="0"/>
          </a:p>
          <a:p>
            <a:endParaRPr lang="de-DE" sz="1200" dirty="0"/>
          </a:p>
          <a:p>
            <a:pPr marL="171450" indent="-171450">
              <a:buFontTx/>
              <a:buChar char="-"/>
            </a:pPr>
            <a:endParaRPr lang="de-DE" sz="1200" dirty="0"/>
          </a:p>
          <a:p>
            <a:pPr marL="171450" indent="-171450">
              <a:buFontTx/>
              <a:buChar char="-"/>
            </a:pPr>
            <a:endParaRPr lang="de-DE" sz="1200" dirty="0"/>
          </a:p>
          <a:p>
            <a:pPr marL="171450" indent="-171450">
              <a:buFontTx/>
              <a:buChar char="-"/>
            </a:pPr>
            <a:endParaRPr lang="de-DE" sz="1200" dirty="0"/>
          </a:p>
          <a:p>
            <a:pPr marL="171450" indent="-171450">
              <a:buFont typeface="Symbol" pitchFamily="2" charset="2"/>
              <a:buChar char="-"/>
            </a:pPr>
            <a:r>
              <a:rPr lang="de-DE" sz="1200" dirty="0"/>
              <a:t>Sortiment bestimmen</a:t>
            </a:r>
          </a:p>
        </p:txBody>
      </p:sp>
      <p:pic>
        <p:nvPicPr>
          <p:cNvPr id="17" name="Afbeelding 16"/>
          <p:cNvPicPr>
            <a:picLocks noChangeAspect="1"/>
          </p:cNvPicPr>
          <p:nvPr/>
        </p:nvPicPr>
        <p:blipFill>
          <a:blip r:embed="rId2"/>
          <a:stretch>
            <a:fillRect/>
          </a:stretch>
        </p:blipFill>
        <p:spPr>
          <a:xfrm>
            <a:off x="6857571" y="1268413"/>
            <a:ext cx="5176029" cy="1052653"/>
          </a:xfrm>
          <a:prstGeom prst="rect">
            <a:avLst/>
          </a:prstGeom>
        </p:spPr>
      </p:pic>
      <p:pic>
        <p:nvPicPr>
          <p:cNvPr id="18" name="Afbeelding 17"/>
          <p:cNvPicPr>
            <a:picLocks noChangeAspect="1"/>
          </p:cNvPicPr>
          <p:nvPr/>
        </p:nvPicPr>
        <p:blipFill>
          <a:blip r:embed="rId3"/>
          <a:stretch>
            <a:fillRect/>
          </a:stretch>
        </p:blipFill>
        <p:spPr>
          <a:xfrm>
            <a:off x="7446656" y="1386128"/>
            <a:ext cx="8198094" cy="1142535"/>
          </a:xfrm>
          <a:prstGeom prst="rect">
            <a:avLst/>
          </a:prstGeom>
        </p:spPr>
      </p:pic>
      <p:pic>
        <p:nvPicPr>
          <p:cNvPr id="19" name="Afbeelding 18"/>
          <p:cNvPicPr>
            <a:picLocks noChangeAspect="1"/>
          </p:cNvPicPr>
          <p:nvPr/>
        </p:nvPicPr>
        <p:blipFill>
          <a:blip r:embed="rId4"/>
          <a:stretch>
            <a:fillRect/>
          </a:stretch>
        </p:blipFill>
        <p:spPr>
          <a:xfrm>
            <a:off x="7948245" y="1643687"/>
            <a:ext cx="3874477" cy="1354758"/>
          </a:xfrm>
          <a:prstGeom prst="rect">
            <a:avLst/>
          </a:prstGeom>
        </p:spPr>
      </p:pic>
      <p:pic>
        <p:nvPicPr>
          <p:cNvPr id="20" name="Afbeelding 19"/>
          <p:cNvPicPr>
            <a:picLocks noChangeAspect="1"/>
          </p:cNvPicPr>
          <p:nvPr/>
        </p:nvPicPr>
        <p:blipFill>
          <a:blip r:embed="rId5"/>
          <a:stretch>
            <a:fillRect/>
          </a:stretch>
        </p:blipFill>
        <p:spPr>
          <a:xfrm>
            <a:off x="6788989" y="3256004"/>
            <a:ext cx="4790709" cy="963435"/>
          </a:xfrm>
          <a:prstGeom prst="rect">
            <a:avLst/>
          </a:prstGeom>
        </p:spPr>
      </p:pic>
      <p:pic>
        <p:nvPicPr>
          <p:cNvPr id="21" name="Afbeelding 20"/>
          <p:cNvPicPr>
            <a:picLocks noChangeAspect="1"/>
          </p:cNvPicPr>
          <p:nvPr/>
        </p:nvPicPr>
        <p:blipFill>
          <a:blip r:embed="rId6"/>
          <a:stretch>
            <a:fillRect/>
          </a:stretch>
        </p:blipFill>
        <p:spPr>
          <a:xfrm>
            <a:off x="7572886" y="3189278"/>
            <a:ext cx="4460714" cy="1272326"/>
          </a:xfrm>
          <a:prstGeom prst="rect">
            <a:avLst/>
          </a:prstGeom>
        </p:spPr>
      </p:pic>
      <p:sp>
        <p:nvSpPr>
          <p:cNvPr id="3" name="Tekstvak 2"/>
          <p:cNvSpPr txBox="1"/>
          <p:nvPr/>
        </p:nvSpPr>
        <p:spPr>
          <a:xfrm>
            <a:off x="609600" y="886638"/>
            <a:ext cx="3516617" cy="923330"/>
          </a:xfrm>
          <a:prstGeom prst="rect">
            <a:avLst/>
          </a:prstGeom>
          <a:noFill/>
        </p:spPr>
        <p:txBody>
          <a:bodyPr wrap="square" rtlCol="0">
            <a:spAutoFit/>
          </a:bodyPr>
          <a:lstStyle/>
          <a:p>
            <a:r>
              <a:rPr lang="de-DE" dirty="0"/>
              <a:t>Programme</a:t>
            </a:r>
          </a:p>
          <a:p>
            <a:r>
              <a:rPr lang="de-DE" dirty="0"/>
              <a:t>Vorstellung der Üfa * Video über die Üfa</a:t>
            </a:r>
          </a:p>
        </p:txBody>
      </p:sp>
    </p:spTree>
    <p:extLst>
      <p:ext uri="{BB962C8B-B14F-4D97-AF65-F5344CB8AC3E}">
        <p14:creationId xmlns:p14="http://schemas.microsoft.com/office/powerpoint/2010/main" val="1873463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r>
              <a:rPr lang="de-DE" u="sng" dirty="0"/>
              <a:t>Tagesbeginn – individuell auszuführen</a:t>
            </a:r>
          </a:p>
          <a:p>
            <a:pPr marL="0" indent="0">
              <a:buNone/>
            </a:pPr>
            <a:r>
              <a:rPr lang="de-DE" sz="2800" dirty="0"/>
              <a:t>Dies tun Sie zu Beginn Ihres Arbeitstags:</a:t>
            </a:r>
          </a:p>
          <a:p>
            <a:pPr marL="0" indent="0">
              <a:buNone/>
            </a:pPr>
            <a:r>
              <a:rPr lang="de-DE" sz="2800" dirty="0"/>
              <a:t>Öffnen Sie die erforderlichen Websites/Dateien</a:t>
            </a:r>
          </a:p>
          <a:p>
            <a:pPr lvl="1"/>
            <a:r>
              <a:rPr lang="de-DE" sz="2400" dirty="0"/>
              <a:t>PenNed Website + Login (= Meine Üfa)</a:t>
            </a:r>
          </a:p>
          <a:p>
            <a:pPr lvl="1"/>
            <a:r>
              <a:rPr lang="de-DE" sz="2400" dirty="0"/>
              <a:t>Üfa-Portal (Bankumfeld usw.)</a:t>
            </a:r>
          </a:p>
          <a:p>
            <a:pPr lvl="1"/>
            <a:r>
              <a:rPr lang="de-DE" sz="2400" dirty="0"/>
              <a:t>Website der eigenen Üfa</a:t>
            </a:r>
          </a:p>
          <a:p>
            <a:pPr lvl="1"/>
            <a:r>
              <a:rPr lang="de-DE" sz="2400" dirty="0"/>
              <a:t>Gmail der Üfa und andere Google-Apps</a:t>
            </a:r>
          </a:p>
          <a:p>
            <a:pPr lvl="1"/>
            <a:r>
              <a:rPr lang="de-DE" sz="2400" dirty="0"/>
              <a:t>Kalender und Aufgabenliste [z. B. in Trello oder Google Kalender + Google Tasks]</a:t>
            </a:r>
          </a:p>
          <a:p>
            <a:pPr lvl="1"/>
            <a:r>
              <a:rPr lang="de-DE" sz="2400" dirty="0"/>
              <a:t>Mitarbeiterliste/Telefonbuch</a:t>
            </a:r>
          </a:p>
          <a:p>
            <a:pPr lvl="1"/>
            <a:r>
              <a:rPr lang="de-DE" sz="2400" dirty="0"/>
              <a:t>Organigramm der Üfa</a:t>
            </a:r>
            <a:endParaRPr lang="de-DE" dirty="0"/>
          </a:p>
          <a:p>
            <a:pPr marL="0" indent="0">
              <a:buNone/>
            </a:pPr>
            <a:endParaRPr lang="de-DE" b="1" dirty="0"/>
          </a:p>
          <a:p>
            <a:endParaRPr lang="de-DE" dirty="0"/>
          </a:p>
          <a:p>
            <a:pPr marL="0" indent="0">
              <a:buNone/>
            </a:pPr>
            <a:endParaRPr lang="de-DE"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957" y="2597748"/>
            <a:ext cx="549455" cy="549455"/>
          </a:xfrm>
          <a:prstGeom prst="rect">
            <a:avLst/>
          </a:prstGeom>
          <a:ln w="38100">
            <a:solidFill>
              <a:srgbClr val="D7A900"/>
            </a:solidFill>
          </a:ln>
        </p:spPr>
      </p:pic>
      <p:sp>
        <p:nvSpPr>
          <p:cNvPr id="7" name="Rechthoekig bijschrift 6"/>
          <p:cNvSpPr/>
          <p:nvPr/>
        </p:nvSpPr>
        <p:spPr>
          <a:xfrm>
            <a:off x="609600" y="3199608"/>
            <a:ext cx="2422357" cy="1233578"/>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Unten auf den Seiten</a:t>
            </a:r>
          </a:p>
          <a:p>
            <a:pPr algn="ctr"/>
            <a:r>
              <a:rPr lang="de-DE" i="1" dirty="0">
                <a:solidFill>
                  <a:schemeClr val="tx1"/>
                </a:solidFill>
              </a:rPr>
              <a:t>„Was Sie wissen sollten“</a:t>
            </a:r>
          </a:p>
          <a:p>
            <a:pPr algn="ctr"/>
            <a:r>
              <a:rPr lang="de-DE" dirty="0">
                <a:solidFill>
                  <a:schemeClr val="tx1"/>
                </a:solidFill>
              </a:rPr>
              <a:t>finden Sie Beispiele und Links.</a:t>
            </a:r>
            <a:endParaRPr lang="de-DE" i="1" dirty="0">
              <a:solidFill>
                <a:schemeClr val="tx1"/>
              </a:solidFill>
            </a:endParaRPr>
          </a:p>
        </p:txBody>
      </p:sp>
      <p:sp>
        <p:nvSpPr>
          <p:cNvPr id="9" name="Titel 1"/>
          <p:cNvSpPr>
            <a:spLocks noGrp="1"/>
          </p:cNvSpPr>
          <p:nvPr>
            <p:ph type="title"/>
          </p:nvPr>
        </p:nvSpPr>
        <p:spPr>
          <a:xfrm>
            <a:off x="609601" y="273049"/>
            <a:ext cx="4011084" cy="1314209"/>
          </a:xfrm>
        </p:spPr>
        <p:txBody>
          <a:bodyPr anchor="ctr">
            <a:normAutofit fontScale="90000"/>
          </a:bodyPr>
          <a:lstStyle/>
          <a:p>
            <a:r>
              <a:rPr lang="de-DE" sz="3200" dirty="0"/>
              <a:t>III. VEREINBARUNGEN</a:t>
            </a:r>
            <a:br>
              <a:rPr lang="de-DE" sz="3200" dirty="0"/>
            </a:br>
            <a:r>
              <a:rPr lang="de-DE" sz="3200" dirty="0"/>
              <a:t>Beginnen Sie Ihren Arbeitstag</a:t>
            </a:r>
          </a:p>
        </p:txBody>
      </p:sp>
      <p:sp>
        <p:nvSpPr>
          <p:cNvPr id="10" name="Rechthoekig bijschrift 9"/>
          <p:cNvSpPr/>
          <p:nvPr/>
        </p:nvSpPr>
        <p:spPr>
          <a:xfrm>
            <a:off x="602314" y="4808970"/>
            <a:ext cx="3200000" cy="1233578"/>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Vergewissern Sie sich, dass die Informationen hier mit den Informationen auf </a:t>
            </a:r>
            <a:r>
              <a:rPr lang="de-DE" dirty="0">
                <a:solidFill>
                  <a:schemeClr val="tx1"/>
                </a:solidFill>
                <a:hlinkClick r:id="rId3" action="ppaction://hlinksldjump"/>
              </a:rPr>
              <a:t>dieser Folie</a:t>
            </a:r>
            <a:r>
              <a:rPr lang="de-DE" dirty="0">
                <a:solidFill>
                  <a:schemeClr val="tx1"/>
                </a:solidFill>
              </a:rPr>
              <a:t> übereinstimmen.</a:t>
            </a:r>
          </a:p>
        </p:txBody>
      </p:sp>
    </p:spTree>
    <p:extLst>
      <p:ext uri="{BB962C8B-B14F-4D97-AF65-F5344CB8AC3E}">
        <p14:creationId xmlns:p14="http://schemas.microsoft.com/office/powerpoint/2010/main" val="1605541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p:txBody>
          <a:bodyPr>
            <a:normAutofit/>
          </a:bodyPr>
          <a:lstStyle/>
          <a:p>
            <a:pPr marL="0" indent="0">
              <a:buNone/>
            </a:pPr>
            <a:endParaRPr lang="nl-NL" sz="2800" dirty="0"/>
          </a:p>
          <a:p>
            <a:endParaRPr lang="nl-NL" sz="2800" b="1" dirty="0"/>
          </a:p>
          <a:p>
            <a:pPr marL="0" indent="0">
              <a:buNone/>
            </a:pPr>
            <a:endParaRPr lang="nl-NL" sz="2800" dirty="0"/>
          </a:p>
          <a:p>
            <a:pPr marL="0" indent="0">
              <a:buNone/>
            </a:pPr>
            <a:endParaRPr lang="nl-NL" sz="2800" b="1" dirty="0"/>
          </a:p>
          <a:p>
            <a:pPr lvl="1">
              <a:buFontTx/>
              <a:buChar char="-"/>
            </a:pPr>
            <a:endParaRPr lang="nl-NL" sz="2400" dirty="0"/>
          </a:p>
          <a:p>
            <a:pPr>
              <a:buFontTx/>
              <a:buChar char="-"/>
            </a:pPr>
            <a:endParaRPr lang="nl-NL" sz="2800" dirty="0"/>
          </a:p>
          <a:p>
            <a:endParaRPr lang="nl-NL" sz="2400" dirty="0"/>
          </a:p>
          <a:p>
            <a:pPr marL="0" indent="0">
              <a:buNone/>
            </a:pPr>
            <a:endParaRPr lang="nl-NL" sz="2800" i="1" dirty="0"/>
          </a:p>
        </p:txBody>
      </p:sp>
      <p:sp>
        <p:nvSpPr>
          <p:cNvPr id="8" name="Tijdelijke aanduiding voor inhoud 6"/>
          <p:cNvSpPr txBox="1">
            <a:spLocks/>
          </p:cNvSpPr>
          <p:nvPr/>
        </p:nvSpPr>
        <p:spPr>
          <a:xfrm>
            <a:off x="4919133" y="425451"/>
            <a:ext cx="6815667" cy="585311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2800" b="1" dirty="0"/>
              <a:t>Gemeinsamer Tagesbeginn = Arbeitsbesprechung mithilfe von Teams (oder GoogleMeet)</a:t>
            </a:r>
          </a:p>
          <a:p>
            <a:r>
              <a:rPr lang="de-DE" sz="2800" dirty="0"/>
              <a:t>Bitten Sie jemanden darum, Termine zu notieren und eine Liste mit Tätigkeiten zu erstellen</a:t>
            </a:r>
          </a:p>
          <a:p>
            <a:r>
              <a:rPr lang="de-DE" sz="2800" dirty="0"/>
              <a:t>Stellen Sie Termine und Tätigkeiten vor (z. B. im Kalender, auf der Planungstafel, im Flipchart, ...)</a:t>
            </a:r>
          </a:p>
          <a:p>
            <a:r>
              <a:rPr lang="de-DE" sz="2800" dirty="0"/>
              <a:t>Am Ende des Tages: Vereinbarungen und Tätigkeiten prüfen; Wurden sie umgesetzt?</a:t>
            </a:r>
          </a:p>
          <a:p>
            <a:r>
              <a:rPr lang="de-DE" sz="2800" dirty="0"/>
              <a:t>Die Komplexität der Arbeitsbesprechung sowie die Länge der Tätigkeitsliste können zunehmen, je länger die Üfa in Betrieb ist. Die Auszubildenden können daher die Rolle des Vorstands übernehmen.</a:t>
            </a:r>
          </a:p>
        </p:txBody>
      </p:sp>
      <p:sp>
        <p:nvSpPr>
          <p:cNvPr id="9" name="Rechthoekig bijschrift 8"/>
          <p:cNvSpPr/>
          <p:nvPr/>
        </p:nvSpPr>
        <p:spPr>
          <a:xfrm>
            <a:off x="692162" y="3586164"/>
            <a:ext cx="3362253" cy="2400570"/>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i="1" dirty="0">
                <a:solidFill>
                  <a:schemeClr val="tx1"/>
                </a:solidFill>
              </a:rPr>
              <a:t>Sehen Sie sich </a:t>
            </a:r>
            <a:r>
              <a:rPr lang="de-DE" sz="1400" i="1" dirty="0">
                <a:solidFill>
                  <a:schemeClr val="tx1"/>
                </a:solidFill>
                <a:hlinkClick r:id="rId2"/>
              </a:rPr>
              <a:t>hier</a:t>
            </a:r>
            <a:r>
              <a:rPr lang="de-DE" sz="1400" i="1" dirty="0">
                <a:solidFill>
                  <a:schemeClr val="tx1"/>
                </a:solidFill>
              </a:rPr>
              <a:t> ein Video an, um zu erfahren, wie ein gemeinsamer Beginn des Arbeitstages/der Arbeitswoche aussehen kann.</a:t>
            </a:r>
          </a:p>
          <a:p>
            <a:endParaRPr lang="de-DE" sz="1400" i="1" dirty="0">
              <a:solidFill>
                <a:schemeClr val="tx1"/>
              </a:solidFill>
            </a:endParaRPr>
          </a:p>
          <a:p>
            <a:r>
              <a:rPr lang="de-DE" sz="1400" i="1" dirty="0">
                <a:solidFill>
                  <a:schemeClr val="tx1"/>
                </a:solidFill>
              </a:rPr>
              <a:t>Anm.: Vergewissern Sie sich, dass Sie zuerst als Manager der PenNed-</a:t>
            </a:r>
            <a:r>
              <a:rPr lang="de-DE" sz="1400" i="1" dirty="0">
                <a:solidFill>
                  <a:schemeClr val="tx1"/>
                </a:solidFill>
                <a:hlinkClick r:id="rId3"/>
              </a:rPr>
              <a:t>Website</a:t>
            </a:r>
            <a:r>
              <a:rPr lang="de-DE" sz="1400" i="1" dirty="0">
                <a:solidFill>
                  <a:schemeClr val="tx1"/>
                </a:solidFill>
              </a:rPr>
              <a:t> angemeldet sind.</a:t>
            </a:r>
          </a:p>
          <a:p>
            <a:endParaRPr lang="de-DE" sz="1400" i="1" dirty="0">
              <a:solidFill>
                <a:schemeClr val="tx1"/>
              </a:solidFill>
            </a:endParaRPr>
          </a:p>
          <a:p>
            <a:r>
              <a:rPr lang="de-DE" sz="1400" i="1" dirty="0">
                <a:solidFill>
                  <a:schemeClr val="tx1"/>
                </a:solidFill>
              </a:rPr>
              <a:t>Die Auszubildenden haben keinen Zugriff auf dieses Video.</a:t>
            </a:r>
          </a:p>
        </p:txBody>
      </p:sp>
      <p:pic>
        <p:nvPicPr>
          <p:cNvPr id="3" name="Afbeelding 2"/>
          <p:cNvPicPr>
            <a:picLocks noChangeAspect="1"/>
          </p:cNvPicPr>
          <p:nvPr/>
        </p:nvPicPr>
        <p:blipFill>
          <a:blip r:embed="rId4"/>
          <a:stretch>
            <a:fillRect/>
          </a:stretch>
        </p:blipFill>
        <p:spPr>
          <a:xfrm>
            <a:off x="511408" y="425451"/>
            <a:ext cx="3200000" cy="1800000"/>
          </a:xfrm>
          <a:prstGeom prst="rect">
            <a:avLst/>
          </a:prstGeom>
        </p:spPr>
      </p:pic>
    </p:spTree>
    <p:extLst>
      <p:ext uri="{BB962C8B-B14F-4D97-AF65-F5344CB8AC3E}">
        <p14:creationId xmlns:p14="http://schemas.microsoft.com/office/powerpoint/2010/main" val="580589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1"/>
            <a:ext cx="6815667" cy="5853114"/>
          </a:xfrm>
        </p:spPr>
        <p:txBody>
          <a:bodyPr>
            <a:normAutofit fontScale="92500" lnSpcReduction="10000"/>
          </a:bodyPr>
          <a:lstStyle/>
          <a:p>
            <a:pPr marL="0" indent="0">
              <a:buNone/>
            </a:pPr>
            <a:r>
              <a:rPr lang="de-DE" u="sng" dirty="0"/>
              <a:t>Beginn des Arbeitstages/der Arbeitswoche - gemeinsam</a:t>
            </a:r>
          </a:p>
          <a:p>
            <a:pPr>
              <a:buFont typeface="Wingdings" panose="05000000000000000000" pitchFamily="2" charset="2"/>
              <a:buChar char="è"/>
            </a:pPr>
            <a:r>
              <a:rPr lang="de-DE" sz="2800" dirty="0"/>
              <a:t>Arbeitsbesprechung mithilfe von Teams (oder GoogleMeet)</a:t>
            </a:r>
          </a:p>
          <a:p>
            <a:pPr marL="0" indent="0">
              <a:buNone/>
            </a:pPr>
            <a:endParaRPr lang="de-DE" sz="2800" dirty="0"/>
          </a:p>
          <a:p>
            <a:pPr marL="0" indent="0">
              <a:buNone/>
            </a:pPr>
            <a:r>
              <a:rPr lang="de-DE" sz="2400" dirty="0"/>
              <a:t>Besprechen Sie:</a:t>
            </a:r>
          </a:p>
          <a:p>
            <a:pPr>
              <a:buFontTx/>
              <a:buChar char="-"/>
            </a:pPr>
            <a:r>
              <a:rPr lang="de-DE" sz="2400" dirty="0"/>
              <a:t>Arbeit, die erledigt ist</a:t>
            </a:r>
          </a:p>
          <a:p>
            <a:pPr>
              <a:buFontTx/>
              <a:buChar char="-"/>
            </a:pPr>
            <a:r>
              <a:rPr lang="de-DE" sz="2400" dirty="0"/>
              <a:t>Arbeit, die heute bzw. im Laufe der Woche erledigt werden muss</a:t>
            </a:r>
          </a:p>
          <a:p>
            <a:pPr>
              <a:buFontTx/>
              <a:buChar char="-"/>
            </a:pPr>
            <a:r>
              <a:rPr lang="de-DE" sz="2400" dirty="0"/>
              <a:t>Einzelheiten/zu erwartende Herausforderungen</a:t>
            </a:r>
          </a:p>
          <a:p>
            <a:pPr>
              <a:buFontTx/>
              <a:buChar char="-"/>
            </a:pPr>
            <a:r>
              <a:rPr lang="de-DE" sz="2400" dirty="0"/>
              <a:t>Planung der nächsten Woche</a:t>
            </a:r>
          </a:p>
          <a:p>
            <a:pPr>
              <a:buFontTx/>
              <a:buChar char="-"/>
            </a:pPr>
            <a:r>
              <a:rPr lang="de-DE" sz="2400" dirty="0"/>
              <a:t>Andere Angelegenheiten, die von Interesse sind</a:t>
            </a:r>
          </a:p>
          <a:p>
            <a:pPr>
              <a:buFontTx/>
              <a:buChar char="-"/>
            </a:pPr>
            <a:r>
              <a:rPr lang="de-DE" sz="2400" dirty="0"/>
              <a:t>Fragen</a:t>
            </a:r>
          </a:p>
          <a:p>
            <a:pPr>
              <a:buFontTx/>
              <a:buChar char="-"/>
            </a:pPr>
            <a:r>
              <a:rPr lang="de-DE" sz="2400" dirty="0"/>
              <a:t>...</a:t>
            </a:r>
            <a:endParaRPr lang="de-DE"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4254" y="2511935"/>
            <a:ext cx="549455" cy="549455"/>
          </a:xfrm>
          <a:prstGeom prst="rect">
            <a:avLst/>
          </a:prstGeom>
          <a:ln w="38100">
            <a:solidFill>
              <a:srgbClr val="D7A900"/>
            </a:solidFill>
          </a:ln>
        </p:spPr>
      </p:pic>
      <p:sp>
        <p:nvSpPr>
          <p:cNvPr id="7" name="Titel 1"/>
          <p:cNvSpPr>
            <a:spLocks noGrp="1"/>
          </p:cNvSpPr>
          <p:nvPr>
            <p:ph type="title"/>
          </p:nvPr>
        </p:nvSpPr>
        <p:spPr>
          <a:xfrm>
            <a:off x="609601" y="273049"/>
            <a:ext cx="4011084" cy="1810932"/>
          </a:xfrm>
        </p:spPr>
        <p:txBody>
          <a:bodyPr anchor="ctr">
            <a:normAutofit fontScale="90000"/>
          </a:bodyPr>
          <a:lstStyle/>
          <a:p>
            <a:r>
              <a:rPr lang="de-DE" sz="3200" dirty="0"/>
              <a:t>III. VEREINBARUNGEN</a:t>
            </a:r>
            <a:br>
              <a:rPr lang="de-DE" sz="3200" dirty="0"/>
            </a:br>
            <a:r>
              <a:rPr lang="de-DE" sz="3200" dirty="0"/>
              <a:t>Beginn des Arbeitstages/der Arbeitswoche</a:t>
            </a:r>
          </a:p>
        </p:txBody>
      </p:sp>
    </p:spTree>
    <p:extLst>
      <p:ext uri="{BB962C8B-B14F-4D97-AF65-F5344CB8AC3E}">
        <p14:creationId xmlns:p14="http://schemas.microsoft.com/office/powerpoint/2010/main" val="3197093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7244292" cy="5853113"/>
          </a:xfrm>
        </p:spPr>
        <p:txBody>
          <a:bodyPr>
            <a:normAutofit lnSpcReduction="10000"/>
          </a:bodyPr>
          <a:lstStyle/>
          <a:p>
            <a:pPr marL="0" indent="0">
              <a:buNone/>
            </a:pPr>
            <a:r>
              <a:rPr lang="de-DE" b="1" dirty="0"/>
              <a:t>Vorbereitung</a:t>
            </a:r>
          </a:p>
          <a:p>
            <a:pPr marL="0" indent="0">
              <a:buNone/>
            </a:pPr>
            <a:endParaRPr lang="de-DE" sz="2800" dirty="0"/>
          </a:p>
          <a:p>
            <a:pPr marL="0" indent="0">
              <a:buNone/>
            </a:pPr>
            <a:r>
              <a:rPr lang="de-DE" sz="2800" dirty="0"/>
              <a:t>Stellen Sie sicher, dass die Dateien unter eindeutigen Namen gespeichert werden.</a:t>
            </a:r>
          </a:p>
          <a:p>
            <a:pPr marL="0" indent="0">
              <a:buNone/>
            </a:pPr>
            <a:r>
              <a:rPr lang="de-DE" sz="2000" dirty="0"/>
              <a:t>Bei Bedarf können Sie die Führungskraft der Geschäftsstelle/IKT/Direktion später ein Format einrichten lassen.</a:t>
            </a:r>
            <a:endParaRPr lang="de-DE" sz="2400" dirty="0"/>
          </a:p>
          <a:p>
            <a:pPr marL="0" indent="0">
              <a:buNone/>
            </a:pPr>
            <a:r>
              <a:rPr lang="de-DE" sz="2800" dirty="0"/>
              <a:t>Erstellen Sie eine Ordnerstruktur im Google Drive der Üfa (</a:t>
            </a:r>
            <a:r>
              <a:rPr lang="de-DE" sz="2800" dirty="0">
                <a:hlinkClick r:id="rId2"/>
              </a:rPr>
              <a:t>pe.nl01xxx@penned.nl</a:t>
            </a:r>
            <a:r>
              <a:rPr lang="de-DE" sz="2800" dirty="0"/>
              <a:t>).</a:t>
            </a:r>
          </a:p>
          <a:p>
            <a:pPr marL="0" indent="0">
              <a:buNone/>
            </a:pPr>
            <a:r>
              <a:rPr lang="de-DE" sz="2000" dirty="0"/>
              <a:t>Erstellen Sie z. B. einen Ordner für jede Abteilung. Später werden eventuell Unterordner benötigt, die jedoch von den Auszubildenden (oder der Führungskraft der IKT-/ Geschäftsstelle) selbst eingerichtet werden können.</a:t>
            </a:r>
            <a:endParaRPr lang="de-DE" sz="2800" dirty="0"/>
          </a:p>
          <a:p>
            <a:pPr marL="0" indent="0">
              <a:buNone/>
            </a:pPr>
            <a:r>
              <a:rPr lang="de-DE" sz="2800" dirty="0"/>
              <a:t>Weitere Informationen zur Verwendung des </a:t>
            </a:r>
            <a:r>
              <a:rPr lang="de-DE" sz="2800" dirty="0">
                <a:hlinkClick r:id="rId3" action="ppaction://hlinksldjump"/>
              </a:rPr>
              <a:t>Google-Kontos</a:t>
            </a:r>
            <a:r>
              <a:rPr lang="de-DE" sz="2800" dirty="0"/>
              <a:t> finden Sie zum Schluss im Abschnitt “Zusätzliche Informationen“.</a:t>
            </a:r>
            <a:endParaRPr lang="de-DE" sz="2800" i="1" dirty="0"/>
          </a:p>
        </p:txBody>
      </p:sp>
      <p:pic>
        <p:nvPicPr>
          <p:cNvPr id="2" name="Afbeelding 1"/>
          <p:cNvPicPr>
            <a:picLocks noChangeAspect="1"/>
          </p:cNvPicPr>
          <p:nvPr/>
        </p:nvPicPr>
        <p:blipFill>
          <a:blip r:embed="rId4"/>
          <a:stretch>
            <a:fillRect/>
          </a:stretch>
        </p:blipFill>
        <p:spPr>
          <a:xfrm>
            <a:off x="554540" y="403046"/>
            <a:ext cx="3200000" cy="1800000"/>
          </a:xfrm>
          <a:prstGeom prst="rect">
            <a:avLst/>
          </a:prstGeom>
        </p:spPr>
      </p:pic>
    </p:spTree>
    <p:extLst>
      <p:ext uri="{BB962C8B-B14F-4D97-AF65-F5344CB8AC3E}">
        <p14:creationId xmlns:p14="http://schemas.microsoft.com/office/powerpoint/2010/main" val="2588296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3736356" cy="1532304"/>
          </a:xfrm>
        </p:spPr>
        <p:txBody>
          <a:bodyPr anchor="ctr">
            <a:normAutofit fontScale="90000"/>
          </a:bodyPr>
          <a:lstStyle/>
          <a:p>
            <a:r>
              <a:rPr lang="de-DE" sz="2800" dirty="0"/>
              <a:t>VI. WAS SIE WISSEN SOLLTEN</a:t>
            </a:r>
            <a:br>
              <a:rPr lang="de-DE" sz="2800" dirty="0"/>
            </a:br>
            <a:r>
              <a:rPr lang="de-DE" sz="2800" dirty="0"/>
              <a:t>Dateien und Speicherorte</a:t>
            </a:r>
          </a:p>
        </p:txBody>
      </p:sp>
      <p:sp>
        <p:nvSpPr>
          <p:cNvPr id="3" name="Tijdelijke aanduiding voor inhoud 2"/>
          <p:cNvSpPr>
            <a:spLocks noGrp="1"/>
          </p:cNvSpPr>
          <p:nvPr>
            <p:ph idx="1"/>
          </p:nvPr>
        </p:nvSpPr>
        <p:spPr>
          <a:xfrm>
            <a:off x="4766733" y="273051"/>
            <a:ext cx="6815667" cy="5853114"/>
          </a:xfrm>
        </p:spPr>
        <p:txBody>
          <a:bodyPr>
            <a:normAutofit/>
          </a:bodyPr>
          <a:lstStyle/>
          <a:p>
            <a:pPr marL="0" indent="0">
              <a:buNone/>
            </a:pPr>
            <a:r>
              <a:rPr lang="de-DE" sz="2800" u="sng" dirty="0"/>
              <a:t>Dateien und Speicherorte</a:t>
            </a:r>
          </a:p>
          <a:p>
            <a:pPr marL="0" indent="0">
              <a:buNone/>
            </a:pPr>
            <a:endParaRPr lang="de-DE" u="sng" dirty="0"/>
          </a:p>
          <a:p>
            <a:pPr lvl="1">
              <a:buFont typeface="Arial" panose="020B0604020202020204" pitchFamily="34" charset="0"/>
              <a:buChar char="•"/>
            </a:pPr>
            <a:r>
              <a:rPr lang="de-DE" sz="2000" dirty="0"/>
              <a:t>Erstellung von Dateien: Dateien immer mit Google Docs erstellen (Dateiname formatieren: [...])</a:t>
            </a:r>
          </a:p>
          <a:p>
            <a:pPr lvl="1">
              <a:buFont typeface="Arial" panose="020B0604020202020204" pitchFamily="34" charset="0"/>
              <a:buChar char="•"/>
            </a:pPr>
            <a:r>
              <a:rPr lang="de-DE" sz="2000" dirty="0"/>
              <a:t>Speichern Sie Dateien in der Ordnerstruktur von Google Drive</a:t>
            </a:r>
          </a:p>
          <a:p>
            <a:pPr lvl="1">
              <a:buFont typeface="Arial" panose="020B0604020202020204" pitchFamily="34" charset="0"/>
              <a:buChar char="•"/>
            </a:pPr>
            <a:r>
              <a:rPr lang="de-DE" sz="2000" dirty="0"/>
              <a:t>Senden Sie E-Mails immer von der Üfa-Mail-Adresse (Gmail) mit Ihrem Vor- und Nachnamen sowie der Abteilung</a:t>
            </a:r>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005" y="1580898"/>
            <a:ext cx="549455" cy="549455"/>
          </a:xfrm>
          <a:prstGeom prst="rect">
            <a:avLst/>
          </a:prstGeom>
          <a:ln w="38100">
            <a:solidFill>
              <a:srgbClr val="D7A900"/>
            </a:solidFill>
          </a:ln>
        </p:spPr>
      </p:pic>
      <p:pic>
        <p:nvPicPr>
          <p:cNvPr id="5" name="Afbeelding 4"/>
          <p:cNvPicPr>
            <a:picLocks noChangeAspect="1"/>
          </p:cNvPicPr>
          <p:nvPr/>
        </p:nvPicPr>
        <p:blipFill>
          <a:blip r:embed="rId3"/>
          <a:stretch>
            <a:fillRect/>
          </a:stretch>
        </p:blipFill>
        <p:spPr>
          <a:xfrm>
            <a:off x="751636" y="3809623"/>
            <a:ext cx="2917393" cy="1048648"/>
          </a:xfrm>
          <a:prstGeom prst="rect">
            <a:avLst/>
          </a:prstGeom>
          <a:ln w="38100">
            <a:solidFill>
              <a:srgbClr val="D7A900"/>
            </a:solidFill>
          </a:ln>
        </p:spPr>
      </p:pic>
      <p:sp>
        <p:nvSpPr>
          <p:cNvPr id="7" name="Tijdelijke aanduiding voor tekst 3"/>
          <p:cNvSpPr txBox="1">
            <a:spLocks/>
          </p:cNvSpPr>
          <p:nvPr/>
        </p:nvSpPr>
        <p:spPr>
          <a:xfrm>
            <a:off x="682624" y="5029200"/>
            <a:ext cx="4148167" cy="124276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r>
              <a:rPr lang="de-DE" sz="1800" u="sng" dirty="0"/>
              <a:t>Docs</a:t>
            </a:r>
            <a:r>
              <a:rPr lang="de-DE" sz="1800" dirty="0"/>
              <a:t> - </a:t>
            </a:r>
            <a:r>
              <a:rPr lang="de-DE" sz="1800" u="sng" dirty="0"/>
              <a:t>Tabellen</a:t>
            </a:r>
            <a:r>
              <a:rPr lang="de-DE" sz="1800" dirty="0"/>
              <a:t> - </a:t>
            </a:r>
            <a:r>
              <a:rPr lang="de-DE" sz="1800" u="sng" dirty="0"/>
              <a:t>Präsentationen</a:t>
            </a:r>
          </a:p>
          <a:p>
            <a:r>
              <a:rPr lang="de-DE" sz="1800" dirty="0"/>
              <a:t>sind die Google-Varianten von</a:t>
            </a:r>
            <a:br>
              <a:rPr lang="de-DE" sz="1800" dirty="0"/>
            </a:br>
            <a:r>
              <a:rPr lang="de-DE" sz="1800" dirty="0"/>
              <a:t>Word – Excel – PowerPoint</a:t>
            </a:r>
          </a:p>
        </p:txBody>
      </p:sp>
    </p:spTree>
    <p:extLst>
      <p:ext uri="{BB962C8B-B14F-4D97-AF65-F5344CB8AC3E}">
        <p14:creationId xmlns:p14="http://schemas.microsoft.com/office/powerpoint/2010/main" val="1114793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7244292" cy="5853113"/>
          </a:xfrm>
        </p:spPr>
        <p:txBody>
          <a:bodyPr>
            <a:normAutofit fontScale="92500" lnSpcReduction="20000"/>
          </a:bodyPr>
          <a:lstStyle/>
          <a:p>
            <a:pPr marL="0" indent="0">
              <a:buNone/>
            </a:pPr>
            <a:r>
              <a:rPr lang="de-DE" sz="2800" b="1" dirty="0"/>
              <a:t>Anmeldung auf der PenNed-Website</a:t>
            </a:r>
          </a:p>
          <a:p>
            <a:r>
              <a:rPr lang="de-DE" sz="2400" dirty="0"/>
              <a:t>Nachdem Sie sich angemeldet haben, gelangen Sie sofort zu Ihrer eigenen Üfa-Seite MeineÜfa (s. Erläuterung unten).</a:t>
            </a:r>
          </a:p>
          <a:p>
            <a:r>
              <a:rPr lang="de-DE" sz="2400" dirty="0"/>
              <a:t>Die Anmeldung führt nicht zu zusätzlichen Bibliotheksdateien für Auszubildende. Als Manager sehen Sie nach der Anmeldung zusätzliche Dateien.</a:t>
            </a:r>
          </a:p>
          <a:p>
            <a:pPr marL="0" indent="0">
              <a:buNone/>
            </a:pPr>
            <a:r>
              <a:rPr lang="de-DE" sz="2800" b="1" dirty="0"/>
              <a:t>Anmeldung von Auszubildenden auf der Website und dem Portal</a:t>
            </a:r>
          </a:p>
          <a:p>
            <a:r>
              <a:rPr lang="de-DE" sz="2400" dirty="0"/>
              <a:t>Nach der Erstellung des/der Auszubildenden folgen Anmeldename und Passwort. Hinweis: Lassen Sie die Studierenden sich zum 1. Mal anmelden und das Passwort ändern und dieses gegebenenfalls notieren.</a:t>
            </a:r>
          </a:p>
          <a:p>
            <a:r>
              <a:rPr lang="de-DE" sz="2400" dirty="0"/>
              <a:t>Als Manager können Sie das Passwort des Auszubildenden immer im Menüpunkt </a:t>
            </a:r>
            <a:r>
              <a:rPr lang="de-DE" sz="2400" i="1" dirty="0"/>
              <a:t>Übungsfirma-Admin</a:t>
            </a:r>
            <a:r>
              <a:rPr lang="de-DE" sz="2400" dirty="0"/>
              <a:t> sehen. Dort können Sie auch das Passwort zurücksetzen.</a:t>
            </a:r>
          </a:p>
          <a:p>
            <a:r>
              <a:rPr lang="de-DE" sz="2400" dirty="0"/>
              <a:t>Benutzername = immer: </a:t>
            </a:r>
            <a:r>
              <a:rPr lang="de-DE" sz="2400" dirty="0" err="1"/>
              <a:t>Vorname.Nachname.xxx</a:t>
            </a:r>
            <a:r>
              <a:rPr lang="de-DE" sz="2400" dirty="0"/>
              <a:t> (xxx = die letzten 3 Ziffern des Üfa-Codes)</a:t>
            </a:r>
            <a:endParaRPr lang="de-DE" sz="2800" dirty="0"/>
          </a:p>
        </p:txBody>
      </p:sp>
      <p:sp>
        <p:nvSpPr>
          <p:cNvPr id="8" name="Rechthoekig bijschrift 7"/>
          <p:cNvSpPr/>
          <p:nvPr/>
        </p:nvSpPr>
        <p:spPr>
          <a:xfrm>
            <a:off x="483479" y="4209690"/>
            <a:ext cx="3200000" cy="1802922"/>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lvl="1" indent="-285750">
              <a:buFont typeface="Wingdings" pitchFamily="2" charset="2"/>
              <a:buChar char="è"/>
            </a:pPr>
            <a:r>
              <a:rPr lang="de-DE" i="1" dirty="0">
                <a:solidFill>
                  <a:schemeClr val="tx1"/>
                </a:solidFill>
              </a:rPr>
              <a:t>Sehen Sie sich das Video </a:t>
            </a:r>
            <a:r>
              <a:rPr lang="de-DE" i="1" dirty="0">
                <a:solidFill>
                  <a:schemeClr val="tx1"/>
                </a:solidFill>
                <a:hlinkClick r:id="rId2"/>
              </a:rPr>
              <a:t>„Auszubildende und ihre Portalrechte“</a:t>
            </a:r>
            <a:r>
              <a:rPr lang="de-DE" i="1" dirty="0">
                <a:solidFill>
                  <a:schemeClr val="tx1"/>
                </a:solidFill>
              </a:rPr>
              <a:t> in der  </a:t>
            </a:r>
            <a:r>
              <a:rPr lang="de-DE" i="1" dirty="0">
                <a:solidFill>
                  <a:schemeClr val="tx1"/>
                </a:solidFill>
                <a:hlinkClick r:id="rId3"/>
              </a:rPr>
              <a:t>Unternehmensbibliothek</a:t>
            </a:r>
            <a:r>
              <a:rPr lang="de-DE" i="1" dirty="0">
                <a:solidFill>
                  <a:schemeClr val="tx1"/>
                </a:solidFill>
              </a:rPr>
              <a:t> (Anmeldung bei BL erforderlich)</a:t>
            </a:r>
          </a:p>
        </p:txBody>
      </p:sp>
      <p:pic>
        <p:nvPicPr>
          <p:cNvPr id="2" name="Afbeelding 1"/>
          <p:cNvPicPr>
            <a:picLocks noChangeAspect="1"/>
          </p:cNvPicPr>
          <p:nvPr/>
        </p:nvPicPr>
        <p:blipFill>
          <a:blip r:embed="rId4"/>
          <a:stretch>
            <a:fillRect/>
          </a:stretch>
        </p:blipFill>
        <p:spPr>
          <a:xfrm>
            <a:off x="483479" y="368539"/>
            <a:ext cx="3200000" cy="1800000"/>
          </a:xfrm>
          <a:prstGeom prst="rect">
            <a:avLst/>
          </a:prstGeom>
        </p:spPr>
      </p:pic>
    </p:spTree>
    <p:extLst>
      <p:ext uri="{BB962C8B-B14F-4D97-AF65-F5344CB8AC3E}">
        <p14:creationId xmlns:p14="http://schemas.microsoft.com/office/powerpoint/2010/main" val="1951179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fontScale="90000"/>
          </a:bodyPr>
          <a:lstStyle/>
          <a:p>
            <a:r>
              <a:rPr lang="de-DE" sz="2800" dirty="0"/>
              <a:t>VI. WAS SIE WISSEN SOLLTEN Websites und Anmeldeinformationen - 1</a:t>
            </a:r>
          </a:p>
        </p:txBody>
      </p:sp>
      <p:sp>
        <p:nvSpPr>
          <p:cNvPr id="3" name="Tijdelijke aanduiding voor inhoud 2"/>
          <p:cNvSpPr>
            <a:spLocks noGrp="1"/>
          </p:cNvSpPr>
          <p:nvPr>
            <p:ph idx="1"/>
          </p:nvPr>
        </p:nvSpPr>
        <p:spPr>
          <a:xfrm>
            <a:off x="4766733" y="273051"/>
            <a:ext cx="6815667" cy="6145002"/>
          </a:xfrm>
        </p:spPr>
        <p:txBody>
          <a:bodyPr>
            <a:normAutofit/>
          </a:bodyPr>
          <a:lstStyle/>
          <a:p>
            <a:pPr marL="0" indent="0">
              <a:buNone/>
            </a:pPr>
            <a:r>
              <a:rPr lang="de-DE" sz="2800" dirty="0">
                <a:solidFill>
                  <a:srgbClr val="D7A900"/>
                </a:solidFill>
              </a:rPr>
              <a:t>PenNed-Website + MeineÜfa</a:t>
            </a:r>
          </a:p>
          <a:p>
            <a:pPr marL="857250" lvl="1" indent="-457200">
              <a:buFont typeface="+mj-lt"/>
              <a:buAutoNum type="arabicPeriod"/>
            </a:pPr>
            <a:r>
              <a:rPr lang="de-DE" sz="2400" dirty="0">
                <a:hlinkClick r:id="rId2"/>
              </a:rPr>
              <a:t>www.penned.nl</a:t>
            </a:r>
            <a:endParaRPr lang="de-DE" sz="2400" dirty="0"/>
          </a:p>
          <a:p>
            <a:pPr marL="857250" lvl="1" indent="-457200">
              <a:buFont typeface="+mj-lt"/>
              <a:buAutoNum type="arabicPeriod"/>
            </a:pPr>
            <a:r>
              <a:rPr lang="de-DE" sz="2400" dirty="0"/>
              <a:t>MeineÜfa (Dashboard + Intranet der Üfa)</a:t>
            </a:r>
          </a:p>
          <a:p>
            <a:pPr lvl="2">
              <a:buFont typeface="Calibri" panose="020F0502020204030204" pitchFamily="34" charset="0"/>
              <a:buChar char="-"/>
            </a:pPr>
            <a:r>
              <a:rPr lang="de-DE" sz="2000" dirty="0"/>
              <a:t>Siehe grüner Pfeil</a:t>
            </a:r>
          </a:p>
          <a:p>
            <a:pPr lvl="2">
              <a:spcBef>
                <a:spcPts val="0"/>
              </a:spcBef>
              <a:buFont typeface="Calibri" panose="020F0502020204030204" pitchFamily="34" charset="0"/>
              <a:buChar char="-"/>
            </a:pPr>
            <a:r>
              <a:rPr lang="de-DE" sz="2000" dirty="0"/>
              <a:t>Benutzername + Passwort = Anmeldung zum Portal [</a:t>
            </a:r>
            <a:r>
              <a:rPr lang="de-DE" sz="2000" dirty="0" err="1"/>
              <a:t>Vorname.Nachname.xxx</a:t>
            </a:r>
            <a:r>
              <a:rPr lang="de-DE" sz="2000" dirty="0"/>
              <a:t>]</a:t>
            </a:r>
          </a:p>
          <a:p>
            <a:pPr lvl="2">
              <a:spcBef>
                <a:spcPts val="0"/>
              </a:spcBef>
              <a:buFont typeface="Calibri" panose="020F0502020204030204" pitchFamily="34" charset="0"/>
              <a:buChar char="-"/>
            </a:pPr>
            <a:endParaRPr lang="de-DE" sz="1000" dirty="0"/>
          </a:p>
          <a:p>
            <a:pPr marL="857250" lvl="1" indent="-457200">
              <a:buFont typeface="Arial" panose="020B0604020202020204" pitchFamily="34" charset="0"/>
              <a:buChar char="•"/>
            </a:pPr>
            <a:r>
              <a:rPr lang="de-DE" sz="2400" dirty="0"/>
              <a:t>Nützliche Seiten der PenNed-Website:</a:t>
            </a:r>
            <a:endParaRPr lang="de-DE" sz="2400" dirty="0">
              <a:hlinkClick r:id="rId3"/>
            </a:endParaRPr>
          </a:p>
          <a:p>
            <a:pPr lvl="2" indent="-342900"/>
            <a:r>
              <a:rPr lang="de-DE" sz="2000" dirty="0">
                <a:hlinkClick r:id="rId3"/>
              </a:rPr>
              <a:t>Unternehmensmenü</a:t>
            </a:r>
            <a:endParaRPr lang="de-DE" sz="2000" dirty="0"/>
          </a:p>
          <a:p>
            <a:pPr lvl="2" indent="-342900"/>
            <a:r>
              <a:rPr lang="de-DE" sz="1600" dirty="0">
                <a:solidFill>
                  <a:prstClr val="black"/>
                </a:solidFill>
              </a:rPr>
              <a:t>Informationen zu verschiedenen Faktoren im Verlauf der Üfa-Ereignisse</a:t>
            </a:r>
            <a:r>
              <a:rPr lang="de-DE" sz="1600" dirty="0"/>
              <a:t/>
            </a:r>
            <a:br>
              <a:rPr lang="de-DE" sz="1600" dirty="0"/>
            </a:br>
            <a:endParaRPr lang="de-DE" sz="1600" dirty="0"/>
          </a:p>
          <a:p>
            <a:pPr lvl="2">
              <a:spcBef>
                <a:spcPts val="0"/>
              </a:spcBef>
              <a:buFont typeface="Calibri" panose="020F0502020204030204" pitchFamily="34" charset="0"/>
              <a:buChar char="-"/>
            </a:pPr>
            <a:r>
              <a:rPr lang="de-DE" sz="2000" dirty="0">
                <a:hlinkClick r:id="rId4"/>
              </a:rPr>
              <a:t>Unternehmensbibliothek </a:t>
            </a:r>
            <a:r>
              <a:rPr lang="de-DE" sz="2000" dirty="0"/>
              <a:t/>
            </a:r>
            <a:br>
              <a:rPr lang="de-DE" sz="2000" dirty="0"/>
            </a:br>
            <a:r>
              <a:rPr lang="de-DE" sz="1600" dirty="0">
                <a:solidFill>
                  <a:prstClr val="black"/>
                </a:solidFill>
              </a:rPr>
              <a:t>Informationen und Erklärungen zu praxisbezogenen Aspekten des Unternehmens</a:t>
            </a:r>
          </a:p>
          <a:p>
            <a:pPr lvl="2">
              <a:spcBef>
                <a:spcPts val="0"/>
              </a:spcBef>
              <a:buFont typeface="Calibri" panose="020F0502020204030204" pitchFamily="34" charset="0"/>
              <a:buChar char="-"/>
            </a:pPr>
            <a:r>
              <a:rPr lang="de-DE" sz="1600" i="1" dirty="0">
                <a:solidFill>
                  <a:prstClr val="black"/>
                </a:solidFill>
              </a:rPr>
              <a:t>z. B. Verwendung von Google Drive, Gestaltung eines Webshops</a:t>
            </a:r>
            <a:endParaRPr lang="de-DE" sz="1600" i="1" dirty="0"/>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6" name="Afbeelding 5"/>
          <p:cNvPicPr>
            <a:picLocks noChangeAspect="1"/>
          </p:cNvPicPr>
          <p:nvPr/>
        </p:nvPicPr>
        <p:blipFill>
          <a:blip r:embed="rId5"/>
          <a:stretch>
            <a:fillRect/>
          </a:stretch>
        </p:blipFill>
        <p:spPr>
          <a:xfrm>
            <a:off x="173181" y="3367753"/>
            <a:ext cx="5236474" cy="2893152"/>
          </a:xfrm>
          <a:prstGeom prst="rect">
            <a:avLst/>
          </a:prstGeom>
          <a:ln w="38100">
            <a:solidFill>
              <a:srgbClr val="D7A900"/>
            </a:solidFill>
          </a:ln>
        </p:spPr>
      </p:pic>
      <p:sp>
        <p:nvSpPr>
          <p:cNvPr id="5" name="Pijl-omlaag 4"/>
          <p:cNvSpPr/>
          <p:nvPr/>
        </p:nvSpPr>
        <p:spPr>
          <a:xfrm rot="18665532">
            <a:off x="3767405" y="2369126"/>
            <a:ext cx="561641" cy="12231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78160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2"/>
            <a:ext cx="7244292" cy="1695071"/>
          </a:xfrm>
        </p:spPr>
        <p:txBody>
          <a:bodyPr>
            <a:normAutofit fontScale="92500" lnSpcReduction="10000"/>
          </a:bodyPr>
          <a:lstStyle/>
          <a:p>
            <a:pPr marL="0" indent="0">
              <a:buNone/>
            </a:pPr>
            <a:r>
              <a:rPr lang="de-DE" sz="2800" b="1" dirty="0"/>
              <a:t>Erläuterung von MeineÜfa</a:t>
            </a:r>
          </a:p>
          <a:p>
            <a:pPr>
              <a:buFontTx/>
              <a:buChar char="-"/>
            </a:pPr>
            <a:r>
              <a:rPr lang="de-DE" sz="2800" dirty="0"/>
              <a:t>Erklärungsfunktion für jeden Abschnitt</a:t>
            </a:r>
          </a:p>
          <a:p>
            <a:pPr>
              <a:buFontTx/>
              <a:buChar char="-"/>
            </a:pPr>
            <a:r>
              <a:rPr lang="de-DE" sz="2800" dirty="0"/>
              <a:t>Informationen darüber, wie dieser Abschnitt ausgefüllt wird.</a:t>
            </a:r>
          </a:p>
          <a:p>
            <a:pPr marL="0" indent="0">
              <a:buNone/>
            </a:pPr>
            <a:endParaRPr lang="de-DE" sz="2800" dirty="0"/>
          </a:p>
          <a:p>
            <a:pPr marL="0" indent="0">
              <a:buNone/>
            </a:pPr>
            <a:endParaRPr lang="de-DE" sz="2800" dirty="0"/>
          </a:p>
          <a:p>
            <a:pPr marL="0" indent="0">
              <a:buNone/>
            </a:pPr>
            <a:endParaRPr lang="de-DE" sz="2800" dirty="0"/>
          </a:p>
          <a:p>
            <a:pPr marL="0" indent="0">
              <a:buNone/>
            </a:pPr>
            <a:endParaRPr lang="de-DE" sz="2400" i="1" dirty="0"/>
          </a:p>
          <a:p>
            <a:pPr marL="0" indent="0">
              <a:buNone/>
              <a:tabLst>
                <a:tab pos="361950" algn="l"/>
              </a:tabLst>
            </a:pPr>
            <a:endParaRPr lang="de-DE" sz="2800" dirty="0"/>
          </a:p>
          <a:p>
            <a:endParaRPr lang="de-DE" sz="2800" b="1" dirty="0"/>
          </a:p>
          <a:p>
            <a:pPr marL="0" indent="0">
              <a:buNone/>
            </a:pPr>
            <a:endParaRPr lang="de-DE" sz="2800" dirty="0"/>
          </a:p>
          <a:p>
            <a:pPr marL="0" indent="0">
              <a:buNone/>
            </a:pPr>
            <a:endParaRPr lang="de-DE" sz="2800" dirty="0"/>
          </a:p>
          <a:p>
            <a:pPr lvl="1">
              <a:buFontTx/>
              <a:buChar char="-"/>
            </a:pPr>
            <a:endParaRPr lang="de-DE" sz="2400" dirty="0"/>
          </a:p>
          <a:p>
            <a:pPr>
              <a:buFontTx/>
              <a:buChar char="-"/>
            </a:pPr>
            <a:endParaRPr lang="de-DE" sz="2800" dirty="0"/>
          </a:p>
          <a:p>
            <a:endParaRPr lang="de-DE" sz="2400" dirty="0"/>
          </a:p>
          <a:p>
            <a:pPr marL="0" indent="0">
              <a:buNone/>
            </a:pPr>
            <a:endParaRPr lang="de-DE" sz="2800" i="1" dirty="0"/>
          </a:p>
        </p:txBody>
      </p:sp>
      <p:pic>
        <p:nvPicPr>
          <p:cNvPr id="2" name="Afbeelding 1"/>
          <p:cNvPicPr>
            <a:picLocks noChangeAspect="1"/>
          </p:cNvPicPr>
          <p:nvPr/>
        </p:nvPicPr>
        <p:blipFill>
          <a:blip r:embed="rId2"/>
          <a:stretch>
            <a:fillRect/>
          </a:stretch>
        </p:blipFill>
        <p:spPr>
          <a:xfrm>
            <a:off x="338879" y="368540"/>
            <a:ext cx="3200000" cy="1800000"/>
          </a:xfrm>
          <a:prstGeom prst="rect">
            <a:avLst/>
          </a:prstGeom>
        </p:spPr>
      </p:pic>
      <p:pic>
        <p:nvPicPr>
          <p:cNvPr id="3" name="Afbeelding 2"/>
          <p:cNvPicPr>
            <a:picLocks noChangeAspect="1"/>
          </p:cNvPicPr>
          <p:nvPr/>
        </p:nvPicPr>
        <p:blipFill>
          <a:blip r:embed="rId3"/>
          <a:stretch>
            <a:fillRect/>
          </a:stretch>
        </p:blipFill>
        <p:spPr>
          <a:xfrm>
            <a:off x="338879" y="2576901"/>
            <a:ext cx="3200000" cy="1800000"/>
          </a:xfrm>
          <a:prstGeom prst="rect">
            <a:avLst/>
          </a:prstGeom>
        </p:spPr>
      </p:pic>
      <p:pic>
        <p:nvPicPr>
          <p:cNvPr id="5" name="Afbeelding 4"/>
          <p:cNvPicPr>
            <a:picLocks noChangeAspect="1"/>
          </p:cNvPicPr>
          <p:nvPr/>
        </p:nvPicPr>
        <p:blipFill>
          <a:blip r:embed="rId4"/>
          <a:stretch>
            <a:fillRect/>
          </a:stretch>
        </p:blipFill>
        <p:spPr>
          <a:xfrm>
            <a:off x="8976870" y="1815729"/>
            <a:ext cx="3107307" cy="2886343"/>
          </a:xfrm>
          <a:prstGeom prst="rect">
            <a:avLst/>
          </a:prstGeom>
          <a:ln>
            <a:solidFill>
              <a:srgbClr val="FFC000"/>
            </a:solidFill>
          </a:ln>
        </p:spPr>
      </p:pic>
      <p:sp>
        <p:nvSpPr>
          <p:cNvPr id="10" name="Pijl-omlaag 9"/>
          <p:cNvSpPr/>
          <p:nvPr/>
        </p:nvSpPr>
        <p:spPr>
          <a:xfrm rot="16200000">
            <a:off x="8323537" y="3919825"/>
            <a:ext cx="304786" cy="122313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1" name="Tijdelijke aanduiding voor inhoud 6"/>
          <p:cNvSpPr txBox="1">
            <a:spLocks/>
          </p:cNvSpPr>
          <p:nvPr/>
        </p:nvSpPr>
        <p:spPr>
          <a:xfrm>
            <a:off x="4766733" y="2094888"/>
            <a:ext cx="3952775" cy="261912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400" dirty="0"/>
              <a:t>Tipp</a:t>
            </a:r>
          </a:p>
          <a:p>
            <a:pPr>
              <a:buFontTx/>
              <a:buChar char="-"/>
            </a:pPr>
            <a:r>
              <a:rPr lang="de-DE" sz="2400" dirty="0"/>
              <a:t>Veröffentlichen Sie einige Neuigkeiten in MeineÜfa</a:t>
            </a:r>
          </a:p>
          <a:p>
            <a:pPr>
              <a:buFontTx/>
              <a:buChar char="-"/>
            </a:pPr>
            <a:r>
              <a:rPr lang="de-DE" sz="2400" dirty="0"/>
              <a:t>Vergewissern Sie sich, dass Sie als Betriebsleiter/in angemeldet sind, und wählen Sie</a:t>
            </a:r>
            <a:r>
              <a:rPr lang="de-DE" sz="2400" i="1" dirty="0"/>
              <a:t> Neuigkeit verfassen</a:t>
            </a:r>
          </a:p>
        </p:txBody>
      </p:sp>
      <p:sp>
        <p:nvSpPr>
          <p:cNvPr id="6" name="Rechthoek 5"/>
          <p:cNvSpPr/>
          <p:nvPr/>
        </p:nvSpPr>
        <p:spPr>
          <a:xfrm>
            <a:off x="4875731" y="5054883"/>
            <a:ext cx="7135293" cy="1015663"/>
          </a:xfrm>
          <a:prstGeom prst="rect">
            <a:avLst/>
          </a:prstGeom>
        </p:spPr>
        <p:txBody>
          <a:bodyPr wrap="square">
            <a:spAutoFit/>
          </a:bodyPr>
          <a:lstStyle/>
          <a:p>
            <a:r>
              <a:rPr lang="de-DE" sz="2000" dirty="0"/>
              <a:t>Möchten Sie einem Auszubildenden die Berechtigung geben, Neuigkeiten zu verfassen? Dann schreiben Sie eine Mail an </a:t>
            </a:r>
            <a:r>
              <a:rPr lang="de-DE" sz="2000" dirty="0">
                <a:sym typeface="Wingdings" panose="05000000000000000000" pitchFamily="2" charset="2"/>
                <a:hlinkClick r:id="rId5"/>
              </a:rPr>
              <a:t>PenNed@stichtingpraktijkleren.nl</a:t>
            </a:r>
            <a:r>
              <a:rPr lang="de-DE" sz="2000" dirty="0">
                <a:sym typeface="Wingdings" panose="05000000000000000000" pitchFamily="2" charset="2"/>
              </a:rPr>
              <a:t> </a:t>
            </a:r>
            <a:r>
              <a:rPr lang="de-DE" dirty="0"/>
              <a:t>für ein Web-Editor-Konto.</a:t>
            </a:r>
          </a:p>
        </p:txBody>
      </p:sp>
    </p:spTree>
    <p:extLst>
      <p:ext uri="{BB962C8B-B14F-4D97-AF65-F5344CB8AC3E}">
        <p14:creationId xmlns:p14="http://schemas.microsoft.com/office/powerpoint/2010/main" val="19939705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124089" y="273052"/>
            <a:ext cx="6886935" cy="738063"/>
          </a:xfrm>
        </p:spPr>
        <p:txBody>
          <a:bodyPr>
            <a:normAutofit fontScale="92500"/>
          </a:bodyPr>
          <a:lstStyle/>
          <a:p>
            <a:pPr marL="0" indent="0">
              <a:buNone/>
            </a:pPr>
            <a:r>
              <a:rPr lang="de-DE" sz="2800" b="1" dirty="0"/>
              <a:t>Meine Üfa – zusätzliche Funktionen für Manager</a:t>
            </a:r>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800" dirty="0"/>
          </a:p>
          <a:p>
            <a:pPr marL="0" indent="0">
              <a:buNone/>
            </a:pPr>
            <a:endParaRPr lang="de-DE" sz="2800" dirty="0"/>
          </a:p>
          <a:p>
            <a:pPr marL="0" indent="0">
              <a:buNone/>
            </a:pPr>
            <a:endParaRPr lang="de-DE" sz="2800" dirty="0"/>
          </a:p>
          <a:p>
            <a:pPr marL="0" indent="0">
              <a:buNone/>
            </a:pPr>
            <a:endParaRPr lang="de-DE" sz="2400" i="1" dirty="0"/>
          </a:p>
          <a:p>
            <a:pPr marL="0" indent="0">
              <a:buNone/>
              <a:tabLst>
                <a:tab pos="361950" algn="l"/>
              </a:tabLst>
            </a:pPr>
            <a:endParaRPr lang="de-DE" sz="2800" dirty="0"/>
          </a:p>
          <a:p>
            <a:endParaRPr lang="de-DE" sz="2800" b="1" dirty="0"/>
          </a:p>
          <a:p>
            <a:pPr marL="0" indent="0">
              <a:buNone/>
            </a:pPr>
            <a:endParaRPr lang="de-DE" sz="2800" dirty="0"/>
          </a:p>
          <a:p>
            <a:pPr marL="0" indent="0">
              <a:buNone/>
            </a:pPr>
            <a:endParaRPr lang="de-DE" sz="2800" dirty="0"/>
          </a:p>
          <a:p>
            <a:pPr lvl="1">
              <a:buFontTx/>
              <a:buChar char="-"/>
            </a:pPr>
            <a:endParaRPr lang="de-DE" sz="2400" dirty="0"/>
          </a:p>
          <a:p>
            <a:pPr>
              <a:buFontTx/>
              <a:buChar char="-"/>
            </a:pPr>
            <a:endParaRPr lang="de-DE" sz="2800" dirty="0"/>
          </a:p>
          <a:p>
            <a:endParaRPr lang="de-DE" sz="2400" dirty="0"/>
          </a:p>
          <a:p>
            <a:pPr marL="0" indent="0">
              <a:buNone/>
            </a:pPr>
            <a:endParaRPr lang="de-DE" sz="2800" i="1" dirty="0"/>
          </a:p>
        </p:txBody>
      </p:sp>
      <p:pic>
        <p:nvPicPr>
          <p:cNvPr id="4" name="Afbeelding 3"/>
          <p:cNvPicPr>
            <a:picLocks noChangeAspect="1"/>
          </p:cNvPicPr>
          <p:nvPr/>
        </p:nvPicPr>
        <p:blipFill>
          <a:blip r:embed="rId2"/>
          <a:stretch>
            <a:fillRect/>
          </a:stretch>
        </p:blipFill>
        <p:spPr>
          <a:xfrm>
            <a:off x="221219" y="273052"/>
            <a:ext cx="4236862" cy="6409102"/>
          </a:xfrm>
          <a:prstGeom prst="rect">
            <a:avLst/>
          </a:prstGeom>
        </p:spPr>
      </p:pic>
      <p:sp>
        <p:nvSpPr>
          <p:cNvPr id="13" name="Pijl-omlaag 12"/>
          <p:cNvSpPr/>
          <p:nvPr/>
        </p:nvSpPr>
        <p:spPr>
          <a:xfrm rot="1860003">
            <a:off x="4127768" y="1333569"/>
            <a:ext cx="406723" cy="2630186"/>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7" name="Tijdelijke aanduiding voor inhoud 6"/>
          <p:cNvSpPr txBox="1">
            <a:spLocks/>
          </p:cNvSpPr>
          <p:nvPr/>
        </p:nvSpPr>
        <p:spPr>
          <a:xfrm>
            <a:off x="5124090" y="1011114"/>
            <a:ext cx="6754483" cy="27203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400" u="sng" dirty="0">
                <a:hlinkClick r:id="rId3"/>
              </a:rPr>
              <a:t>Zusatzaufgaben</a:t>
            </a:r>
            <a:endParaRPr lang="de-DE" sz="2400" dirty="0"/>
          </a:p>
          <a:p>
            <a:pPr marL="0" indent="0">
              <a:buNone/>
            </a:pPr>
            <a:r>
              <a:rPr lang="de-DE" sz="2200" dirty="0"/>
              <a:t>Zusätzliche Arbeitsvorschläge für Auszubildende. Für das Lehrpersonal; gestatten Sie Auszubildenden nicht sich mit Ihrem (MA-)Konto anzumelden.</a:t>
            </a:r>
          </a:p>
          <a:p>
            <a:pPr marL="0" indent="0">
              <a:buNone/>
            </a:pPr>
            <a:r>
              <a:rPr lang="de-DE" sz="2000" dirty="0">
                <a:sym typeface="Wingdings" panose="05000000000000000000" pitchFamily="2" charset="2"/>
                <a:hlinkClick r:id="rId4" action="ppaction://hlinksldjump"/>
              </a:rPr>
              <a:t>Hier</a:t>
            </a:r>
            <a:r>
              <a:rPr lang="de-DE" sz="2000" dirty="0">
                <a:sym typeface="Wingdings" panose="05000000000000000000" pitchFamily="2" charset="2"/>
              </a:rPr>
              <a:t> finden Sie w</a:t>
            </a:r>
            <a:r>
              <a:rPr lang="de-DE" sz="2000" dirty="0"/>
              <a:t>eitere Informationen</a:t>
            </a:r>
            <a:r>
              <a:rPr lang="de-DE" sz="2000" dirty="0">
                <a:sym typeface="Wingdings" panose="05000000000000000000" pitchFamily="2" charset="2"/>
              </a:rPr>
              <a:t>. </a:t>
            </a:r>
          </a:p>
          <a:p>
            <a:pPr marL="0" indent="0">
              <a:buNone/>
            </a:pPr>
            <a:endParaRPr lang="de-DE" sz="2600" dirty="0"/>
          </a:p>
        </p:txBody>
      </p:sp>
      <p:sp>
        <p:nvSpPr>
          <p:cNvPr id="18" name="Tijdelijke aanduiding voor inhoud 6"/>
          <p:cNvSpPr txBox="1">
            <a:spLocks/>
          </p:cNvSpPr>
          <p:nvPr/>
        </p:nvSpPr>
        <p:spPr>
          <a:xfrm>
            <a:off x="5205465" y="4033353"/>
            <a:ext cx="6673108" cy="18153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400" u="sng" dirty="0"/>
              <a:t>Chat Box</a:t>
            </a:r>
            <a:endParaRPr lang="de-DE" sz="2400" dirty="0"/>
          </a:p>
          <a:p>
            <a:pPr marL="0" indent="0">
              <a:buNone/>
            </a:pPr>
            <a:r>
              <a:rPr lang="de-DE" sz="2000" dirty="0"/>
              <a:t>Um schnell eine Frage zu stellen, zu diskutieren, Ideen auszutauschen, ... Für das Lehrpersonal - gestatten Sie Auszubildenden nicht sich mit Ihrem MA-Konto anzumelden</a:t>
            </a:r>
          </a:p>
          <a:p>
            <a:pPr marL="0" indent="0">
              <a:buFont typeface="Arial" panose="020B0604020202020204" pitchFamily="34" charset="0"/>
              <a:buNone/>
            </a:pPr>
            <a:endParaRPr lang="de-DE" sz="2600" dirty="0"/>
          </a:p>
        </p:txBody>
      </p:sp>
      <p:sp>
        <p:nvSpPr>
          <p:cNvPr id="19" name="Pijl-omlaag 18"/>
          <p:cNvSpPr/>
          <p:nvPr/>
        </p:nvSpPr>
        <p:spPr>
          <a:xfrm rot="4075140">
            <a:off x="4161939" y="3812404"/>
            <a:ext cx="406723" cy="1022884"/>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17451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045789" y="273051"/>
            <a:ext cx="7536611" cy="6145002"/>
          </a:xfrm>
        </p:spPr>
        <p:txBody>
          <a:bodyPr>
            <a:normAutofit/>
          </a:bodyPr>
          <a:lstStyle/>
          <a:p>
            <a:pPr marL="0" indent="0">
              <a:buNone/>
            </a:pPr>
            <a:r>
              <a:rPr lang="nl-NL" sz="2800" b="1" dirty="0">
                <a:solidFill>
                  <a:srgbClr val="D7A900"/>
                </a:solidFill>
              </a:rPr>
              <a:t>MeineÜfa</a:t>
            </a:r>
            <a:r>
              <a:rPr lang="nl-NL" sz="2800" dirty="0">
                <a:solidFill>
                  <a:srgbClr val="D7A900"/>
                </a:solidFill>
              </a:rPr>
              <a:t>	</a:t>
            </a:r>
            <a:r>
              <a:rPr lang="nl-NL" sz="1600" dirty="0"/>
              <a:t/>
            </a:r>
            <a:br>
              <a:rPr lang="nl-NL" sz="1600" dirty="0"/>
            </a:br>
            <a:endParaRPr lang="nl-NL" sz="1600" u="sng" dirty="0"/>
          </a:p>
          <a:p>
            <a:pPr marL="0" indent="0">
              <a:buNone/>
            </a:pPr>
            <a:endParaRPr lang="nl-NL" sz="2800" u="sng" dirty="0"/>
          </a:p>
          <a:p>
            <a:pPr marL="0" indent="0">
              <a:buNone/>
            </a:pPr>
            <a:r>
              <a:rPr lang="nl-NL" sz="2800" dirty="0"/>
              <a:t>(*)</a:t>
            </a:r>
          </a:p>
          <a:p>
            <a:pPr marL="0" indent="0">
              <a:buNone/>
            </a:pPr>
            <a:endParaRPr lang="nl-NL" sz="2800" u="sng" dirty="0"/>
          </a:p>
        </p:txBody>
      </p:sp>
      <p:pic>
        <p:nvPicPr>
          <p:cNvPr id="5" name="Afbeelding 4"/>
          <p:cNvPicPr>
            <a:picLocks noChangeAspect="1"/>
          </p:cNvPicPr>
          <p:nvPr/>
        </p:nvPicPr>
        <p:blipFill rotWithShape="1">
          <a:blip r:embed="rId2"/>
          <a:srcRect b="7313"/>
          <a:stretch/>
        </p:blipFill>
        <p:spPr>
          <a:xfrm>
            <a:off x="175583" y="273050"/>
            <a:ext cx="3711275" cy="4799282"/>
          </a:xfrm>
          <a:prstGeom prst="rect">
            <a:avLst/>
          </a:prstGeom>
          <a:ln w="38100">
            <a:solidFill>
              <a:srgbClr val="D7A900"/>
            </a:solidFill>
          </a:ln>
        </p:spPr>
      </p:pic>
      <p:pic>
        <p:nvPicPr>
          <p:cNvPr id="12" name="Afbeelding 11"/>
          <p:cNvPicPr>
            <a:picLocks noChangeAspect="1"/>
          </p:cNvPicPr>
          <p:nvPr/>
        </p:nvPicPr>
        <p:blipFill>
          <a:blip r:embed="rId3"/>
          <a:stretch>
            <a:fillRect/>
          </a:stretch>
        </p:blipFill>
        <p:spPr>
          <a:xfrm>
            <a:off x="4127423" y="837732"/>
            <a:ext cx="2674189" cy="1595397"/>
          </a:xfrm>
          <a:prstGeom prst="rect">
            <a:avLst/>
          </a:prstGeom>
          <a:ln>
            <a:solidFill>
              <a:srgbClr val="D7A900"/>
            </a:solidFill>
          </a:ln>
        </p:spPr>
      </p:pic>
      <p:sp>
        <p:nvSpPr>
          <p:cNvPr id="23" name="Tijdelijke aanduiding voor inhoud 2"/>
          <p:cNvSpPr txBox="1">
            <a:spLocks/>
          </p:cNvSpPr>
          <p:nvPr/>
        </p:nvSpPr>
        <p:spPr>
          <a:xfrm>
            <a:off x="6961517" y="837732"/>
            <a:ext cx="4779034" cy="1595396"/>
          </a:xfrm>
          <a:prstGeom prst="rect">
            <a:avLst/>
          </a:prstGeom>
          <a:ln>
            <a:solidFill>
              <a:srgbClr val="FFC000"/>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1600" b="1" dirty="0"/>
              <a:t>Intranet</a:t>
            </a:r>
          </a:p>
          <a:p>
            <a:pPr marL="0" indent="0">
              <a:buNone/>
            </a:pPr>
            <a:r>
              <a:rPr lang="de-DE" sz="1600" dirty="0"/>
              <a:t>Platz für Nachrichten, die für Sie und Ihre Kollegen von Bedeutung sind (Intranet-Seite)</a:t>
            </a:r>
          </a:p>
          <a:p>
            <a:pPr marL="685800" lvl="1">
              <a:buFont typeface="Wingdings" panose="05000000000000000000" pitchFamily="2" charset="2"/>
              <a:buChar char="è"/>
            </a:pPr>
            <a:r>
              <a:rPr lang="de-DE" sz="1400" dirty="0"/>
              <a:t>Die Inhalte werden entweder durch den/die MA oder durch eine/</a:t>
            </a:r>
            <a:r>
              <a:rPr lang="de-DE" sz="1400" dirty="0" err="1"/>
              <a:t>n</a:t>
            </a:r>
            <a:r>
              <a:rPr lang="de-DE" sz="1400" dirty="0"/>
              <a:t> Auszubildende/</a:t>
            </a:r>
            <a:r>
              <a:rPr lang="de-DE" sz="1400" dirty="0" err="1"/>
              <a:t>n</a:t>
            </a:r>
            <a:r>
              <a:rPr lang="de-DE" sz="1400" dirty="0"/>
              <a:t>, der/die dazu berechtigt ist, bereitgestellt (*) </a:t>
            </a:r>
          </a:p>
          <a:p>
            <a:pPr marL="685800" lvl="1">
              <a:buFont typeface="Wingdings" panose="05000000000000000000" pitchFamily="2" charset="2"/>
              <a:buChar char="è"/>
            </a:pPr>
            <a:r>
              <a:rPr lang="de-DE" sz="1400" dirty="0"/>
              <a:t>Nur für Ihre eigene Üfa sichtbar</a:t>
            </a:r>
            <a:endParaRPr lang="de-DE" sz="1600" b="1" dirty="0"/>
          </a:p>
        </p:txBody>
      </p:sp>
      <p:pic>
        <p:nvPicPr>
          <p:cNvPr id="25" name="Afbeelding 24"/>
          <p:cNvPicPr>
            <a:picLocks noChangeAspect="1"/>
          </p:cNvPicPr>
          <p:nvPr/>
        </p:nvPicPr>
        <p:blipFill>
          <a:blip r:embed="rId4"/>
          <a:stretch>
            <a:fillRect/>
          </a:stretch>
        </p:blipFill>
        <p:spPr>
          <a:xfrm>
            <a:off x="4114437" y="2668076"/>
            <a:ext cx="2700159" cy="1241067"/>
          </a:xfrm>
          <a:prstGeom prst="rect">
            <a:avLst/>
          </a:prstGeom>
          <a:ln>
            <a:solidFill>
              <a:srgbClr val="FFC000"/>
            </a:solidFill>
          </a:ln>
        </p:spPr>
      </p:pic>
      <p:pic>
        <p:nvPicPr>
          <p:cNvPr id="27" name="Afbeelding 26"/>
          <p:cNvPicPr>
            <a:picLocks noChangeAspect="1"/>
          </p:cNvPicPr>
          <p:nvPr/>
        </p:nvPicPr>
        <p:blipFill rotWithShape="1">
          <a:blip r:embed="rId5"/>
          <a:srcRect r="11750"/>
          <a:stretch/>
        </p:blipFill>
        <p:spPr>
          <a:xfrm>
            <a:off x="4084289" y="4267326"/>
            <a:ext cx="2760453" cy="1978232"/>
          </a:xfrm>
          <a:prstGeom prst="rect">
            <a:avLst/>
          </a:prstGeom>
          <a:ln>
            <a:solidFill>
              <a:srgbClr val="FFC000"/>
            </a:solidFill>
          </a:ln>
        </p:spPr>
      </p:pic>
      <p:sp>
        <p:nvSpPr>
          <p:cNvPr id="28" name="Tijdelijke aanduiding voor inhoud 2"/>
          <p:cNvSpPr txBox="1">
            <a:spLocks/>
          </p:cNvSpPr>
          <p:nvPr/>
        </p:nvSpPr>
        <p:spPr>
          <a:xfrm>
            <a:off x="6936573" y="2639029"/>
            <a:ext cx="4803977" cy="1369086"/>
          </a:xfrm>
          <a:prstGeom prst="rect">
            <a:avLst/>
          </a:prstGeom>
          <a:ln>
            <a:solidFill>
              <a:srgbClr val="FFC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b="1" dirty="0"/>
              <a:t>Dashboard</a:t>
            </a:r>
            <a:r>
              <a:rPr lang="de-DE" sz="1600" dirty="0"/>
              <a:t> </a:t>
            </a:r>
          </a:p>
          <a:p>
            <a:pPr marL="0" indent="0">
              <a:buNone/>
            </a:pPr>
            <a:r>
              <a:rPr lang="de-DE" sz="1600" dirty="0"/>
              <a:t>Zahlen zu den kürzlich erfolgten Transaktionen des Unternehmens</a:t>
            </a:r>
          </a:p>
          <a:p>
            <a:pPr marL="685800" lvl="1">
              <a:buFont typeface="Wingdings" panose="05000000000000000000" pitchFamily="2" charset="2"/>
              <a:buChar char="è"/>
            </a:pPr>
            <a:r>
              <a:rPr lang="de-DE" sz="1400" dirty="0">
                <a:sym typeface="Wingdings" panose="05000000000000000000" pitchFamily="2" charset="2"/>
              </a:rPr>
              <a:t>Die Inhalte werden automatisch bereitgestellt</a:t>
            </a:r>
          </a:p>
          <a:p>
            <a:pPr marL="685800" lvl="1">
              <a:buFont typeface="Wingdings" panose="05000000000000000000" pitchFamily="2" charset="2"/>
              <a:buChar char="è"/>
            </a:pPr>
            <a:r>
              <a:rPr lang="de-DE" sz="1400" dirty="0"/>
              <a:t>Nur für Ihre eigene Üfa sichtbar</a:t>
            </a:r>
            <a:endParaRPr lang="de-DE" sz="1600" b="1" dirty="0"/>
          </a:p>
        </p:txBody>
      </p:sp>
      <p:sp>
        <p:nvSpPr>
          <p:cNvPr id="29" name="Tijdelijke aanduiding voor inhoud 2"/>
          <p:cNvSpPr txBox="1">
            <a:spLocks/>
          </p:cNvSpPr>
          <p:nvPr/>
        </p:nvSpPr>
        <p:spPr>
          <a:xfrm>
            <a:off x="6936574" y="4253700"/>
            <a:ext cx="4803976" cy="1241326"/>
          </a:xfrm>
          <a:prstGeom prst="rect">
            <a:avLst/>
          </a:prstGeom>
          <a:ln>
            <a:solidFill>
              <a:srgbClr val="FFC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b="1" dirty="0"/>
              <a:t>Neuigkeiten von PenNed</a:t>
            </a:r>
          </a:p>
          <a:p>
            <a:pPr marL="0" indent="0">
              <a:buNone/>
            </a:pPr>
            <a:r>
              <a:rPr lang="de-DE" sz="1600" dirty="0"/>
              <a:t>Neuigkeiten aus dem Zentralamt PenNed</a:t>
            </a:r>
          </a:p>
          <a:p>
            <a:pPr marL="685800" lvl="1">
              <a:buFont typeface="Wingdings" panose="05000000000000000000" pitchFamily="2" charset="2"/>
              <a:buChar char="è"/>
            </a:pPr>
            <a:r>
              <a:rPr lang="de-DE" sz="1400" dirty="0">
                <a:sym typeface="Wingdings" panose="05000000000000000000" pitchFamily="2" charset="2"/>
              </a:rPr>
              <a:t>Die Inhalte werden von dem PenNed-Team bereitgestellt </a:t>
            </a:r>
          </a:p>
          <a:p>
            <a:pPr marL="685800" lvl="1">
              <a:buFont typeface="Wingdings" panose="05000000000000000000" pitchFamily="2" charset="2"/>
              <a:buChar char="è"/>
            </a:pPr>
            <a:r>
              <a:rPr lang="de-DE" sz="1400" dirty="0">
                <a:sym typeface="Wingdings" panose="05000000000000000000" pitchFamily="2" charset="2"/>
              </a:rPr>
              <a:t>Nur für Manager sichtbar</a:t>
            </a:r>
          </a:p>
        </p:txBody>
      </p:sp>
      <p:sp>
        <p:nvSpPr>
          <p:cNvPr id="2" name="Rechthoek 1"/>
          <p:cNvSpPr/>
          <p:nvPr/>
        </p:nvSpPr>
        <p:spPr>
          <a:xfrm>
            <a:off x="7074499" y="5876226"/>
            <a:ext cx="4666051" cy="738664"/>
          </a:xfrm>
          <a:prstGeom prst="rect">
            <a:avLst/>
          </a:prstGeom>
        </p:spPr>
        <p:txBody>
          <a:bodyPr wrap="square">
            <a:spAutoFit/>
          </a:bodyPr>
          <a:lstStyle/>
          <a:p>
            <a:r>
              <a:rPr lang="de-DE" sz="1400" dirty="0">
                <a:solidFill>
                  <a:srgbClr val="D7A900"/>
                </a:solidFill>
              </a:rPr>
              <a:t>(*)</a:t>
            </a:r>
            <a:r>
              <a:rPr lang="de-DE" dirty="0"/>
              <a:t> </a:t>
            </a:r>
            <a:r>
              <a:rPr lang="de-DE" sz="1200" dirty="0"/>
              <a:t>Senden Sie eine E-Mail an </a:t>
            </a:r>
            <a:r>
              <a:rPr lang="de-DE" sz="1200" dirty="0">
                <a:hlinkClick r:id="rId6"/>
              </a:rPr>
              <a:t>PenNed@stichtingpraktijkleren.nl</a:t>
            </a:r>
            <a:r>
              <a:rPr lang="de-DE" sz="1200" dirty="0"/>
              <a:t>, um ein Web-Editor-Konto anzufordern, damit ein/</a:t>
            </a:r>
            <a:r>
              <a:rPr lang="de-DE" sz="1200" dirty="0" err="1"/>
              <a:t>e</a:t>
            </a:r>
            <a:r>
              <a:rPr lang="de-DE" sz="1200" dirty="0"/>
              <a:t> Auszubildende/</a:t>
            </a:r>
            <a:r>
              <a:rPr lang="de-DE" sz="1200" dirty="0" err="1"/>
              <a:t>r</a:t>
            </a:r>
            <a:r>
              <a:rPr lang="de-DE" sz="1200" dirty="0"/>
              <a:t> auch Neuigkeiten veröffentlichen kann.</a:t>
            </a:r>
            <a:endParaRPr lang="de-DE" dirty="0"/>
          </a:p>
        </p:txBody>
      </p:sp>
    </p:spTree>
    <p:extLst>
      <p:ext uri="{BB962C8B-B14F-4D97-AF65-F5344CB8AC3E}">
        <p14:creationId xmlns:p14="http://schemas.microsoft.com/office/powerpoint/2010/main" val="2549475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Block 2</a:t>
            </a:r>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3430025549"/>
              </p:ext>
            </p:extLst>
          </p:nvPr>
        </p:nvGraphicFramePr>
        <p:xfrm>
          <a:off x="609600" y="1268413"/>
          <a:ext cx="3992380" cy="4145280"/>
        </p:xfrm>
        <a:graphic>
          <a:graphicData uri="http://schemas.openxmlformats.org/drawingml/2006/table">
            <a:tbl>
              <a:tblPr firstRow="1" firstCol="1" bandRow="1">
                <a:tableStyleId>{5C22544A-7EE6-4342-B048-85BDC9FD1C3A}</a:tableStyleId>
              </a:tblPr>
              <a:tblGrid>
                <a:gridCol w="934387">
                  <a:extLst>
                    <a:ext uri="{9D8B030D-6E8A-4147-A177-3AD203B41FA5}">
                      <a16:colId xmlns:a16="http://schemas.microsoft.com/office/drawing/2014/main" val="84395879"/>
                    </a:ext>
                  </a:extLst>
                </a:gridCol>
                <a:gridCol w="3057993">
                  <a:extLst>
                    <a:ext uri="{9D8B030D-6E8A-4147-A177-3AD203B41FA5}">
                      <a16:colId xmlns:a16="http://schemas.microsoft.com/office/drawing/2014/main" val="1569872940"/>
                    </a:ext>
                  </a:extLst>
                </a:gridCol>
              </a:tblGrid>
              <a:tr h="3378538">
                <a:tc>
                  <a:txBody>
                    <a:bodyPr/>
                    <a:lstStyle/>
                    <a:p>
                      <a:pPr>
                        <a:spcAft>
                          <a:spcPts val="0"/>
                        </a:spcAft>
                      </a:pPr>
                      <a:r>
                        <a:rPr lang="de-DE" sz="1600" b="0" noProof="0" dirty="0">
                          <a:effectLst/>
                        </a:rPr>
                        <a:t>2. Arbeitstag</a:t>
                      </a:r>
                      <a:endParaRPr lang="de-DE" sz="1600" b="0" noProof="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de-DE" sz="1600" b="0" noProof="0" dirty="0">
                          <a:effectLst/>
                        </a:rPr>
                        <a:t>Handel/Marketing</a:t>
                      </a:r>
                    </a:p>
                    <a:p>
                      <a:pPr>
                        <a:spcAft>
                          <a:spcPts val="0"/>
                        </a:spcAft>
                      </a:pPr>
                      <a:r>
                        <a:rPr lang="de-DE" sz="1600" b="0" noProof="0" dirty="0">
                          <a:effectLst/>
                        </a:rPr>
                        <a:t>Welche Vertriebskanäle werden wir nutzen? Welche Zielgruppen möchten wir erreichen? In welchen Ländern möchten wir aktiv sein? Konsultieren Sie den Geschäftsleitfaden erneut. Lassen Sie im Anschluss einen Flyer, eine Werbeaktion, ein Logo und/oder einen E-Mail-Text in Google Docs erstellen und diese in Google Drive (oder der Microsoft-Alternative) speichern. Lassen Sie dann den besten E-Mail-Text auswählen und senden Sie ihn über Google Mail: </a:t>
                      </a:r>
                      <a:r>
                        <a:rPr lang="de-DE" sz="1600" b="0" noProof="0" dirty="0">
                          <a:solidFill>
                            <a:srgbClr val="FF0000"/>
                          </a:solidFill>
                          <a:effectLst/>
                        </a:rPr>
                        <a:t>„Wir sind </a:t>
                      </a:r>
                      <a:r>
                        <a:rPr lang="de-DE" sz="1600" b="0" noProof="0" dirty="0" err="1">
                          <a:solidFill>
                            <a:srgbClr val="FF0000"/>
                          </a:solidFill>
                          <a:effectLst/>
                        </a:rPr>
                        <a:t>Vlaggensite</a:t>
                      </a:r>
                      <a:r>
                        <a:rPr lang="de-DE" sz="1600" b="0" noProof="0" dirty="0">
                          <a:solidFill>
                            <a:srgbClr val="FF0000"/>
                          </a:solidFill>
                          <a:effectLst/>
                        </a:rPr>
                        <a:t>. Wir... eröffnen...“</a:t>
                      </a:r>
                    </a:p>
                  </a:txBody>
                  <a:tcPr marL="38966" marR="38966" marT="0" marB="0"/>
                </a:tc>
                <a:extLst>
                  <a:ext uri="{0D108BD9-81ED-4DB2-BD59-A6C34878D82A}">
                    <a16:rowId xmlns:a16="http://schemas.microsoft.com/office/drawing/2014/main" val="2006408785"/>
                  </a:ext>
                </a:extLst>
              </a:tr>
            </a:tbl>
          </a:graphicData>
        </a:graphic>
      </p:graphicFrame>
    </p:spTree>
    <p:extLst>
      <p:ext uri="{BB962C8B-B14F-4D97-AF65-F5344CB8AC3E}">
        <p14:creationId xmlns:p14="http://schemas.microsoft.com/office/powerpoint/2010/main" val="37094287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045789" y="273051"/>
            <a:ext cx="7536611" cy="6145002"/>
          </a:xfrm>
        </p:spPr>
        <p:txBody>
          <a:bodyPr>
            <a:normAutofit/>
          </a:bodyPr>
          <a:lstStyle/>
          <a:p>
            <a:pPr marL="0" indent="0">
              <a:buNone/>
            </a:pPr>
            <a:r>
              <a:rPr lang="nl-NL" sz="2800" b="1" dirty="0">
                <a:solidFill>
                  <a:srgbClr val="D7A900"/>
                </a:solidFill>
              </a:rPr>
              <a:t>MeineÜfa</a:t>
            </a:r>
            <a:r>
              <a:rPr lang="nl-NL" sz="2800" dirty="0">
                <a:solidFill>
                  <a:srgbClr val="D7A900"/>
                </a:solidFill>
              </a:rPr>
              <a:t>	</a:t>
            </a:r>
            <a:r>
              <a:rPr lang="nl-NL" sz="1600" dirty="0"/>
              <a:t/>
            </a:r>
            <a:br>
              <a:rPr lang="nl-NL" sz="1600" dirty="0"/>
            </a:br>
            <a:endParaRPr lang="nl-NL" sz="1600" u="sng" dirty="0"/>
          </a:p>
          <a:p>
            <a:pPr marL="0" indent="0">
              <a:buNone/>
            </a:pPr>
            <a:endParaRPr lang="nl-NL" sz="2800" u="sng" dirty="0"/>
          </a:p>
          <a:p>
            <a:pPr marL="0" indent="0">
              <a:buNone/>
            </a:pPr>
            <a:endParaRPr lang="nl-NL" sz="2800" u="sng" dirty="0"/>
          </a:p>
        </p:txBody>
      </p:sp>
      <p:pic>
        <p:nvPicPr>
          <p:cNvPr id="5" name="Afbeelding 4"/>
          <p:cNvPicPr>
            <a:picLocks noChangeAspect="1"/>
          </p:cNvPicPr>
          <p:nvPr/>
        </p:nvPicPr>
        <p:blipFill rotWithShape="1">
          <a:blip r:embed="rId2"/>
          <a:srcRect b="7313"/>
          <a:stretch/>
        </p:blipFill>
        <p:spPr>
          <a:xfrm>
            <a:off x="175583" y="273050"/>
            <a:ext cx="3711275" cy="4799282"/>
          </a:xfrm>
          <a:prstGeom prst="rect">
            <a:avLst/>
          </a:prstGeom>
          <a:ln w="38100">
            <a:solidFill>
              <a:srgbClr val="D7A900"/>
            </a:solidFill>
          </a:ln>
        </p:spPr>
      </p:pic>
      <p:sp>
        <p:nvSpPr>
          <p:cNvPr id="23" name="Tijdelijke aanduiding voor inhoud 2"/>
          <p:cNvSpPr txBox="1">
            <a:spLocks/>
          </p:cNvSpPr>
          <p:nvPr/>
        </p:nvSpPr>
        <p:spPr>
          <a:xfrm>
            <a:off x="5960852" y="970993"/>
            <a:ext cx="5779697" cy="969950"/>
          </a:xfrm>
          <a:prstGeom prst="rect">
            <a:avLst/>
          </a:prstGeom>
          <a:ln>
            <a:solidFill>
              <a:srgbClr val="FFC00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1600" b="1" dirty="0"/>
              <a:t>Üfa-Portal</a:t>
            </a:r>
          </a:p>
          <a:p>
            <a:pPr marL="0" indent="0">
              <a:buNone/>
            </a:pPr>
            <a:r>
              <a:rPr lang="de-DE" sz="1600" dirty="0"/>
              <a:t>Hier melden Sie sich an, um zum Üfa-Portal, zum Bankkonto, zur Kauf-Schaltfläche oder zum Geschäftsleitfaden zu gelangen.</a:t>
            </a:r>
          </a:p>
        </p:txBody>
      </p:sp>
      <p:sp>
        <p:nvSpPr>
          <p:cNvPr id="28" name="Tijdelijke aanduiding voor inhoud 2"/>
          <p:cNvSpPr txBox="1">
            <a:spLocks/>
          </p:cNvSpPr>
          <p:nvPr/>
        </p:nvSpPr>
        <p:spPr>
          <a:xfrm>
            <a:off x="5960852" y="2566389"/>
            <a:ext cx="4803977" cy="1369086"/>
          </a:xfrm>
          <a:prstGeom prst="rect">
            <a:avLst/>
          </a:prstGeom>
          <a:ln>
            <a:solidFill>
              <a:srgbClr val="FFC000"/>
            </a:solid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b="1" dirty="0"/>
              <a:t>Üfa-Details</a:t>
            </a:r>
            <a:endParaRPr lang="de-DE" sz="1600" dirty="0"/>
          </a:p>
          <a:p>
            <a:pPr marL="0" indent="0">
              <a:buNone/>
            </a:pPr>
            <a:r>
              <a:rPr lang="de-DE" sz="1600" dirty="0"/>
              <a:t>Kontaktdaten sowie Umsatzsteuer- und Handelskammernummer</a:t>
            </a:r>
          </a:p>
          <a:p>
            <a:pPr marL="685800" lvl="1">
              <a:buFont typeface="Wingdings" panose="05000000000000000000" pitchFamily="2" charset="2"/>
              <a:buChar char="è"/>
            </a:pPr>
            <a:r>
              <a:rPr lang="de-DE" sz="1400" dirty="0">
                <a:sym typeface="Wingdings" panose="05000000000000000000" pitchFamily="2" charset="2"/>
              </a:rPr>
              <a:t>Die Inhalte werden automatisch bereitgestellt</a:t>
            </a:r>
          </a:p>
          <a:p>
            <a:pPr marL="685800" lvl="1">
              <a:buFont typeface="Wingdings" panose="05000000000000000000" pitchFamily="2" charset="2"/>
              <a:buChar char="è"/>
            </a:pPr>
            <a:r>
              <a:rPr lang="de-DE" sz="1400" dirty="0"/>
              <a:t>Nur für Ihre eigene Üfa sichtbar</a:t>
            </a:r>
            <a:endParaRPr lang="de-DE" sz="1600" b="1" dirty="0"/>
          </a:p>
        </p:txBody>
      </p:sp>
      <p:sp>
        <p:nvSpPr>
          <p:cNvPr id="29" name="Tijdelijke aanduiding voor inhoud 2"/>
          <p:cNvSpPr txBox="1">
            <a:spLocks/>
          </p:cNvSpPr>
          <p:nvPr/>
        </p:nvSpPr>
        <p:spPr>
          <a:xfrm>
            <a:off x="5960852" y="4456226"/>
            <a:ext cx="4941907" cy="1401109"/>
          </a:xfrm>
          <a:prstGeom prst="rect">
            <a:avLst/>
          </a:prstGeom>
          <a:ln>
            <a:solidFill>
              <a:srgbClr val="FFC000"/>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1600" b="1" dirty="0"/>
              <a:t>Interessante Links</a:t>
            </a:r>
          </a:p>
          <a:p>
            <a:pPr marL="0" indent="0">
              <a:buNone/>
            </a:pPr>
            <a:r>
              <a:rPr lang="de-DE" sz="1600" dirty="0"/>
              <a:t>Links zu interessanten Seiten können alles mögliche beinhalten, z. B. neue Dateien in den PenNed-Bibliotheken.</a:t>
            </a:r>
          </a:p>
          <a:p>
            <a:pPr marL="685800" lvl="1">
              <a:buFont typeface="Wingdings" panose="05000000000000000000" pitchFamily="2" charset="2"/>
              <a:buChar char="è"/>
            </a:pPr>
            <a:r>
              <a:rPr lang="de-DE" sz="1400" dirty="0">
                <a:sym typeface="Wingdings" panose="05000000000000000000" pitchFamily="2" charset="2"/>
              </a:rPr>
              <a:t>Wird vom PenNed-Zentralamt bereitgestellt</a:t>
            </a:r>
            <a:endParaRPr lang="de-DE" sz="1400" dirty="0"/>
          </a:p>
          <a:p>
            <a:pPr marL="0" indent="0">
              <a:buNone/>
            </a:pPr>
            <a:endParaRPr lang="de-DE" sz="1600" u="sng" dirty="0"/>
          </a:p>
        </p:txBody>
      </p:sp>
      <p:pic>
        <p:nvPicPr>
          <p:cNvPr id="4" name="Afbeelding 3"/>
          <p:cNvPicPr>
            <a:picLocks noChangeAspect="1"/>
          </p:cNvPicPr>
          <p:nvPr/>
        </p:nvPicPr>
        <p:blipFill>
          <a:blip r:embed="rId3"/>
          <a:stretch>
            <a:fillRect/>
          </a:stretch>
        </p:blipFill>
        <p:spPr>
          <a:xfrm>
            <a:off x="4045789" y="973217"/>
            <a:ext cx="1756132" cy="1479887"/>
          </a:xfrm>
          <a:prstGeom prst="rect">
            <a:avLst/>
          </a:prstGeom>
          <a:ln>
            <a:solidFill>
              <a:srgbClr val="FFC000"/>
            </a:solidFill>
          </a:ln>
        </p:spPr>
      </p:pic>
      <p:pic>
        <p:nvPicPr>
          <p:cNvPr id="6" name="Afbeelding 5"/>
          <p:cNvPicPr>
            <a:picLocks noChangeAspect="1"/>
          </p:cNvPicPr>
          <p:nvPr/>
        </p:nvPicPr>
        <p:blipFill>
          <a:blip r:embed="rId4"/>
          <a:stretch>
            <a:fillRect/>
          </a:stretch>
        </p:blipFill>
        <p:spPr>
          <a:xfrm>
            <a:off x="4045789" y="2566389"/>
            <a:ext cx="1756132" cy="1665864"/>
          </a:xfrm>
          <a:prstGeom prst="rect">
            <a:avLst/>
          </a:prstGeom>
          <a:ln>
            <a:solidFill>
              <a:srgbClr val="FFC000"/>
            </a:solidFill>
          </a:ln>
        </p:spPr>
      </p:pic>
      <p:pic>
        <p:nvPicPr>
          <p:cNvPr id="7" name="Afbeelding 6"/>
          <p:cNvPicPr>
            <a:picLocks noChangeAspect="1"/>
          </p:cNvPicPr>
          <p:nvPr/>
        </p:nvPicPr>
        <p:blipFill>
          <a:blip r:embed="rId5"/>
          <a:stretch>
            <a:fillRect/>
          </a:stretch>
        </p:blipFill>
        <p:spPr>
          <a:xfrm>
            <a:off x="4045789" y="4456227"/>
            <a:ext cx="1775455" cy="814513"/>
          </a:xfrm>
          <a:prstGeom prst="rect">
            <a:avLst/>
          </a:prstGeom>
          <a:ln>
            <a:solidFill>
              <a:srgbClr val="FFC000"/>
            </a:solidFill>
          </a:ln>
        </p:spPr>
      </p:pic>
    </p:spTree>
    <p:extLst>
      <p:ext uri="{BB962C8B-B14F-4D97-AF65-F5344CB8AC3E}">
        <p14:creationId xmlns:p14="http://schemas.microsoft.com/office/powerpoint/2010/main" val="3547676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451230" y="273051"/>
            <a:ext cx="7559795" cy="6153628"/>
          </a:xfrm>
        </p:spPr>
        <p:txBody>
          <a:bodyPr>
            <a:normAutofit/>
          </a:bodyPr>
          <a:lstStyle/>
          <a:p>
            <a:pPr marL="0" indent="0">
              <a:buNone/>
            </a:pPr>
            <a:r>
              <a:rPr lang="de-DE" sz="2800" u="sng" dirty="0"/>
              <a:t>Anmeldung der Üfa bei Gmail und Google Apps</a:t>
            </a:r>
            <a:endParaRPr lang="de-DE" sz="2400" dirty="0"/>
          </a:p>
          <a:p>
            <a:r>
              <a:rPr lang="de-DE" sz="2000" dirty="0"/>
              <a:t>Benutzer-ID = pe.nl01xxx@penned.nl </a:t>
            </a:r>
          </a:p>
          <a:p>
            <a:r>
              <a:rPr lang="de-DE" sz="2000" dirty="0"/>
              <a:t>Passwort = [...]</a:t>
            </a:r>
          </a:p>
          <a:p>
            <a:r>
              <a:rPr lang="de-DE" sz="2000" dirty="0">
                <a:highlight>
                  <a:srgbClr val="FFFF00"/>
                </a:highlight>
              </a:rPr>
              <a:t>Dieses Passwort kann von </a:t>
            </a:r>
            <a:r>
              <a:rPr lang="de-DE" sz="2000" dirty="0">
                <a:solidFill>
                  <a:srgbClr val="FF0000"/>
                </a:solidFill>
                <a:highlight>
                  <a:srgbClr val="FFFF00"/>
                </a:highlight>
              </a:rPr>
              <a:t>[wem?]</a:t>
            </a:r>
            <a:r>
              <a:rPr lang="de-DE" sz="2000" dirty="0">
                <a:highlight>
                  <a:srgbClr val="FFFF00"/>
                </a:highlight>
              </a:rPr>
              <a:t> geändert werden</a:t>
            </a:r>
          </a:p>
          <a:p>
            <a:pPr lvl="1"/>
            <a:r>
              <a:rPr lang="de-DE" sz="1600" dirty="0"/>
              <a:t>Einstellungen (oben rechts), Scrollbalken</a:t>
            </a:r>
          </a:p>
          <a:p>
            <a:pPr lvl="1"/>
            <a:r>
              <a:rPr lang="de-DE" sz="1600" dirty="0"/>
              <a:t>Alle Einstellungen</a:t>
            </a:r>
          </a:p>
          <a:p>
            <a:pPr lvl="1"/>
            <a:r>
              <a:rPr lang="de-DE" sz="1600" dirty="0"/>
              <a:t>Konten</a:t>
            </a:r>
          </a:p>
          <a:p>
            <a:pPr lvl="1"/>
            <a:r>
              <a:rPr lang="de-DE" sz="1600" dirty="0"/>
              <a:t>Kontoeinstellungen ändern</a:t>
            </a:r>
          </a:p>
          <a:p>
            <a:pPr lvl="1"/>
            <a:r>
              <a:rPr lang="de-DE" sz="1600" dirty="0"/>
              <a:t>Google-Kontoeinstellungen</a:t>
            </a:r>
          </a:p>
          <a:p>
            <a:pPr lvl="1"/>
            <a:r>
              <a:rPr lang="de-DE" sz="1600" dirty="0"/>
              <a:t>Sicherheit</a:t>
            </a:r>
          </a:p>
          <a:p>
            <a:pPr lvl="1"/>
            <a:r>
              <a:rPr lang="de-DE" sz="1600" dirty="0"/>
              <a:t>Anmeldung bei Google</a:t>
            </a:r>
            <a:endParaRPr lang="de-DE" sz="1400" i="1" dirty="0">
              <a:sym typeface="Wingdings" panose="05000000000000000000" pitchFamily="2" charset="2"/>
            </a:endParaRPr>
          </a:p>
          <a:p>
            <a:pPr marL="285750" indent="0">
              <a:buNone/>
            </a:pPr>
            <a:r>
              <a:rPr lang="de-DE" sz="1600" i="1" dirty="0">
                <a:sym typeface="Wingdings" panose="05000000000000000000" pitchFamily="2" charset="2"/>
              </a:rPr>
              <a:t> Es ist nicht sinnvoll, den Auszubildenden zu gestatten ihre eigenen E-Mail-Adressen zu verwenden (unabhängig davon, ob Google oder ein anderer Anbieter), da es nicht möglich ist gesendete E-Mails zentral zu verfolgen und/oder abzulegen, sodass Sie keinen Überblick behalten können. Fordern Sie die Auszubildenden daher auf, E-Mails stets über die Üfa-Mail zu senden und diese mit ihrem Namen und ihrer Abteilung zu unterzeichnen.</a:t>
            </a:r>
            <a:endParaRPr lang="de-DE" sz="1600" i="1" dirty="0"/>
          </a:p>
          <a:p>
            <a:pPr marL="285750" indent="0">
              <a:buNone/>
            </a:pPr>
            <a:r>
              <a:rPr lang="de-DE" sz="1600" i="1" dirty="0">
                <a:sym typeface="Wingdings" panose="05000000000000000000" pitchFamily="2" charset="2"/>
              </a:rPr>
              <a:t> Es ist mit allen Google Apps (einschließlich Gmail) möglich sich mit mehreren Personen gleichzeitig anzumelden, sodass keine einzelnen Konten benötigt werden.</a:t>
            </a:r>
            <a:endParaRPr lang="de-DE" sz="2800" dirty="0"/>
          </a:p>
          <a:p>
            <a:endParaRPr lang="de-DE" sz="2800" b="1" dirty="0"/>
          </a:p>
          <a:p>
            <a:pPr marL="0" indent="0">
              <a:buNone/>
            </a:pPr>
            <a:endParaRPr lang="de-DE" sz="2800" dirty="0"/>
          </a:p>
          <a:p>
            <a:pPr marL="0" indent="0">
              <a:buNone/>
            </a:pPr>
            <a:endParaRPr lang="de-DE" sz="2800" dirty="0"/>
          </a:p>
          <a:p>
            <a:pPr lvl="1">
              <a:buFontTx/>
              <a:buChar char="-"/>
            </a:pPr>
            <a:endParaRPr lang="de-DE" sz="2400" dirty="0"/>
          </a:p>
          <a:p>
            <a:pPr>
              <a:buFontTx/>
              <a:buChar char="-"/>
            </a:pPr>
            <a:endParaRPr lang="de-DE" sz="2800" dirty="0"/>
          </a:p>
          <a:p>
            <a:endParaRPr lang="de-DE" sz="2400" dirty="0"/>
          </a:p>
          <a:p>
            <a:pPr marL="0" indent="0">
              <a:buNone/>
            </a:pPr>
            <a:endParaRPr lang="de-DE" sz="2800" i="1" dirty="0"/>
          </a:p>
        </p:txBody>
      </p:sp>
      <p:sp>
        <p:nvSpPr>
          <p:cNvPr id="3" name="Rechthoekig bijschrift 2"/>
          <p:cNvSpPr/>
          <p:nvPr/>
        </p:nvSpPr>
        <p:spPr>
          <a:xfrm>
            <a:off x="247691" y="5089477"/>
            <a:ext cx="3846981" cy="1147422"/>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Die 3x3-Punkte oben rechts geben Ihnen Zugang zu Google Drive und allen anderen Google Apps.</a:t>
            </a:r>
          </a:p>
        </p:txBody>
      </p:sp>
      <p:sp>
        <p:nvSpPr>
          <p:cNvPr id="2" name="Rechthoek 1"/>
          <p:cNvSpPr/>
          <p:nvPr/>
        </p:nvSpPr>
        <p:spPr>
          <a:xfrm>
            <a:off x="1046672" y="1592701"/>
            <a:ext cx="6096000" cy="400110"/>
          </a:xfrm>
          <a:prstGeom prst="rect">
            <a:avLst/>
          </a:prstGeom>
        </p:spPr>
        <p:txBody>
          <a:bodyPr>
            <a:spAutoFit/>
          </a:bodyPr>
          <a:lstStyle/>
          <a:p>
            <a:pPr lvl="1"/>
            <a:endParaRPr lang="nl-NL" sz="2000" dirty="0"/>
          </a:p>
        </p:txBody>
      </p:sp>
    </p:spTree>
    <p:extLst>
      <p:ext uri="{BB962C8B-B14F-4D97-AF65-F5344CB8AC3E}">
        <p14:creationId xmlns:p14="http://schemas.microsoft.com/office/powerpoint/2010/main" val="11783027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3975538" y="273051"/>
            <a:ext cx="8035487" cy="6153628"/>
          </a:xfrm>
        </p:spPr>
        <p:txBody>
          <a:bodyPr>
            <a:normAutofit/>
          </a:bodyPr>
          <a:lstStyle/>
          <a:p>
            <a:pPr marL="0" indent="0">
              <a:buNone/>
            </a:pPr>
            <a:r>
              <a:rPr lang="de-DE" sz="2800" u="sng" dirty="0"/>
              <a:t>Praktische Apps von Google</a:t>
            </a:r>
            <a:endParaRPr lang="de-DE" sz="1600" dirty="0"/>
          </a:p>
          <a:p>
            <a:r>
              <a:rPr lang="de-DE" sz="1800" u="sng" dirty="0"/>
              <a:t>Drive: Zentrales Netzwerk, auf das jeder Zugriff hat (erstellen Sie Ordner für die entsprechenden Abteilung)</a:t>
            </a:r>
          </a:p>
          <a:p>
            <a:r>
              <a:rPr lang="de-DE" sz="1800" u="sng" dirty="0"/>
              <a:t>Docs/Arbeitsblätter/Folien von Dokumenten/Tabellen/Präsentationen: ähnelt Word, Excel &amp; PowerPoint</a:t>
            </a:r>
          </a:p>
          <a:p>
            <a:r>
              <a:rPr lang="de-DE" sz="1800" u="sng" dirty="0"/>
              <a:t>Kalender: Zum Erfassen von Aufgaben, Fristen und Besprechungen</a:t>
            </a:r>
          </a:p>
          <a:p>
            <a:r>
              <a:rPr lang="de-DE" sz="1800" u="sng" dirty="0"/>
              <a:t>Tasks: Zum Festlegen von Aufgaben und Fristen</a:t>
            </a:r>
          </a:p>
          <a:p>
            <a:r>
              <a:rPr lang="de-DE" sz="1800" u="sng" dirty="0"/>
              <a:t>Notizen: Zum Verfassen von Notizen</a:t>
            </a:r>
          </a:p>
          <a:p>
            <a:r>
              <a:rPr lang="de-DE" sz="1800" u="sng" dirty="0" err="1"/>
              <a:t>Meet</a:t>
            </a:r>
            <a:r>
              <a:rPr lang="de-DE" sz="1800" u="sng" dirty="0"/>
              <a:t>: Für Online-Besprechungen</a:t>
            </a:r>
          </a:p>
          <a:p>
            <a:r>
              <a:rPr lang="de-DE" sz="1800" u="sng" dirty="0"/>
              <a:t>Formulare: Zum Erstellen von Online-Umfragen und Formularen</a:t>
            </a:r>
            <a:endParaRPr lang="de-DE" sz="1400" i="1" dirty="0">
              <a:sym typeface="Wingdings" panose="05000000000000000000" pitchFamily="2" charset="2"/>
            </a:endParaRPr>
          </a:p>
          <a:p>
            <a:pPr marL="285750" indent="0">
              <a:buNone/>
            </a:pPr>
            <a:r>
              <a:rPr lang="de-DE" sz="1600" i="1" dirty="0">
                <a:sym typeface="Wingdings" panose="05000000000000000000" pitchFamily="2" charset="2"/>
              </a:rPr>
              <a:t> Es ist nicht sinnvoll, den Auszubildenden zu gestatten ihre eigenen E-Mail-Adressen zu verwenden (unabhängig davon, ob Google oder ein anderer Anbieter), da es nicht möglich ist gesendete E-Mails zentral zu verfolgen und/oder abzulegen, sodass Sie keinen Überblick behalten können. Fordern Sie die Auszubildenden daher auf, E-Mails stets über die Üfa-Mail zu senden und diese mit ihrem Namen und ihrer Abteilung zu unterzeichnen.</a:t>
            </a:r>
          </a:p>
          <a:p>
            <a:pPr marL="285750" indent="0">
              <a:buNone/>
            </a:pPr>
            <a:r>
              <a:rPr lang="de-DE" sz="1600" i="1" dirty="0">
                <a:sym typeface="Wingdings" panose="05000000000000000000" pitchFamily="2" charset="2"/>
              </a:rPr>
              <a:t> Es ist mit allen Google Apps (einschließlich Gmail) möglich sich mit mehreren Personen gleichzeitig anzumelden, sodass keine einzelnen Konten benötigt werden.</a:t>
            </a:r>
            <a:endParaRPr lang="de-DE" sz="2800" dirty="0"/>
          </a:p>
          <a:p>
            <a:endParaRPr lang="de-DE" sz="2800" b="1" dirty="0"/>
          </a:p>
          <a:p>
            <a:pPr marL="0" indent="0">
              <a:buNone/>
            </a:pPr>
            <a:endParaRPr lang="de-DE" sz="2800" dirty="0"/>
          </a:p>
          <a:p>
            <a:pPr marL="0" indent="0">
              <a:buNone/>
            </a:pPr>
            <a:endParaRPr lang="de-DE" sz="2800" dirty="0"/>
          </a:p>
          <a:p>
            <a:pPr lvl="1">
              <a:buFontTx/>
              <a:buChar char="-"/>
            </a:pPr>
            <a:endParaRPr lang="de-DE" sz="2400" dirty="0"/>
          </a:p>
          <a:p>
            <a:pPr>
              <a:buFontTx/>
              <a:buChar char="-"/>
            </a:pPr>
            <a:endParaRPr lang="de-DE" sz="2800" dirty="0"/>
          </a:p>
          <a:p>
            <a:endParaRPr lang="de-DE" sz="2400" dirty="0"/>
          </a:p>
          <a:p>
            <a:pPr marL="0" indent="0">
              <a:buNone/>
            </a:pPr>
            <a:endParaRPr lang="de-DE" sz="2800" i="1" dirty="0"/>
          </a:p>
        </p:txBody>
      </p:sp>
      <p:sp>
        <p:nvSpPr>
          <p:cNvPr id="3" name="Rechthoekig bijschrift 2"/>
          <p:cNvSpPr/>
          <p:nvPr/>
        </p:nvSpPr>
        <p:spPr>
          <a:xfrm>
            <a:off x="502781" y="5943600"/>
            <a:ext cx="4629936" cy="797740"/>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600" dirty="0">
                <a:solidFill>
                  <a:schemeClr val="tx1"/>
                </a:solidFill>
              </a:rPr>
              <a:t>Die 3x3-Punkte oben rechts geben Ihnen Zugang zu Google Drive und allen anderen Google Apps.</a:t>
            </a:r>
          </a:p>
        </p:txBody>
      </p:sp>
      <p:sp>
        <p:nvSpPr>
          <p:cNvPr id="2" name="Rechthoek 1"/>
          <p:cNvSpPr/>
          <p:nvPr/>
        </p:nvSpPr>
        <p:spPr>
          <a:xfrm>
            <a:off x="1046672" y="1592701"/>
            <a:ext cx="6096000" cy="400110"/>
          </a:xfrm>
          <a:prstGeom prst="rect">
            <a:avLst/>
          </a:prstGeom>
        </p:spPr>
        <p:txBody>
          <a:bodyPr>
            <a:spAutoFit/>
          </a:bodyPr>
          <a:lstStyle/>
          <a:p>
            <a:pPr lvl="1"/>
            <a:endParaRPr lang="nl-NL" sz="2000" dirty="0"/>
          </a:p>
        </p:txBody>
      </p:sp>
      <p:pic>
        <p:nvPicPr>
          <p:cNvPr id="4" name="Afbeelding 3"/>
          <p:cNvPicPr>
            <a:picLocks noChangeAspect="1"/>
          </p:cNvPicPr>
          <p:nvPr/>
        </p:nvPicPr>
        <p:blipFill>
          <a:blip r:embed="rId2"/>
          <a:stretch>
            <a:fillRect/>
          </a:stretch>
        </p:blipFill>
        <p:spPr>
          <a:xfrm>
            <a:off x="502781" y="183985"/>
            <a:ext cx="3200000" cy="1800000"/>
          </a:xfrm>
          <a:prstGeom prst="rect">
            <a:avLst/>
          </a:prstGeom>
        </p:spPr>
      </p:pic>
      <p:pic>
        <p:nvPicPr>
          <p:cNvPr id="5" name="Afbeelding 4"/>
          <p:cNvPicPr>
            <a:picLocks noChangeAspect="1"/>
          </p:cNvPicPr>
          <p:nvPr/>
        </p:nvPicPr>
        <p:blipFill>
          <a:blip r:embed="rId3"/>
          <a:stretch>
            <a:fillRect/>
          </a:stretch>
        </p:blipFill>
        <p:spPr>
          <a:xfrm>
            <a:off x="502781" y="2059316"/>
            <a:ext cx="3200000" cy="1800000"/>
          </a:xfrm>
          <a:prstGeom prst="rect">
            <a:avLst/>
          </a:prstGeom>
        </p:spPr>
      </p:pic>
      <p:pic>
        <p:nvPicPr>
          <p:cNvPr id="6" name="Afbeelding 5"/>
          <p:cNvPicPr>
            <a:picLocks noChangeAspect="1"/>
          </p:cNvPicPr>
          <p:nvPr/>
        </p:nvPicPr>
        <p:blipFill>
          <a:blip r:embed="rId4"/>
          <a:stretch>
            <a:fillRect/>
          </a:stretch>
        </p:blipFill>
        <p:spPr>
          <a:xfrm>
            <a:off x="502781" y="3925821"/>
            <a:ext cx="3200000" cy="1800000"/>
          </a:xfrm>
          <a:prstGeom prst="rect">
            <a:avLst/>
          </a:prstGeom>
        </p:spPr>
      </p:pic>
    </p:spTree>
    <p:extLst>
      <p:ext uri="{BB962C8B-B14F-4D97-AF65-F5344CB8AC3E}">
        <p14:creationId xmlns:p14="http://schemas.microsoft.com/office/powerpoint/2010/main" val="176922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fontScale="90000"/>
          </a:bodyPr>
          <a:lstStyle/>
          <a:p>
            <a:r>
              <a:rPr lang="de-DE" sz="2800" dirty="0"/>
              <a:t>VI. WAS SIE WISSEN SOLLTEN Websites und Anmeldeinformationen - 2</a:t>
            </a:r>
            <a:endParaRPr lang="nl-NL" sz="2800" dirty="0"/>
          </a:p>
        </p:txBody>
      </p:sp>
      <p:sp>
        <p:nvSpPr>
          <p:cNvPr id="3" name="Tijdelijke aanduiding voor inhoud 2"/>
          <p:cNvSpPr>
            <a:spLocks noGrp="1"/>
          </p:cNvSpPr>
          <p:nvPr>
            <p:ph idx="1"/>
          </p:nvPr>
        </p:nvSpPr>
        <p:spPr>
          <a:xfrm>
            <a:off x="4766733" y="273050"/>
            <a:ext cx="6815667" cy="6413499"/>
          </a:xfrm>
        </p:spPr>
        <p:txBody>
          <a:bodyPr>
            <a:normAutofit lnSpcReduction="10000"/>
          </a:bodyPr>
          <a:lstStyle/>
          <a:p>
            <a:pPr marL="0" indent="0">
              <a:buNone/>
            </a:pPr>
            <a:r>
              <a:rPr lang="de-DE" sz="3000" dirty="0">
                <a:solidFill>
                  <a:srgbClr val="D7A900"/>
                </a:solidFill>
              </a:rPr>
              <a:t>Üfa-</a:t>
            </a:r>
            <a:r>
              <a:rPr lang="de-DE" sz="3000" dirty="0" err="1">
                <a:solidFill>
                  <a:srgbClr val="D7A900"/>
                </a:solidFill>
              </a:rPr>
              <a:t>Gmail</a:t>
            </a:r>
            <a:r>
              <a:rPr lang="de-DE" sz="3000" dirty="0">
                <a:solidFill>
                  <a:srgbClr val="D7A900"/>
                </a:solidFill>
              </a:rPr>
              <a:t> / Andere Apps von Google</a:t>
            </a:r>
            <a:br>
              <a:rPr lang="de-DE" sz="3000" dirty="0">
                <a:solidFill>
                  <a:srgbClr val="D7A900"/>
                </a:solidFill>
              </a:rPr>
            </a:br>
            <a:endParaRPr lang="de-DE" sz="3000" dirty="0">
              <a:solidFill>
                <a:srgbClr val="D7A900"/>
              </a:solidFill>
            </a:endParaRPr>
          </a:p>
          <a:p>
            <a:pPr marL="0" indent="0">
              <a:buNone/>
            </a:pPr>
            <a:r>
              <a:rPr lang="de-DE" sz="2400" dirty="0"/>
              <a:t>Die gesamte Kommunikation mit der Außenwelt erfolgt über die Gmail-Adresse der Üfa</a:t>
            </a:r>
          </a:p>
          <a:p>
            <a:pPr marL="0" indent="0">
              <a:buNone/>
            </a:pPr>
            <a:r>
              <a:rPr lang="de-DE" sz="2400" dirty="0"/>
              <a:t>Option 1: über </a:t>
            </a:r>
            <a:r>
              <a:rPr lang="de-DE" sz="2400" dirty="0">
                <a:hlinkClick r:id="rId2"/>
              </a:rPr>
              <a:t>https://www.google.com/ </a:t>
            </a:r>
            <a:endParaRPr lang="de-DE" sz="2400" dirty="0"/>
          </a:p>
          <a:p>
            <a:pPr lvl="1" indent="-342900">
              <a:buFont typeface="Arial" panose="020B0604020202020204" pitchFamily="34" charset="0"/>
              <a:buChar char="•"/>
            </a:pPr>
            <a:r>
              <a:rPr lang="de-DE" sz="2000" dirty="0"/>
              <a:t>Klicken Sie in der oberen rechten Ecke auf Anmelden und geben Sie den Benutzernamen und das Passwort der Üfa ein. </a:t>
            </a:r>
          </a:p>
          <a:p>
            <a:pPr lvl="1" indent="-342900">
              <a:buFont typeface="Arial" panose="020B0604020202020204" pitchFamily="34" charset="0"/>
              <a:buChar char="•"/>
            </a:pPr>
            <a:r>
              <a:rPr lang="de-DE" sz="2000" dirty="0"/>
              <a:t>Klicken Sie dann oben rechts auf Gmail. </a:t>
            </a:r>
          </a:p>
          <a:p>
            <a:pPr marL="0" indent="0">
              <a:buNone/>
            </a:pPr>
            <a:r>
              <a:rPr lang="de-DE" sz="2400" dirty="0"/>
              <a:t>Option 2: von einem vorhandenen Gmail-Konto</a:t>
            </a:r>
          </a:p>
          <a:p>
            <a:pPr lvl="1" indent="-342900">
              <a:buFont typeface="Arial" panose="020B0604020202020204" pitchFamily="34" charset="0"/>
              <a:buChar char="•"/>
            </a:pPr>
            <a:r>
              <a:rPr lang="de-DE" sz="2000" dirty="0"/>
              <a:t>Klicken Sie oben rechts auf Ihr Foto/Ihren Avatar und wählen Sie „</a:t>
            </a:r>
            <a:r>
              <a:rPr lang="de-DE" sz="2000" i="1" dirty="0"/>
              <a:t>Weiteres Konto hinzufügen“</a:t>
            </a:r>
            <a:r>
              <a:rPr lang="de-DE" sz="2000" dirty="0"/>
              <a:t>.</a:t>
            </a:r>
          </a:p>
          <a:p>
            <a:pPr lvl="1" indent="-342900">
              <a:buFont typeface="Arial" panose="020B0604020202020204" pitchFamily="34" charset="0"/>
              <a:buChar char="•"/>
            </a:pPr>
            <a:r>
              <a:rPr lang="de-DE" sz="2000" dirty="0"/>
              <a:t>Geben Sie den Benutzernamen und das Passwort der Üfa ein.</a:t>
            </a:r>
          </a:p>
          <a:p>
            <a:pPr marL="0" indent="0">
              <a:buNone/>
            </a:pPr>
            <a:r>
              <a:rPr lang="de-DE" sz="2800" dirty="0"/>
              <a:t>Anmeldung</a:t>
            </a:r>
            <a:endParaRPr lang="de-DE" sz="3000" dirty="0"/>
          </a:p>
          <a:p>
            <a:pPr lvl="1" indent="-342900">
              <a:buFont typeface="Arial" panose="020B0604020202020204" pitchFamily="34" charset="0"/>
              <a:buChar char="•"/>
            </a:pPr>
            <a:r>
              <a:rPr lang="de-DE" sz="2000" dirty="0"/>
              <a:t>Benutzername = pe.nl01xxx@penned.nl </a:t>
            </a:r>
          </a:p>
          <a:p>
            <a:pPr lvl="1" indent="-342900">
              <a:buFont typeface="Arial" panose="020B0604020202020204" pitchFamily="34" charset="0"/>
              <a:buChar char="•"/>
            </a:pPr>
            <a:r>
              <a:rPr lang="de-DE" sz="2000" dirty="0"/>
              <a:t>Passwort = ...</a:t>
            </a:r>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08057" y="5595371"/>
            <a:ext cx="549455" cy="549455"/>
          </a:xfrm>
          <a:prstGeom prst="rect">
            <a:avLst/>
          </a:prstGeom>
          <a:ln w="38100">
            <a:solidFill>
              <a:srgbClr val="D7A900"/>
            </a:solidFill>
          </a:ln>
        </p:spPr>
      </p:pic>
      <p:pic>
        <p:nvPicPr>
          <p:cNvPr id="6" name="Afbeelding 5"/>
          <p:cNvPicPr>
            <a:picLocks noChangeAspect="1"/>
          </p:cNvPicPr>
          <p:nvPr/>
        </p:nvPicPr>
        <p:blipFill rotWithShape="1">
          <a:blip r:embed="rId4"/>
          <a:srcRect r="54517"/>
          <a:stretch/>
        </p:blipFill>
        <p:spPr>
          <a:xfrm>
            <a:off x="470952" y="3477643"/>
            <a:ext cx="4149733" cy="2571750"/>
          </a:xfrm>
          <a:prstGeom prst="rect">
            <a:avLst/>
          </a:prstGeom>
          <a:ln w="38100">
            <a:solidFill>
              <a:srgbClr val="D7A900"/>
            </a:solidFill>
          </a:ln>
        </p:spPr>
      </p:pic>
    </p:spTree>
    <p:extLst>
      <p:ext uri="{BB962C8B-B14F-4D97-AF65-F5344CB8AC3E}">
        <p14:creationId xmlns:p14="http://schemas.microsoft.com/office/powerpoint/2010/main" val="3972970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4451821"/>
          </a:xfrm>
        </p:spPr>
        <p:txBody>
          <a:bodyPr>
            <a:normAutofit lnSpcReduction="10000"/>
          </a:bodyPr>
          <a:lstStyle/>
          <a:p>
            <a:pPr marL="0" indent="0">
              <a:buNone/>
            </a:pPr>
            <a:r>
              <a:rPr lang="de-DE" sz="2800" dirty="0">
                <a:solidFill>
                  <a:srgbClr val="D7A900"/>
                </a:solidFill>
              </a:rPr>
              <a:t>Anwendungen von Google für die Üfa</a:t>
            </a:r>
            <a:br>
              <a:rPr lang="de-DE" sz="2800" dirty="0">
                <a:solidFill>
                  <a:srgbClr val="D7A900"/>
                </a:solidFill>
              </a:rPr>
            </a:br>
            <a:endParaRPr lang="de-DE" sz="2800" dirty="0">
              <a:solidFill>
                <a:srgbClr val="D7A900"/>
              </a:solidFill>
            </a:endParaRPr>
          </a:p>
          <a:p>
            <a:pPr marL="0" indent="0">
              <a:buNone/>
            </a:pPr>
            <a:r>
              <a:rPr lang="de-DE" sz="2400" dirty="0"/>
              <a:t>Wenn Sie bei Gmail angemeldet sind, können Sie die 3x3-Punkte oben rechts nutzen, um andere Anwendungen von Google zu verwenden:</a:t>
            </a:r>
          </a:p>
          <a:p>
            <a:r>
              <a:rPr lang="de-DE" sz="2000" dirty="0"/>
              <a:t>Drive (Dateispeicher)</a:t>
            </a:r>
          </a:p>
          <a:p>
            <a:r>
              <a:rPr lang="de-DE" sz="2000" dirty="0"/>
              <a:t>Docs + Tabellen + Präsentationen </a:t>
            </a:r>
            <a:r>
              <a:rPr lang="de-DE" sz="2000" dirty="0">
                <a:sym typeface="Wingdings" panose="05000000000000000000" pitchFamily="2" charset="2"/>
              </a:rPr>
              <a:t> </a:t>
            </a:r>
            <a:r>
              <a:rPr lang="de-DE" sz="2000" dirty="0"/>
              <a:t>Online-Varianten von Word, Excel &amp; PowerPoint</a:t>
            </a:r>
          </a:p>
          <a:p>
            <a:r>
              <a:rPr lang="de-DE" sz="2000" dirty="0"/>
              <a:t>Kalender </a:t>
            </a:r>
            <a:r>
              <a:rPr lang="de-DE" sz="2000" dirty="0">
                <a:sym typeface="Wingdings" panose="05000000000000000000" pitchFamily="2" charset="2"/>
              </a:rPr>
              <a:t> für Üfa-Termine</a:t>
            </a:r>
          </a:p>
          <a:p>
            <a:r>
              <a:rPr lang="de-DE" sz="2000" dirty="0">
                <a:sym typeface="Wingdings" panose="05000000000000000000" pitchFamily="2" charset="2"/>
              </a:rPr>
              <a:t>Sites  für die Erstellung einer schlichten Website</a:t>
            </a:r>
          </a:p>
          <a:p>
            <a:r>
              <a:rPr lang="de-DE" sz="2000" dirty="0">
                <a:sym typeface="Wingdings" panose="05000000000000000000" pitchFamily="2" charset="2"/>
              </a:rPr>
              <a:t>Kontakte  für die Erfassung des Kundenbestands</a:t>
            </a:r>
          </a:p>
          <a:p>
            <a:r>
              <a:rPr lang="de-DE" sz="2000" dirty="0">
                <a:sym typeface="Wingdings" panose="05000000000000000000" pitchFamily="2" charset="2"/>
              </a:rPr>
              <a:t>Tasks  für Aufgaben und Fristen</a:t>
            </a:r>
          </a:p>
        </p:txBody>
      </p:sp>
      <p:pic>
        <p:nvPicPr>
          <p:cNvPr id="9" name="Afbeelding 8"/>
          <p:cNvPicPr>
            <a:picLocks noChangeAspect="1"/>
          </p:cNvPicPr>
          <p:nvPr/>
        </p:nvPicPr>
        <p:blipFill rotWithShape="1">
          <a:blip r:embed="rId2"/>
          <a:srcRect l="39235" t="12842" r="50100" b="31313"/>
          <a:stretch/>
        </p:blipFill>
        <p:spPr>
          <a:xfrm>
            <a:off x="934174" y="960052"/>
            <a:ext cx="3022826" cy="4451820"/>
          </a:xfrm>
          <a:prstGeom prst="rect">
            <a:avLst/>
          </a:prstGeom>
          <a:ln w="38100">
            <a:solidFill>
              <a:srgbClr val="D7A900"/>
            </a:solidFill>
          </a:ln>
        </p:spPr>
      </p:pic>
      <p:sp>
        <p:nvSpPr>
          <p:cNvPr id="10" name="Pijl-omlaag 9"/>
          <p:cNvSpPr/>
          <p:nvPr/>
        </p:nvSpPr>
        <p:spPr>
          <a:xfrm rot="18665532">
            <a:off x="386863" y="380188"/>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6" name="Rechthoek 5"/>
          <p:cNvSpPr/>
          <p:nvPr/>
        </p:nvSpPr>
        <p:spPr>
          <a:xfrm>
            <a:off x="4856672" y="4951411"/>
            <a:ext cx="6788987" cy="923330"/>
          </a:xfrm>
          <a:prstGeom prst="rect">
            <a:avLst/>
          </a:prstGeom>
        </p:spPr>
        <p:txBody>
          <a:bodyPr wrap="square">
            <a:spAutoFit/>
          </a:bodyPr>
          <a:lstStyle/>
          <a:p>
            <a:pPr marL="285750"/>
            <a:r>
              <a:rPr lang="de-DE" i="1" dirty="0">
                <a:sym typeface="Wingdings" panose="05000000000000000000" pitchFamily="2" charset="2"/>
              </a:rPr>
              <a:t> Es ist mit allen Google Apps (einschließlich Gmail) möglich sich mit mehreren Personen gleichzeitig anzumelden und zu arbeiten, sodass keine einzelnen Konten benötigt werden.</a:t>
            </a:r>
          </a:p>
        </p:txBody>
      </p:sp>
      <p:sp>
        <p:nvSpPr>
          <p:cNvPr id="11" name="Rectangle 6"/>
          <p:cNvSpPr>
            <a:spLocks noChangeArrowheads="1"/>
          </p:cNvSpPr>
          <p:nvPr/>
        </p:nvSpPr>
        <p:spPr bwMode="auto">
          <a:xfrm>
            <a:off x="0" y="105489"/>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0" i="0" u="none" strike="noStrike" cap="none" normalizeH="0" baseline="0" dirty="0">
              <a:ln>
                <a:noFill/>
              </a:ln>
              <a:solidFill>
                <a:srgbClr val="3C4043"/>
              </a:solidFill>
              <a:effectLst/>
              <a:latin typeface="Roboto"/>
            </a:endParaRPr>
          </a:p>
        </p:txBody>
      </p:sp>
      <p:sp>
        <p:nvSpPr>
          <p:cNvPr id="12" name="AutoShape 10" descr="Annuleren"/>
          <p:cNvSpPr>
            <a:spLocks noChangeAspect="1" noChangeArrowheads="1"/>
          </p:cNvSpPr>
          <p:nvPr/>
        </p:nvSpPr>
        <p:spPr bwMode="auto">
          <a:xfrm>
            <a:off x="1697038" y="320674"/>
            <a:ext cx="171450" cy="4237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3887946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6413499"/>
          </a:xfrm>
        </p:spPr>
        <p:txBody>
          <a:bodyPr>
            <a:normAutofit/>
          </a:bodyPr>
          <a:lstStyle/>
          <a:p>
            <a:pPr marL="0" indent="0">
              <a:buNone/>
            </a:pPr>
            <a:r>
              <a:rPr lang="de-DE" dirty="0">
                <a:solidFill>
                  <a:srgbClr val="D7A900"/>
                </a:solidFill>
              </a:rPr>
              <a:t>Anwendungen von Google für die Üfa</a:t>
            </a:r>
            <a:br>
              <a:rPr lang="de-DE" dirty="0">
                <a:solidFill>
                  <a:srgbClr val="D7A900"/>
                </a:solidFill>
              </a:rPr>
            </a:br>
            <a:endParaRPr lang="de-DE" dirty="0">
              <a:solidFill>
                <a:srgbClr val="D7A900"/>
              </a:solidFill>
            </a:endParaRPr>
          </a:p>
        </p:txBody>
      </p:sp>
      <p:sp>
        <p:nvSpPr>
          <p:cNvPr id="4" name="Tijdelijke aanduiding voor tekst 3"/>
          <p:cNvSpPr>
            <a:spLocks noGrp="1"/>
          </p:cNvSpPr>
          <p:nvPr>
            <p:ph type="body" sz="half" idx="2"/>
          </p:nvPr>
        </p:nvSpPr>
        <p:spPr>
          <a:xfrm>
            <a:off x="4945114" y="1181818"/>
            <a:ext cx="6709173" cy="4528869"/>
          </a:xfrm>
        </p:spPr>
        <p:txBody>
          <a:bodyPr>
            <a:normAutofit/>
          </a:bodyPr>
          <a:lstStyle/>
          <a:p>
            <a:r>
              <a:rPr lang="de-DE" sz="2400" dirty="0"/>
              <a:t>Verwenden Sie die Hilfefunktion in Google</a:t>
            </a:r>
          </a:p>
          <a:p>
            <a:endParaRPr lang="de-DE" sz="1800" b="1" dirty="0"/>
          </a:p>
          <a:p>
            <a:pPr eaLnBrk="0" fontAlgn="base" hangingPunct="0">
              <a:spcBef>
                <a:spcPct val="0"/>
              </a:spcBef>
              <a:spcAft>
                <a:spcPct val="0"/>
              </a:spcAft>
            </a:pPr>
            <a:r>
              <a:rPr lang="de-DE" altLang="nl-NL" sz="2400" dirty="0"/>
              <a:t>Prüfen Sie Ihren Kalender, Ihre Notizen oder Aufgaben</a:t>
            </a:r>
          </a:p>
          <a:p>
            <a:pPr lvl="0" eaLnBrk="0" fontAlgn="base" hangingPunct="0">
              <a:spcBef>
                <a:spcPct val="0"/>
              </a:spcBef>
              <a:spcAft>
                <a:spcPct val="0"/>
              </a:spcAft>
            </a:pPr>
            <a:endParaRPr lang="de-DE" altLang="nl-NL" sz="2400" dirty="0"/>
          </a:p>
          <a:p>
            <a:pPr marL="800100" lvl="1" indent="-342900" eaLnBrk="0" fontAlgn="base" hangingPunct="0">
              <a:spcBef>
                <a:spcPct val="0"/>
              </a:spcBef>
              <a:spcAft>
                <a:spcPct val="0"/>
              </a:spcAft>
              <a:buFont typeface="+mj-lt"/>
              <a:buAutoNum type="arabicPeriod"/>
            </a:pPr>
            <a:r>
              <a:rPr lang="de-DE" altLang="nl-NL" sz="1800" dirty="0"/>
              <a:t>Gehen Sie zu Gmail, Ihrem Kalender oder einer Datei in Google Docs, Tabellen oder Präsentationen.</a:t>
            </a:r>
          </a:p>
          <a:p>
            <a:pPr marL="800100" lvl="1" indent="-342900" eaLnBrk="0" fontAlgn="base" hangingPunct="0">
              <a:spcBef>
                <a:spcPct val="0"/>
              </a:spcBef>
              <a:spcAft>
                <a:spcPct val="0"/>
              </a:spcAft>
              <a:buFont typeface="+mj-lt"/>
              <a:buAutoNum type="arabicPeriod"/>
            </a:pPr>
            <a:r>
              <a:rPr lang="de-DE" altLang="nl-NL" sz="1800" dirty="0"/>
              <a:t>Wählen Sie auf der rechten Seite den Kalender: </a:t>
            </a:r>
          </a:p>
          <a:p>
            <a:pPr marL="800100" lvl="1" indent="-342900" eaLnBrk="0" fontAlgn="base" hangingPunct="0">
              <a:spcBef>
                <a:spcPct val="0"/>
              </a:spcBef>
              <a:spcAft>
                <a:spcPct val="0"/>
              </a:spcAft>
              <a:buFont typeface="Arial" panose="020B0604020202020204" pitchFamily="34" charset="0"/>
              <a:buChar char="•"/>
            </a:pPr>
            <a:r>
              <a:rPr lang="de-DE" altLang="nl-NL" sz="1800" dirty="0"/>
              <a:t>Überprüfen Sie Ihren Zeitplan und fügen Sie Termine hinzu oder bearbeiten Sie diese. </a:t>
            </a:r>
          </a:p>
          <a:p>
            <a:pPr marL="800100" lvl="1" indent="-342900" eaLnBrk="0" fontAlgn="base" hangingPunct="0">
              <a:spcBef>
                <a:spcPct val="0"/>
              </a:spcBef>
              <a:spcAft>
                <a:spcPct val="0"/>
              </a:spcAft>
              <a:buFont typeface="Arial" panose="020B0604020202020204" pitchFamily="34" charset="0"/>
              <a:buChar char="•"/>
            </a:pPr>
            <a:r>
              <a:rPr lang="de-DE" altLang="nl-NL" sz="1800" dirty="0"/>
              <a:t>Notizen: Erstellen Sie eine Notiz oder Liste. </a:t>
            </a:r>
          </a:p>
          <a:p>
            <a:pPr marL="800100" lvl="1" indent="-342900" eaLnBrk="0" fontAlgn="base" hangingPunct="0">
              <a:spcBef>
                <a:spcPct val="0"/>
              </a:spcBef>
              <a:spcAft>
                <a:spcPct val="0"/>
              </a:spcAft>
              <a:buFont typeface="Arial" panose="020B0604020202020204" pitchFamily="34" charset="0"/>
              <a:buChar char="•"/>
            </a:pPr>
            <a:r>
              <a:rPr lang="de-DE" altLang="nl-NL" sz="1800" dirty="0"/>
              <a:t>Aufgaben: Fügen Sie To-Do-Listen und Abgabefristen hinzu.</a:t>
            </a:r>
          </a:p>
          <a:p>
            <a:pPr eaLnBrk="0" fontAlgn="base" hangingPunct="0">
              <a:spcBef>
                <a:spcPct val="0"/>
              </a:spcBef>
              <a:spcAft>
                <a:spcPct val="0"/>
              </a:spcAft>
            </a:pPr>
            <a:r>
              <a:rPr lang="de-DE" sz="2000" dirty="0">
                <a:sym typeface="Wingdings" panose="05000000000000000000" pitchFamily="2" charset="2"/>
              </a:rPr>
              <a:t> </a:t>
            </a:r>
            <a:r>
              <a:rPr lang="de-DE" sz="2000" dirty="0"/>
              <a:t>Mithilfe des Pfeils unten rechts können Sie die rechte Seitenleiste öffnen bzw. schließen.</a:t>
            </a:r>
            <a:endParaRPr lang="de-DE" dirty="0"/>
          </a:p>
        </p:txBody>
      </p:sp>
      <p:sp>
        <p:nvSpPr>
          <p:cNvPr id="11" name="Rectangle 6"/>
          <p:cNvSpPr>
            <a:spLocks noChangeArrowheads="1"/>
          </p:cNvSpPr>
          <p:nvPr/>
        </p:nvSpPr>
        <p:spPr bwMode="auto">
          <a:xfrm>
            <a:off x="0" y="105489"/>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000" b="0" i="0" u="none" strike="noStrike" cap="none" normalizeH="0" baseline="0" dirty="0">
              <a:ln>
                <a:noFill/>
              </a:ln>
              <a:solidFill>
                <a:srgbClr val="3C4043"/>
              </a:solidFill>
              <a:effectLst/>
              <a:latin typeface="Roboto"/>
            </a:endParaRPr>
          </a:p>
        </p:txBody>
      </p:sp>
      <p:sp>
        <p:nvSpPr>
          <p:cNvPr id="12" name="AutoShape 10" descr="Annuleren"/>
          <p:cNvSpPr>
            <a:spLocks noChangeAspect="1" noChangeArrowheads="1"/>
          </p:cNvSpPr>
          <p:nvPr/>
        </p:nvSpPr>
        <p:spPr bwMode="auto">
          <a:xfrm>
            <a:off x="1697038" y="320674"/>
            <a:ext cx="171450" cy="4237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p:cNvPicPr>
            <a:picLocks noChangeAspect="1"/>
          </p:cNvPicPr>
          <p:nvPr/>
        </p:nvPicPr>
        <p:blipFill>
          <a:blip r:embed="rId2"/>
          <a:stretch>
            <a:fillRect/>
          </a:stretch>
        </p:blipFill>
        <p:spPr>
          <a:xfrm>
            <a:off x="894509" y="744447"/>
            <a:ext cx="1659045" cy="5736255"/>
          </a:xfrm>
          <a:prstGeom prst="rect">
            <a:avLst/>
          </a:prstGeom>
          <a:ln w="38100">
            <a:solidFill>
              <a:srgbClr val="D7A900"/>
            </a:solidFill>
          </a:ln>
        </p:spPr>
      </p:pic>
      <p:sp>
        <p:nvSpPr>
          <p:cNvPr id="17" name="Pijl-omlaag 16"/>
          <p:cNvSpPr/>
          <p:nvPr/>
        </p:nvSpPr>
        <p:spPr>
          <a:xfrm rot="18665532">
            <a:off x="396354" y="87594"/>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9" name="Pijl-omlaag 18"/>
          <p:cNvSpPr/>
          <p:nvPr/>
        </p:nvSpPr>
        <p:spPr>
          <a:xfrm rot="4595596">
            <a:off x="2870435" y="5701802"/>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21" name="Pijl-omlaag 20"/>
          <p:cNvSpPr/>
          <p:nvPr/>
        </p:nvSpPr>
        <p:spPr>
          <a:xfrm rot="4595596">
            <a:off x="2807175" y="801155"/>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78629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2"/>
            <a:ext cx="7244292" cy="4378080"/>
          </a:xfrm>
        </p:spPr>
        <p:txBody>
          <a:bodyPr>
            <a:normAutofit/>
          </a:bodyPr>
          <a:lstStyle/>
          <a:p>
            <a:pPr marL="0" indent="0">
              <a:buNone/>
            </a:pPr>
            <a:r>
              <a:rPr lang="de-DE" sz="2800" u="sng" dirty="0"/>
              <a:t>Die Üfa-Website</a:t>
            </a:r>
          </a:p>
          <a:p>
            <a:endParaRPr lang="de-DE" sz="2400" dirty="0"/>
          </a:p>
          <a:p>
            <a:r>
              <a:rPr lang="de-DE" sz="2400" dirty="0">
                <a:hlinkClick r:id="rId2"/>
              </a:rPr>
              <a:t>Hier</a:t>
            </a:r>
            <a:r>
              <a:rPr lang="de-DE" sz="2400" dirty="0"/>
              <a:t> finden Sie Tipps und Tools, um eine Website mit Webshop einzurichten.</a:t>
            </a:r>
          </a:p>
          <a:p>
            <a:r>
              <a:rPr lang="de-DE" sz="2400" dirty="0"/>
              <a:t>In der </a:t>
            </a:r>
            <a:r>
              <a:rPr lang="de-DE" sz="2400" dirty="0">
                <a:hlinkClick r:id="rId3"/>
              </a:rPr>
              <a:t>Unternehmensbibliothek</a:t>
            </a:r>
            <a:r>
              <a:rPr lang="de-DE" sz="2400" dirty="0"/>
              <a:t> finden Sie im Abschnitt „Website und Webshop“ eine ausführliche Anleitung, um zu erfahren, wie Sie vorgehen müssen.</a:t>
            </a:r>
          </a:p>
          <a:p>
            <a:r>
              <a:rPr lang="de-DE" sz="2400" dirty="0"/>
              <a:t>Benötigen Sie einen Schnellstart für Ihren Webshop? Erkundigen Sie sich, ob das PenNed-Team eine schlichte Website für Sie erstellt.</a:t>
            </a:r>
          </a:p>
        </p:txBody>
      </p:sp>
      <p:pic>
        <p:nvPicPr>
          <p:cNvPr id="5" name="Afbeelding 4"/>
          <p:cNvPicPr>
            <a:picLocks noChangeAspect="1"/>
          </p:cNvPicPr>
          <p:nvPr/>
        </p:nvPicPr>
        <p:blipFill>
          <a:blip r:embed="rId4"/>
          <a:stretch>
            <a:fillRect/>
          </a:stretch>
        </p:blipFill>
        <p:spPr>
          <a:xfrm>
            <a:off x="169472" y="3165254"/>
            <a:ext cx="4257933" cy="3449757"/>
          </a:xfrm>
          <a:prstGeom prst="rect">
            <a:avLst/>
          </a:prstGeom>
          <a:ln w="38100">
            <a:solidFill>
              <a:srgbClr val="D7A900"/>
            </a:solidFill>
          </a:ln>
        </p:spPr>
      </p:pic>
      <p:sp>
        <p:nvSpPr>
          <p:cNvPr id="8" name="Pijl-omlaag 7"/>
          <p:cNvSpPr/>
          <p:nvPr/>
        </p:nvSpPr>
        <p:spPr>
          <a:xfrm rot="18273506">
            <a:off x="1016192" y="3600528"/>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10" name="Afbeelding 9"/>
          <p:cNvPicPr>
            <a:picLocks noChangeAspect="1"/>
          </p:cNvPicPr>
          <p:nvPr/>
        </p:nvPicPr>
        <p:blipFill>
          <a:blip r:embed="rId5"/>
          <a:stretch>
            <a:fillRect/>
          </a:stretch>
        </p:blipFill>
        <p:spPr>
          <a:xfrm>
            <a:off x="6638103" y="4758128"/>
            <a:ext cx="5170610" cy="1989280"/>
          </a:xfrm>
          <a:prstGeom prst="rect">
            <a:avLst/>
          </a:prstGeom>
          <a:ln w="38100">
            <a:solidFill>
              <a:srgbClr val="D7A900"/>
            </a:solidFill>
          </a:ln>
        </p:spPr>
      </p:pic>
      <p:sp>
        <p:nvSpPr>
          <p:cNvPr id="11" name="Pijl-omlaag 10"/>
          <p:cNvSpPr/>
          <p:nvPr/>
        </p:nvSpPr>
        <p:spPr>
          <a:xfrm rot="18273506">
            <a:off x="9204269" y="5440153"/>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9" name="Rechthoekig bijschrift 8"/>
          <p:cNvSpPr/>
          <p:nvPr/>
        </p:nvSpPr>
        <p:spPr>
          <a:xfrm>
            <a:off x="4629838" y="4477261"/>
            <a:ext cx="4263924" cy="1432093"/>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Vergessen Sie nicht, die erstellte Website in das Admin-Menü des Portals einzufügen, damit sie mit dem Geschäftsleitfaden verknüpft ist und auch für andere Üfas sichtbar und verwendbar wird.</a:t>
            </a:r>
          </a:p>
        </p:txBody>
      </p:sp>
      <p:pic>
        <p:nvPicPr>
          <p:cNvPr id="12" name="Afbeelding 11"/>
          <p:cNvPicPr>
            <a:picLocks noChangeAspect="1"/>
          </p:cNvPicPr>
          <p:nvPr/>
        </p:nvPicPr>
        <p:blipFill>
          <a:blip r:embed="rId6"/>
          <a:stretch>
            <a:fillRect/>
          </a:stretch>
        </p:blipFill>
        <p:spPr>
          <a:xfrm>
            <a:off x="295748" y="223890"/>
            <a:ext cx="3200000" cy="1800000"/>
          </a:xfrm>
          <a:prstGeom prst="rect">
            <a:avLst/>
          </a:prstGeom>
        </p:spPr>
      </p:pic>
    </p:spTree>
    <p:extLst>
      <p:ext uri="{BB962C8B-B14F-4D97-AF65-F5344CB8AC3E}">
        <p14:creationId xmlns:p14="http://schemas.microsoft.com/office/powerpoint/2010/main" val="28547869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ctr">
            <a:normAutofit fontScale="90000"/>
          </a:bodyPr>
          <a:lstStyle/>
          <a:p>
            <a:r>
              <a:rPr lang="de-DE" sz="2800" dirty="0"/>
              <a:t>VI. WAS SIE WISSEN SOLLTEN Websites und Anmeldeinformationen - 3</a:t>
            </a:r>
          </a:p>
        </p:txBody>
      </p:sp>
      <p:sp>
        <p:nvSpPr>
          <p:cNvPr id="3" name="Tijdelijke aanduiding voor inhoud 2"/>
          <p:cNvSpPr>
            <a:spLocks noGrp="1"/>
          </p:cNvSpPr>
          <p:nvPr>
            <p:ph idx="1"/>
          </p:nvPr>
        </p:nvSpPr>
        <p:spPr>
          <a:xfrm>
            <a:off x="4766733" y="273050"/>
            <a:ext cx="6815667" cy="5636043"/>
          </a:xfrm>
        </p:spPr>
        <p:txBody>
          <a:bodyPr>
            <a:normAutofit/>
          </a:bodyPr>
          <a:lstStyle/>
          <a:p>
            <a:pPr marL="0" indent="0">
              <a:buNone/>
            </a:pPr>
            <a:r>
              <a:rPr lang="de-DE" sz="3000" dirty="0">
                <a:solidFill>
                  <a:srgbClr val="D7A900"/>
                </a:solidFill>
              </a:rPr>
              <a:t>Die Üfa-Website</a:t>
            </a:r>
            <a:endParaRPr lang="de-DE" sz="2000" dirty="0"/>
          </a:p>
          <a:p>
            <a:pPr marL="0" indent="0">
              <a:buNone/>
            </a:pPr>
            <a:r>
              <a:rPr lang="de-DE" sz="2400" dirty="0"/>
              <a:t>Die Website unserer Üfa ist in [Name der Plattform] erstellt worden.</a:t>
            </a:r>
          </a:p>
          <a:p>
            <a:r>
              <a:rPr lang="de-DE" sz="2000" dirty="0"/>
              <a:t>URL = ... </a:t>
            </a:r>
          </a:p>
          <a:p>
            <a:r>
              <a:rPr lang="de-DE" sz="2000" dirty="0"/>
              <a:t>Benutzername = ...  </a:t>
            </a:r>
          </a:p>
          <a:p>
            <a:r>
              <a:rPr lang="de-DE" sz="2000" dirty="0"/>
              <a:t>Passwort = ...</a:t>
            </a:r>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6322" y="2481235"/>
            <a:ext cx="549455" cy="549455"/>
          </a:xfrm>
          <a:prstGeom prst="rect">
            <a:avLst/>
          </a:prstGeom>
          <a:ln w="38100">
            <a:solidFill>
              <a:srgbClr val="D7A900"/>
            </a:solidFill>
          </a:ln>
        </p:spPr>
      </p:pic>
    </p:spTree>
    <p:extLst>
      <p:ext uri="{BB962C8B-B14F-4D97-AF65-F5344CB8AC3E}">
        <p14:creationId xmlns:p14="http://schemas.microsoft.com/office/powerpoint/2010/main" val="1555968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2"/>
            <a:ext cx="7244292" cy="3410428"/>
          </a:xfrm>
        </p:spPr>
        <p:txBody>
          <a:bodyPr>
            <a:normAutofit/>
          </a:bodyPr>
          <a:lstStyle/>
          <a:p>
            <a:pPr marL="0" indent="0">
              <a:buNone/>
            </a:pPr>
            <a:r>
              <a:rPr lang="de-DE" sz="2800" u="sng" dirty="0"/>
              <a:t>To-Do-Liste/Kalender/Terminplaner</a:t>
            </a:r>
            <a:endParaRPr lang="de-DE" sz="2400" dirty="0"/>
          </a:p>
          <a:p>
            <a:r>
              <a:rPr lang="de-DE" sz="2400" dirty="0"/>
              <a:t>Es ist hilfreich, online eine To-Do-Liste und/oder einen Terminplaner zu führen.</a:t>
            </a:r>
          </a:p>
          <a:p>
            <a:r>
              <a:rPr lang="de-DE" sz="2400" dirty="0"/>
              <a:t>Verwenden Sie Google Kalender mit Google Tasks oder wählen Sie Trello oder Padlet</a:t>
            </a:r>
          </a:p>
          <a:p>
            <a:r>
              <a:rPr lang="de-DE" sz="2400" dirty="0"/>
              <a:t>z. B. für Anmeldedaten...</a:t>
            </a:r>
            <a:endParaRPr lang="de-DE" sz="2800" dirty="0"/>
          </a:p>
          <a:p>
            <a:endParaRPr lang="de-DE" sz="2800" b="1" dirty="0"/>
          </a:p>
          <a:p>
            <a:pPr marL="0" indent="0">
              <a:buNone/>
            </a:pPr>
            <a:endParaRPr lang="de-DE" sz="2800" dirty="0"/>
          </a:p>
          <a:p>
            <a:pPr marL="0" indent="0">
              <a:buNone/>
            </a:pPr>
            <a:endParaRPr lang="de-DE" sz="2800" dirty="0"/>
          </a:p>
          <a:p>
            <a:pPr lvl="1">
              <a:buFontTx/>
              <a:buChar char="-"/>
            </a:pPr>
            <a:endParaRPr lang="de-DE" sz="2400" dirty="0"/>
          </a:p>
          <a:p>
            <a:pPr>
              <a:buFontTx/>
              <a:buChar char="-"/>
            </a:pPr>
            <a:endParaRPr lang="de-DE" sz="2800" dirty="0"/>
          </a:p>
          <a:p>
            <a:endParaRPr lang="de-DE" sz="2400" dirty="0"/>
          </a:p>
          <a:p>
            <a:pPr marL="0" indent="0">
              <a:buNone/>
            </a:pPr>
            <a:endParaRPr lang="de-DE" sz="2800" i="1" dirty="0"/>
          </a:p>
        </p:txBody>
      </p:sp>
      <p:pic>
        <p:nvPicPr>
          <p:cNvPr id="4" name="Afbeelding 3"/>
          <p:cNvPicPr>
            <a:picLocks noChangeAspect="1"/>
          </p:cNvPicPr>
          <p:nvPr/>
        </p:nvPicPr>
        <p:blipFill>
          <a:blip r:embed="rId2"/>
          <a:stretch>
            <a:fillRect/>
          </a:stretch>
        </p:blipFill>
        <p:spPr>
          <a:xfrm>
            <a:off x="373386" y="334033"/>
            <a:ext cx="3200000" cy="1800000"/>
          </a:xfrm>
          <a:prstGeom prst="rect">
            <a:avLst/>
          </a:prstGeom>
        </p:spPr>
      </p:pic>
      <p:pic>
        <p:nvPicPr>
          <p:cNvPr id="8" name="Afbeelding 7"/>
          <p:cNvPicPr>
            <a:picLocks noChangeAspect="1"/>
          </p:cNvPicPr>
          <p:nvPr/>
        </p:nvPicPr>
        <p:blipFill>
          <a:blip r:embed="rId3"/>
          <a:stretch>
            <a:fillRect/>
          </a:stretch>
        </p:blipFill>
        <p:spPr>
          <a:xfrm>
            <a:off x="373386" y="2425461"/>
            <a:ext cx="3933260" cy="4131243"/>
          </a:xfrm>
          <a:prstGeom prst="rect">
            <a:avLst/>
          </a:prstGeom>
          <a:ln w="38100">
            <a:solidFill>
              <a:srgbClr val="D7A900"/>
            </a:solidFill>
          </a:ln>
        </p:spPr>
      </p:pic>
      <p:sp>
        <p:nvSpPr>
          <p:cNvPr id="9" name="Pijl-omlaag 8"/>
          <p:cNvSpPr/>
          <p:nvPr/>
        </p:nvSpPr>
        <p:spPr>
          <a:xfrm rot="16200000">
            <a:off x="1129644" y="5753561"/>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0" name="Pijl-omlaag 9"/>
          <p:cNvSpPr/>
          <p:nvPr/>
        </p:nvSpPr>
        <p:spPr>
          <a:xfrm rot="16200000">
            <a:off x="1129645" y="4088255"/>
            <a:ext cx="388189" cy="958053"/>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2" name="Rechthoekig bijschrift 11"/>
          <p:cNvSpPr/>
          <p:nvPr/>
        </p:nvSpPr>
        <p:spPr>
          <a:xfrm>
            <a:off x="3033951" y="4103041"/>
            <a:ext cx="7291868" cy="2007247"/>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In der Setup-Bibliothek finden Sie 2 Plantafel-Beispiele in Trello. Falls Sie möchten, können Sie unter </a:t>
            </a:r>
            <a:r>
              <a:rPr lang="de-DE" dirty="0">
                <a:solidFill>
                  <a:schemeClr val="tx1"/>
                </a:solidFill>
                <a:hlinkClick r:id="rId4"/>
              </a:rPr>
              <a:t>PenNed@stichtingpraktijkleren.nl</a:t>
            </a:r>
            <a:r>
              <a:rPr lang="de-DE" dirty="0">
                <a:solidFill>
                  <a:schemeClr val="tx1"/>
                </a:solidFill>
              </a:rPr>
              <a:t> um eine Kopie bitten. Sie können diese Kopie auch bearbeiten und beispielsweise die Karten anpassen, Dateien als Anhang hinzufügen, zusätzliche Spalten erstellen etc.</a:t>
            </a:r>
          </a:p>
        </p:txBody>
      </p:sp>
    </p:spTree>
    <p:extLst>
      <p:ext uri="{BB962C8B-B14F-4D97-AF65-F5344CB8AC3E}">
        <p14:creationId xmlns:p14="http://schemas.microsoft.com/office/powerpoint/2010/main" val="28631249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5101207"/>
          </a:xfrm>
        </p:spPr>
        <p:txBody>
          <a:bodyPr>
            <a:normAutofit/>
          </a:bodyPr>
          <a:lstStyle/>
          <a:p>
            <a:pPr marL="0" indent="0">
              <a:buNone/>
            </a:pPr>
            <a:r>
              <a:rPr lang="de-DE" sz="3000" dirty="0">
                <a:solidFill>
                  <a:srgbClr val="D7A900"/>
                </a:solidFill>
              </a:rPr>
              <a:t>To-Do-Liste/Kalender/Terminplaner</a:t>
            </a:r>
          </a:p>
          <a:p>
            <a:pPr marL="0" indent="0">
              <a:buNone/>
            </a:pPr>
            <a:endParaRPr lang="de-DE" sz="3000" dirty="0">
              <a:solidFill>
                <a:srgbClr val="D7A900"/>
              </a:solidFill>
            </a:endParaRPr>
          </a:p>
          <a:p>
            <a:pPr marL="0" indent="0">
              <a:buNone/>
            </a:pPr>
            <a:r>
              <a:rPr lang="de-DE" sz="2400" dirty="0"/>
              <a:t>Kalender:</a:t>
            </a:r>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p>
          <a:p>
            <a:pPr marL="0" indent="0">
              <a:buNone/>
            </a:pPr>
            <a:r>
              <a:rPr lang="de-DE" sz="2400" dirty="0"/>
              <a:t>To-Do-Liste/Terminplaner:</a:t>
            </a:r>
          </a:p>
          <a:p>
            <a:pPr marL="0" indent="0">
              <a:buNone/>
            </a:pPr>
            <a:endParaRPr lang="de-DE" sz="2400" dirty="0"/>
          </a:p>
          <a:p>
            <a:pPr marL="0" indent="0">
              <a:buNone/>
            </a:pPr>
            <a:endParaRPr lang="de-DE" sz="2400" dirty="0"/>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192" y="1632743"/>
            <a:ext cx="549455" cy="549455"/>
          </a:xfrm>
          <a:prstGeom prst="rect">
            <a:avLst/>
          </a:prstGeom>
          <a:ln w="38100">
            <a:solidFill>
              <a:srgbClr val="D7A900"/>
            </a:solidFill>
          </a:ln>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53" y="2907102"/>
            <a:ext cx="3500627" cy="3493789"/>
          </a:xfrm>
          <a:prstGeom prst="rect">
            <a:avLst/>
          </a:prstGeom>
        </p:spPr>
      </p:pic>
      <p:sp>
        <p:nvSpPr>
          <p:cNvPr id="10" name="Titel 1"/>
          <p:cNvSpPr>
            <a:spLocks noGrp="1"/>
          </p:cNvSpPr>
          <p:nvPr>
            <p:ph type="title"/>
          </p:nvPr>
        </p:nvSpPr>
        <p:spPr>
          <a:xfrm>
            <a:off x="609601" y="273050"/>
            <a:ext cx="4011084" cy="1162050"/>
          </a:xfrm>
        </p:spPr>
        <p:txBody>
          <a:bodyPr anchor="ctr">
            <a:normAutofit fontScale="90000"/>
          </a:bodyPr>
          <a:lstStyle/>
          <a:p>
            <a:r>
              <a:rPr lang="de-AT" sz="2800" dirty="0"/>
              <a:t>VI. WAS SIE WISSEN SOLLTEN Websites und Anmeldeinformationen - 4</a:t>
            </a:r>
          </a:p>
        </p:txBody>
      </p:sp>
    </p:spTree>
    <p:extLst>
      <p:ext uri="{BB962C8B-B14F-4D97-AF65-F5344CB8AC3E}">
        <p14:creationId xmlns:p14="http://schemas.microsoft.com/office/powerpoint/2010/main" val="370446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Block 3</a:t>
            </a:r>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1904811213"/>
              </p:ext>
            </p:extLst>
          </p:nvPr>
        </p:nvGraphicFramePr>
        <p:xfrm>
          <a:off x="609600" y="1268413"/>
          <a:ext cx="3390035" cy="4632960"/>
        </p:xfrm>
        <a:graphic>
          <a:graphicData uri="http://schemas.openxmlformats.org/drawingml/2006/table">
            <a:tbl>
              <a:tblPr firstRow="1" firstCol="1" bandRow="1">
                <a:tableStyleId>{5C22544A-7EE6-4342-B048-85BDC9FD1C3A}</a:tableStyleId>
              </a:tblPr>
              <a:tblGrid>
                <a:gridCol w="867508">
                  <a:extLst>
                    <a:ext uri="{9D8B030D-6E8A-4147-A177-3AD203B41FA5}">
                      <a16:colId xmlns:a16="http://schemas.microsoft.com/office/drawing/2014/main" val="84395879"/>
                    </a:ext>
                  </a:extLst>
                </a:gridCol>
                <a:gridCol w="2522527">
                  <a:extLst>
                    <a:ext uri="{9D8B030D-6E8A-4147-A177-3AD203B41FA5}">
                      <a16:colId xmlns:a16="http://schemas.microsoft.com/office/drawing/2014/main" val="1569872940"/>
                    </a:ext>
                  </a:extLst>
                </a:gridCol>
              </a:tblGrid>
              <a:tr h="2529864">
                <a:tc>
                  <a:txBody>
                    <a:bodyPr/>
                    <a:lstStyle/>
                    <a:p>
                      <a:pPr>
                        <a:spcAft>
                          <a:spcPts val="0"/>
                        </a:spcAft>
                      </a:pPr>
                      <a:r>
                        <a:rPr lang="de-DE" sz="1600" b="0" noProof="0">
                          <a:effectLst/>
                        </a:rPr>
                        <a:t>3. Arbeitstag</a:t>
                      </a:r>
                      <a:endParaRPr lang="de-DE" sz="1600" b="0" noProof="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de-DE" sz="1600" b="0" noProof="0" dirty="0">
                          <a:effectLst/>
                        </a:rPr>
                        <a:t>Einkauf</a:t>
                      </a:r>
                    </a:p>
                    <a:p>
                      <a:pPr>
                        <a:spcAft>
                          <a:spcPts val="0"/>
                        </a:spcAft>
                      </a:pPr>
                      <a:r>
                        <a:rPr lang="de-DE" sz="1600" b="0" noProof="0" dirty="0">
                          <a:effectLst/>
                        </a:rPr>
                        <a:t>Was brauchen wir als Unternehmen? Lassen Sie das alle notieren. Schauen Sie dann im Geschäftsleitfaden nach, wo wir es erwerben könnten. Teilen Sie uns außerdem mit, ob wir </a:t>
                      </a:r>
                      <a:r>
                        <a:rPr lang="de-DE" sz="1600" b="0" noProof="0" dirty="0">
                          <a:solidFill>
                            <a:srgbClr val="FF0000"/>
                          </a:solidFill>
                          <a:effectLst/>
                        </a:rPr>
                        <a:t>bei GHMP </a:t>
                      </a:r>
                      <a:r>
                        <a:rPr lang="de-DE" sz="1600" b="0" noProof="0" dirty="0">
                          <a:effectLst/>
                        </a:rPr>
                        <a:t>auch einige Waren einkaufen können. Tragen Sie dann auf, E-Mails zu verfassen, um Informationen zu erfragen (oder direkt Angebote zu erhalten). Oder lassen Sie z. B. ein Anrufskript erstellen, damit einige Leute Anrufe tätigen können, um Informationen anzufordern. </a:t>
                      </a:r>
                      <a:endParaRPr lang="de-DE" sz="1600" b="0" noProof="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2190134050"/>
                  </a:ext>
                </a:extLst>
              </a:tr>
            </a:tbl>
          </a:graphicData>
        </a:graphic>
      </p:graphicFrame>
    </p:spTree>
    <p:extLst>
      <p:ext uri="{BB962C8B-B14F-4D97-AF65-F5344CB8AC3E}">
        <p14:creationId xmlns:p14="http://schemas.microsoft.com/office/powerpoint/2010/main" val="1729021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766733" y="273051"/>
            <a:ext cx="7244292" cy="5853113"/>
          </a:xfrm>
        </p:spPr>
        <p:txBody>
          <a:bodyPr>
            <a:normAutofit/>
          </a:bodyPr>
          <a:lstStyle/>
          <a:p>
            <a:pPr marL="0" indent="0">
              <a:buNone/>
            </a:pPr>
            <a:r>
              <a:rPr lang="nl-NL" sz="2800" u="sng" dirty="0"/>
              <a:t>Handige bestanden</a:t>
            </a:r>
          </a:p>
          <a:p>
            <a:endParaRPr lang="nl-NL" sz="2400" dirty="0"/>
          </a:p>
          <a:p>
            <a:pPr marL="0" indent="0">
              <a:buNone/>
            </a:pPr>
            <a:r>
              <a:rPr lang="nl-NL" sz="2400" dirty="0"/>
              <a:t>Geef hier aan welke bestanden de trainee altijd bij de hand moet hebben</a:t>
            </a:r>
          </a:p>
          <a:p>
            <a:r>
              <a:rPr lang="nl-NL" sz="2000" dirty="0"/>
              <a:t>Vindplaats …</a:t>
            </a:r>
          </a:p>
          <a:p>
            <a:r>
              <a:rPr lang="nl-NL" sz="2000" dirty="0"/>
              <a:t>Eventueel inloginfo ….</a:t>
            </a:r>
          </a:p>
          <a:p>
            <a:r>
              <a:rPr lang="nl-NL" sz="2000" dirty="0"/>
              <a:t>Wie mag bewerken?</a:t>
            </a:r>
          </a:p>
          <a:p>
            <a:r>
              <a:rPr lang="nl-NL" sz="2000" dirty="0"/>
              <a:t>Nieuwe versies opslaan onder naam ….</a:t>
            </a:r>
          </a:p>
          <a:p>
            <a:pPr marL="0" indent="0">
              <a:buNone/>
            </a:pPr>
            <a:endParaRPr lang="nl-NL" sz="2400" dirty="0"/>
          </a:p>
          <a:p>
            <a:pPr marL="0" indent="0">
              <a:buNone/>
            </a:pPr>
            <a:endParaRPr lang="nl-NL" sz="2400" dirty="0"/>
          </a:p>
          <a:p>
            <a:pPr marL="0" indent="0">
              <a:buNone/>
            </a:pPr>
            <a:endParaRPr lang="nl-NL" sz="2000" dirty="0"/>
          </a:p>
          <a:p>
            <a:pPr marL="0" indent="0">
              <a:buNone/>
            </a:pPr>
            <a:endParaRPr lang="nl-NL" sz="2800" dirty="0"/>
          </a:p>
          <a:p>
            <a:endParaRPr lang="nl-NL" sz="2800" b="1" dirty="0"/>
          </a:p>
          <a:p>
            <a:pPr marL="0" indent="0">
              <a:buNone/>
            </a:pPr>
            <a:endParaRPr lang="nl-NL" sz="2800" dirty="0"/>
          </a:p>
          <a:p>
            <a:pPr marL="0" indent="0">
              <a:buNone/>
            </a:pPr>
            <a:endParaRPr lang="nl-NL" sz="2800" dirty="0"/>
          </a:p>
          <a:p>
            <a:pPr lvl="1">
              <a:buFontTx/>
              <a:buChar char="-"/>
            </a:pPr>
            <a:endParaRPr lang="nl-NL" sz="2400" dirty="0"/>
          </a:p>
          <a:p>
            <a:pPr>
              <a:buFontTx/>
              <a:buChar char="-"/>
            </a:pPr>
            <a:endParaRPr lang="nl-NL" sz="2800" dirty="0"/>
          </a:p>
          <a:p>
            <a:endParaRPr lang="nl-NL" sz="2400" dirty="0"/>
          </a:p>
          <a:p>
            <a:pPr marL="0" indent="0">
              <a:buNone/>
            </a:pPr>
            <a:endParaRPr lang="nl-NL" sz="2800" i="1" dirty="0"/>
          </a:p>
        </p:txBody>
      </p:sp>
      <p:sp>
        <p:nvSpPr>
          <p:cNvPr id="8" name="Rechthoekig bijschrift 7"/>
          <p:cNvSpPr/>
          <p:nvPr/>
        </p:nvSpPr>
        <p:spPr>
          <a:xfrm>
            <a:off x="589046" y="4213747"/>
            <a:ext cx="3200000" cy="858585"/>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Zorg dat de info hier matcht met de info op </a:t>
            </a:r>
            <a:r>
              <a:rPr lang="nl-NL" dirty="0">
                <a:solidFill>
                  <a:schemeClr val="tx1"/>
                </a:solidFill>
                <a:hlinkClick r:id="rId2" action="ppaction://hlinksldjump"/>
              </a:rPr>
              <a:t>deze dia</a:t>
            </a:r>
            <a:endParaRPr lang="nl-NL" dirty="0">
              <a:solidFill>
                <a:schemeClr val="tx1"/>
              </a:solidFill>
            </a:endParaRPr>
          </a:p>
        </p:txBody>
      </p:sp>
      <p:pic>
        <p:nvPicPr>
          <p:cNvPr id="3" name="Afbeelding 2"/>
          <p:cNvPicPr>
            <a:picLocks noChangeAspect="1"/>
          </p:cNvPicPr>
          <p:nvPr/>
        </p:nvPicPr>
        <p:blipFill>
          <a:blip r:embed="rId3"/>
          <a:stretch>
            <a:fillRect/>
          </a:stretch>
        </p:blipFill>
        <p:spPr>
          <a:xfrm>
            <a:off x="364759" y="377166"/>
            <a:ext cx="3200000" cy="1800000"/>
          </a:xfrm>
          <a:prstGeom prst="rect">
            <a:avLst/>
          </a:prstGeom>
        </p:spPr>
      </p:pic>
    </p:spTree>
    <p:extLst>
      <p:ext uri="{BB962C8B-B14F-4D97-AF65-F5344CB8AC3E}">
        <p14:creationId xmlns:p14="http://schemas.microsoft.com/office/powerpoint/2010/main" val="2384237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5101207"/>
          </a:xfrm>
        </p:spPr>
        <p:txBody>
          <a:bodyPr>
            <a:normAutofit/>
          </a:bodyPr>
          <a:lstStyle/>
          <a:p>
            <a:pPr marL="0" indent="0">
              <a:buNone/>
            </a:pPr>
            <a:r>
              <a:rPr lang="de-DE" sz="3000" dirty="0">
                <a:solidFill>
                  <a:srgbClr val="D7A900"/>
                </a:solidFill>
              </a:rPr>
              <a:t>Dateien, die Sie benötigen</a:t>
            </a:r>
          </a:p>
          <a:p>
            <a:pPr marL="0" indent="0">
              <a:buNone/>
            </a:pPr>
            <a:r>
              <a:rPr lang="de-DE" sz="2400" u="sng" dirty="0"/>
              <a:t>Organigramm</a:t>
            </a:r>
          </a:p>
          <a:p>
            <a:pPr marL="0" indent="0">
              <a:buNone/>
            </a:pPr>
            <a:r>
              <a:rPr lang="de-DE" sz="2000" dirty="0"/>
              <a:t>Speicherort: …</a:t>
            </a:r>
          </a:p>
          <a:p>
            <a:pPr marL="0" indent="0">
              <a:buNone/>
            </a:pPr>
            <a:endParaRPr lang="de-DE" sz="2400" dirty="0"/>
          </a:p>
          <a:p>
            <a:pPr marL="0" indent="0">
              <a:buNone/>
            </a:pPr>
            <a:r>
              <a:rPr lang="de-DE" sz="2400" u="sng" dirty="0"/>
              <a:t>Mitarbeiterliste</a:t>
            </a:r>
          </a:p>
          <a:p>
            <a:pPr marL="0" indent="0">
              <a:buNone/>
            </a:pPr>
            <a:r>
              <a:rPr lang="de-DE" sz="2000" dirty="0"/>
              <a:t>Speicherort : …</a:t>
            </a:r>
            <a:endParaRPr lang="de-DE" sz="2400" dirty="0"/>
          </a:p>
          <a:p>
            <a:pPr marL="0" indent="0">
              <a:buNone/>
            </a:pPr>
            <a:endParaRPr lang="de-DE" sz="2400" dirty="0"/>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192" y="1632743"/>
            <a:ext cx="549455" cy="549455"/>
          </a:xfrm>
          <a:prstGeom prst="rect">
            <a:avLst/>
          </a:prstGeom>
          <a:ln w="38100">
            <a:solidFill>
              <a:srgbClr val="D7A900"/>
            </a:solidFill>
          </a:ln>
        </p:spPr>
      </p:pic>
      <p:sp>
        <p:nvSpPr>
          <p:cNvPr id="10" name="Titel 1"/>
          <p:cNvSpPr>
            <a:spLocks noGrp="1"/>
          </p:cNvSpPr>
          <p:nvPr>
            <p:ph type="title"/>
          </p:nvPr>
        </p:nvSpPr>
        <p:spPr>
          <a:xfrm>
            <a:off x="609601" y="273050"/>
            <a:ext cx="4011084" cy="1162050"/>
          </a:xfrm>
        </p:spPr>
        <p:txBody>
          <a:bodyPr anchor="ctr">
            <a:normAutofit fontScale="90000"/>
          </a:bodyPr>
          <a:lstStyle/>
          <a:p>
            <a:r>
              <a:rPr lang="de-DE" sz="2800" dirty="0"/>
              <a:t>VI. WAS SIE WISSEN SOLLTEN </a:t>
            </a:r>
            <a:br>
              <a:rPr lang="de-DE" sz="2800" dirty="0"/>
            </a:br>
            <a:r>
              <a:rPr lang="de-DE" sz="2800" dirty="0"/>
              <a:t>Dateien</a:t>
            </a:r>
            <a:endParaRPr lang="nl-NL" sz="2800" dirty="0"/>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944" y="2939109"/>
            <a:ext cx="3583870" cy="3583870"/>
          </a:xfrm>
          <a:prstGeom prst="rect">
            <a:avLst/>
          </a:prstGeom>
        </p:spPr>
      </p:pic>
    </p:spTree>
    <p:extLst>
      <p:ext uri="{BB962C8B-B14F-4D97-AF65-F5344CB8AC3E}">
        <p14:creationId xmlns:p14="http://schemas.microsoft.com/office/powerpoint/2010/main" val="16247613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3942272" y="273051"/>
            <a:ext cx="8068752" cy="6498685"/>
          </a:xfrm>
        </p:spPr>
        <p:txBody>
          <a:bodyPr>
            <a:normAutofit/>
          </a:bodyPr>
          <a:lstStyle/>
          <a:p>
            <a:pPr marL="0" indent="0">
              <a:buNone/>
            </a:pPr>
            <a:r>
              <a:rPr lang="de-DE" sz="2800" b="1" dirty="0"/>
              <a:t>Tagesordnung</a:t>
            </a:r>
            <a:endParaRPr lang="de-DE" sz="2000" dirty="0"/>
          </a:p>
          <a:p>
            <a:r>
              <a:rPr lang="de-DE" sz="1800" dirty="0"/>
              <a:t>Vergewissern Sie sich, dass Sie eine Reihe von Aufgaben für jede Abteilung vorbereitet haben </a:t>
            </a:r>
            <a:r>
              <a:rPr lang="de-DE" sz="1800" dirty="0">
                <a:sym typeface="Wingdings" panose="05000000000000000000" pitchFamily="2" charset="2"/>
              </a:rPr>
              <a:t> </a:t>
            </a:r>
            <a:r>
              <a:rPr lang="de-DE" sz="1800" dirty="0"/>
              <a:t>Verwenden Sie die Plantafel/To-Do-Liste der Üfa (siehe vorherige Folien) oder eine andere grundlegende Kommunikationsart.</a:t>
            </a:r>
          </a:p>
          <a:p>
            <a:r>
              <a:rPr lang="de-DE" sz="1800" dirty="0"/>
              <a:t>Stellen Sie sicher, dass die Auszubildenden </a:t>
            </a:r>
            <a:r>
              <a:rPr lang="de-DE" sz="1800" u="sng" dirty="0"/>
              <a:t>abteilungsweise zusammenarbeiten</a:t>
            </a:r>
            <a:r>
              <a:rPr lang="de-DE" sz="1800" dirty="0"/>
              <a:t> können, indem Sie beispielsweise Gruppenchats, Kanäle oder gemeinsam genutzte Räume erstellen.</a:t>
            </a:r>
          </a:p>
          <a:p>
            <a:r>
              <a:rPr lang="de-DE" sz="1800" dirty="0"/>
              <a:t>Beginnen Sie </a:t>
            </a:r>
            <a:r>
              <a:rPr lang="de-DE" sz="1800" u="sng" dirty="0"/>
              <a:t>einfach</a:t>
            </a:r>
            <a:r>
              <a:rPr lang="de-DE" sz="1800" dirty="0"/>
              <a:t>: Bitten Sie alle sich einzuloggen und umzuschauen. Gehen Sie sicher, dass die Auszubildenden in den Geschäftsleitfaden des Portals reinschauen.</a:t>
            </a:r>
            <a:r>
              <a:rPr lang="de-DE" sz="2200" dirty="0"/>
              <a:t>	</a:t>
            </a:r>
            <a:r>
              <a:rPr lang="de-DE" sz="1400" dirty="0">
                <a:hlinkClick r:id="rId2"/>
              </a:rPr>
              <a:t>Erklärung des Geschäftsleitfadens</a:t>
            </a:r>
            <a:endParaRPr lang="de-DE" sz="2600" dirty="0"/>
          </a:p>
          <a:p>
            <a:r>
              <a:rPr lang="de-DE" sz="1800" dirty="0"/>
              <a:t>Nutzen Sie die </a:t>
            </a:r>
            <a:r>
              <a:rPr lang="de-DE" sz="1800" u="sng" dirty="0"/>
              <a:t>Chat-Funktion</a:t>
            </a:r>
            <a:r>
              <a:rPr lang="de-DE" sz="1800" dirty="0"/>
              <a:t> für Fragen und Kommentare.</a:t>
            </a:r>
          </a:p>
          <a:p>
            <a:r>
              <a:rPr lang="de-DE" sz="1800" dirty="0"/>
              <a:t>Legen Sie gemeinsam fest, welche </a:t>
            </a:r>
            <a:r>
              <a:rPr lang="de-DE" sz="1800" u="sng" dirty="0"/>
              <a:t>Ziele</a:t>
            </a:r>
            <a:r>
              <a:rPr lang="de-DE" sz="1800" dirty="0"/>
              <a:t> für jede Abteilung </a:t>
            </a:r>
            <a:r>
              <a:rPr lang="de-DE" sz="1800" u="sng" dirty="0"/>
              <a:t>am Ende des Tages </a:t>
            </a:r>
            <a:r>
              <a:rPr lang="de-DE" sz="1800" dirty="0"/>
              <a:t>erreicht werden sollen. Geben Sie an, wie/wo Sie diese Ergebnisse sehen möchten.</a:t>
            </a:r>
          </a:p>
          <a:p>
            <a:r>
              <a:rPr lang="de-DE" sz="1800" dirty="0"/>
              <a:t>Planen Sie Zeit für einen ersten </a:t>
            </a:r>
            <a:r>
              <a:rPr lang="de-DE" sz="1800" u="sng" dirty="0"/>
              <a:t>Tagesrückblick</a:t>
            </a:r>
            <a:r>
              <a:rPr lang="de-DE" sz="1800" dirty="0"/>
              <a:t> ein.</a:t>
            </a:r>
          </a:p>
          <a:p>
            <a:r>
              <a:rPr lang="de-DE" sz="1800" i="1" u="sng" dirty="0"/>
              <a:t>Beobachten Sie </a:t>
            </a:r>
            <a:r>
              <a:rPr lang="de-DE" sz="1800" dirty="0"/>
              <a:t>die Auszubildenden, indem Sie eine Verbindung zu den Kanälen, den gemeinsam genutzten Räumen oder den Gruppenchats herstellen.</a:t>
            </a:r>
          </a:p>
        </p:txBody>
      </p:sp>
      <p:sp>
        <p:nvSpPr>
          <p:cNvPr id="3" name="Rechthoekig bijschrift 2"/>
          <p:cNvSpPr/>
          <p:nvPr/>
        </p:nvSpPr>
        <p:spPr>
          <a:xfrm>
            <a:off x="254679" y="5018568"/>
            <a:ext cx="2956353" cy="1183826"/>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solidFill>
                  <a:schemeClr val="tx1"/>
                </a:solidFill>
              </a:rPr>
              <a:t>Benötigen Sie etwas Inspiration? Schauen Sie sich die </a:t>
            </a:r>
            <a:r>
              <a:rPr lang="de-DE" b="1" dirty="0">
                <a:solidFill>
                  <a:schemeClr val="tx1"/>
                </a:solidFill>
              </a:rPr>
              <a:t>Zusatzaufgaben</a:t>
            </a:r>
            <a:r>
              <a:rPr lang="de-DE" dirty="0">
                <a:solidFill>
                  <a:schemeClr val="tx1"/>
                </a:solidFill>
              </a:rPr>
              <a:t> auf der nächsten Seite an.</a:t>
            </a:r>
          </a:p>
        </p:txBody>
      </p:sp>
      <p:pic>
        <p:nvPicPr>
          <p:cNvPr id="2" name="Afbeelding 1"/>
          <p:cNvPicPr>
            <a:picLocks noChangeAspect="1"/>
          </p:cNvPicPr>
          <p:nvPr/>
        </p:nvPicPr>
        <p:blipFill>
          <a:blip r:embed="rId3"/>
          <a:stretch>
            <a:fillRect/>
          </a:stretch>
        </p:blipFill>
        <p:spPr>
          <a:xfrm>
            <a:off x="254679" y="273051"/>
            <a:ext cx="3200000" cy="1800000"/>
          </a:xfrm>
          <a:prstGeom prst="rect">
            <a:avLst/>
          </a:prstGeom>
        </p:spPr>
      </p:pic>
    </p:spTree>
    <p:extLst>
      <p:ext uri="{BB962C8B-B14F-4D97-AF65-F5344CB8AC3E}">
        <p14:creationId xmlns:p14="http://schemas.microsoft.com/office/powerpoint/2010/main" val="1663591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788325" y="273052"/>
            <a:ext cx="6222699" cy="738063"/>
          </a:xfrm>
        </p:spPr>
        <p:txBody>
          <a:bodyPr>
            <a:normAutofit/>
          </a:bodyPr>
          <a:lstStyle/>
          <a:p>
            <a:pPr marL="0" indent="0">
              <a:buNone/>
            </a:pPr>
            <a:r>
              <a:rPr lang="nl-NL" sz="2800" b="1" dirty="0">
                <a:hlinkClick r:id="rId2"/>
              </a:rPr>
              <a:t>Zusatzaufgaben</a:t>
            </a:r>
            <a:endParaRPr lang="nl-NL" sz="2800" b="1"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457200" lvl="1" indent="0">
              <a:buNone/>
            </a:pPr>
            <a:endParaRPr lang="nl-NL" sz="2400" dirty="0"/>
          </a:p>
          <a:p>
            <a:pPr>
              <a:buFontTx/>
              <a:buChar char="-"/>
            </a:pPr>
            <a:endParaRPr lang="nl-NL" sz="2800" dirty="0"/>
          </a:p>
          <a:p>
            <a:endParaRPr lang="nl-NL" sz="2400" dirty="0"/>
          </a:p>
          <a:p>
            <a:pPr marL="0" indent="0">
              <a:buNone/>
            </a:pPr>
            <a:endParaRPr lang="nl-NL" sz="2800" i="1" dirty="0"/>
          </a:p>
        </p:txBody>
      </p:sp>
      <p:sp>
        <p:nvSpPr>
          <p:cNvPr id="17" name="Tijdelijke aanduiding voor inhoud 6"/>
          <p:cNvSpPr txBox="1">
            <a:spLocks/>
          </p:cNvSpPr>
          <p:nvPr/>
        </p:nvSpPr>
        <p:spPr>
          <a:xfrm>
            <a:off x="5788326" y="1011113"/>
            <a:ext cx="6090248" cy="3583411"/>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DE" sz="4400" dirty="0"/>
              <a:t>Zusätzliche Arbeitsvorschläge für Auszubildende </a:t>
            </a:r>
          </a:p>
          <a:p>
            <a:r>
              <a:rPr lang="de-DE" sz="2900" dirty="0">
                <a:sym typeface="Wingdings" panose="05000000000000000000" pitchFamily="2" charset="2"/>
              </a:rPr>
              <a:t>Wie eine Art „Datenbank“ mit Aufgaben</a:t>
            </a:r>
          </a:p>
          <a:p>
            <a:r>
              <a:rPr lang="de-DE" sz="2900" dirty="0">
                <a:sym typeface="Wingdings" panose="05000000000000000000" pitchFamily="2" charset="2"/>
              </a:rPr>
              <a:t>nach </a:t>
            </a:r>
            <a:r>
              <a:rPr lang="de-DE" sz="2900" u="sng" dirty="0">
                <a:sym typeface="Wingdings" panose="05000000000000000000" pitchFamily="2" charset="2"/>
              </a:rPr>
              <a:t>Üfa-Abteilung</a:t>
            </a:r>
            <a:r>
              <a:rPr lang="de-DE" sz="2900" dirty="0">
                <a:sym typeface="Wingdings" panose="05000000000000000000" pitchFamily="2" charset="2"/>
              </a:rPr>
              <a:t> sowie „</a:t>
            </a:r>
            <a:r>
              <a:rPr lang="de-DE" sz="2900" u="sng" dirty="0">
                <a:sym typeface="Wingdings" panose="05000000000000000000" pitchFamily="2" charset="2"/>
              </a:rPr>
              <a:t>21st </a:t>
            </a:r>
            <a:r>
              <a:rPr lang="de-DE" sz="2900" u="sng" dirty="0" err="1">
                <a:sym typeface="Wingdings" panose="05000000000000000000" pitchFamily="2" charset="2"/>
              </a:rPr>
              <a:t>century</a:t>
            </a:r>
            <a:r>
              <a:rPr lang="de-DE" sz="2900" u="sng" dirty="0">
                <a:sym typeface="Wingdings" panose="05000000000000000000" pitchFamily="2" charset="2"/>
              </a:rPr>
              <a:t> </a:t>
            </a:r>
            <a:r>
              <a:rPr lang="de-DE" sz="2900" u="sng" dirty="0" err="1">
                <a:sym typeface="Wingdings" panose="05000000000000000000" pitchFamily="2" charset="2"/>
              </a:rPr>
              <a:t>skills</a:t>
            </a:r>
            <a:r>
              <a:rPr lang="de-DE" sz="2900" dirty="0">
                <a:sym typeface="Wingdings" panose="05000000000000000000" pitchFamily="2" charset="2"/>
              </a:rPr>
              <a:t>“ sortiert, einschließlich umfangreicher Recherche</a:t>
            </a:r>
          </a:p>
          <a:p>
            <a:r>
              <a:rPr lang="de-DE" sz="2900" dirty="0">
                <a:sym typeface="Wingdings" panose="05000000000000000000" pitchFamily="2" charset="2"/>
              </a:rPr>
              <a:t>Keine Ausarbeitungen, die als Beispiel dienen könnten – es hängt nämlich vom Kontext Ihrer Üfa ab, ob das Produkt ‚gut‘ ist. Und womöglich ist der Vorgang selbst wichtiger als das Resultat...</a:t>
            </a:r>
          </a:p>
          <a:p>
            <a:pPr>
              <a:buFont typeface="Wingdings" panose="05000000000000000000" pitchFamily="2" charset="2"/>
              <a:buChar char="è"/>
            </a:pPr>
            <a:r>
              <a:rPr lang="de-DE" dirty="0">
                <a:sym typeface="Wingdings" panose="05000000000000000000" pitchFamily="2" charset="2"/>
              </a:rPr>
              <a:t>Vorschläge für noch mehr Aktivitäten werden begrüßt!</a:t>
            </a:r>
          </a:p>
          <a:p>
            <a:pPr>
              <a:buFont typeface="Wingdings" panose="05000000000000000000" pitchFamily="2" charset="2"/>
              <a:buChar char="è"/>
            </a:pPr>
            <a:r>
              <a:rPr lang="de-DE" dirty="0">
                <a:sym typeface="Wingdings" panose="05000000000000000000" pitchFamily="2" charset="2"/>
              </a:rPr>
              <a:t>Für Lehrende; gestatten Sie Auszubildenden nicht sich mit Ihrem (MA-)Konto anzumelden</a:t>
            </a:r>
          </a:p>
        </p:txBody>
      </p:sp>
      <p:pic>
        <p:nvPicPr>
          <p:cNvPr id="3" name="Afbeelding 2"/>
          <p:cNvPicPr>
            <a:picLocks noChangeAspect="1"/>
          </p:cNvPicPr>
          <p:nvPr/>
        </p:nvPicPr>
        <p:blipFill>
          <a:blip r:embed="rId3"/>
          <a:stretch>
            <a:fillRect/>
          </a:stretch>
        </p:blipFill>
        <p:spPr>
          <a:xfrm>
            <a:off x="260847" y="362309"/>
            <a:ext cx="5233429" cy="6245525"/>
          </a:xfrm>
          <a:prstGeom prst="rect">
            <a:avLst/>
          </a:prstGeom>
        </p:spPr>
      </p:pic>
      <p:sp>
        <p:nvSpPr>
          <p:cNvPr id="13" name="Pijl-omlaag 12"/>
          <p:cNvSpPr/>
          <p:nvPr/>
        </p:nvSpPr>
        <p:spPr>
          <a:xfrm rot="16200000">
            <a:off x="4291837" y="168543"/>
            <a:ext cx="296256" cy="6837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0" name="Pijl-omlaag 9"/>
          <p:cNvSpPr/>
          <p:nvPr/>
        </p:nvSpPr>
        <p:spPr>
          <a:xfrm rot="10800000">
            <a:off x="4694403" y="1011114"/>
            <a:ext cx="296256" cy="6837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2" name="Pijl-omlaag 11"/>
          <p:cNvSpPr/>
          <p:nvPr/>
        </p:nvSpPr>
        <p:spPr>
          <a:xfrm rot="13752428">
            <a:off x="207488" y="4588143"/>
            <a:ext cx="296256" cy="6837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4" name="Pijl-omlaag 13"/>
          <p:cNvSpPr/>
          <p:nvPr/>
        </p:nvSpPr>
        <p:spPr>
          <a:xfrm rot="13752428">
            <a:off x="207488" y="3143176"/>
            <a:ext cx="296256" cy="68378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5" name="Rechthoekig bijschrift 14"/>
          <p:cNvSpPr/>
          <p:nvPr/>
        </p:nvSpPr>
        <p:spPr>
          <a:xfrm>
            <a:off x="5788325" y="5085015"/>
            <a:ext cx="5538158" cy="858585"/>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Login </a:t>
            </a:r>
            <a:r>
              <a:rPr lang="de-DE" dirty="0">
                <a:solidFill>
                  <a:schemeClr val="tx1"/>
                </a:solidFill>
                <a:sym typeface="Wingdings" panose="05000000000000000000" pitchFamily="2" charset="2"/>
              </a:rPr>
              <a:t> </a:t>
            </a:r>
            <a:r>
              <a:rPr lang="de-DE" dirty="0">
                <a:solidFill>
                  <a:schemeClr val="tx1"/>
                </a:solidFill>
              </a:rPr>
              <a:t>Melden Sie sich mit Ihrem </a:t>
            </a:r>
            <a:r>
              <a:rPr lang="de-DE" b="1" dirty="0" err="1">
                <a:solidFill>
                  <a:schemeClr val="tx1"/>
                </a:solidFill>
                <a:sym typeface="Wingdings" panose="05000000000000000000" pitchFamily="2" charset="2"/>
              </a:rPr>
              <a:t>stichtingpraktijkleren</a:t>
            </a:r>
            <a:r>
              <a:rPr lang="de-DE" b="1" dirty="0">
                <a:solidFill>
                  <a:schemeClr val="tx1"/>
                </a:solidFill>
              </a:rPr>
              <a:t>-Konto</a:t>
            </a:r>
            <a:r>
              <a:rPr lang="de-DE" dirty="0">
                <a:solidFill>
                  <a:schemeClr val="tx1"/>
                </a:solidFill>
              </a:rPr>
              <a:t> an, nicht mit Ihrem Manager-Konto von PenNed.</a:t>
            </a:r>
          </a:p>
        </p:txBody>
      </p:sp>
    </p:spTree>
    <p:extLst>
      <p:ext uri="{BB962C8B-B14F-4D97-AF65-F5344CB8AC3E}">
        <p14:creationId xmlns:p14="http://schemas.microsoft.com/office/powerpoint/2010/main" val="2322380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49"/>
            <a:ext cx="6815667" cy="5946595"/>
          </a:xfrm>
        </p:spPr>
        <p:txBody>
          <a:bodyPr>
            <a:normAutofit/>
          </a:bodyPr>
          <a:lstStyle/>
          <a:p>
            <a:pPr marL="0" indent="0">
              <a:buNone/>
            </a:pPr>
            <a:r>
              <a:rPr lang="de-DE" sz="3000" dirty="0">
                <a:solidFill>
                  <a:srgbClr val="D7A900"/>
                </a:solidFill>
              </a:rPr>
              <a:t>TAGESORDNUNG</a:t>
            </a:r>
          </a:p>
          <a:p>
            <a:pPr marL="0" indent="0">
              <a:buNone/>
            </a:pPr>
            <a:r>
              <a:rPr lang="de-DE" sz="2400" dirty="0"/>
              <a:t>Zusammenarbeit mit den Kollegen der eigenen Abteilung mittels…</a:t>
            </a:r>
          </a:p>
          <a:p>
            <a:pPr marL="0" indent="0">
              <a:buNone/>
            </a:pPr>
            <a:r>
              <a:rPr lang="de-DE" sz="2400" dirty="0"/>
              <a:t>Sie finden Ihre Aktivitäten auf/in…</a:t>
            </a:r>
          </a:p>
          <a:p>
            <a:pPr marL="0" indent="0">
              <a:buNone/>
            </a:pPr>
            <a:r>
              <a:rPr lang="de-DE" sz="2400" dirty="0"/>
              <a:t>Benötigen Sie Unterstützung?</a:t>
            </a:r>
          </a:p>
          <a:p>
            <a:r>
              <a:rPr lang="de-DE" sz="2400" dirty="0"/>
              <a:t>Bitten Sie Ihre Kollegen um Hilfe.</a:t>
            </a:r>
          </a:p>
          <a:p>
            <a:r>
              <a:rPr lang="de-DE" sz="2400" dirty="0"/>
              <a:t>Verwenden Sie die Chat-Funktion Ihres Teams.</a:t>
            </a:r>
          </a:p>
          <a:p>
            <a:pPr marL="0" indent="0">
              <a:buNone/>
            </a:pPr>
            <a:r>
              <a:rPr lang="de-DE" sz="2400" dirty="0"/>
              <a:t>Vor Feierabend </a:t>
            </a:r>
            <a:r>
              <a:rPr lang="de-DE" sz="2400" dirty="0">
                <a:sym typeface="Wingdings" panose="05000000000000000000" pitchFamily="2" charset="2"/>
              </a:rPr>
              <a:t> gemeinsamer Abschluss</a:t>
            </a:r>
          </a:p>
          <a:p>
            <a:r>
              <a:rPr lang="de-DE" sz="2400" dirty="0"/>
              <a:t>mithilfe von: </a:t>
            </a:r>
          </a:p>
          <a:p>
            <a:r>
              <a:rPr lang="de-DE" sz="2400" dirty="0"/>
              <a:t>Zeit:</a:t>
            </a:r>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192" y="1632743"/>
            <a:ext cx="549455" cy="549455"/>
          </a:xfrm>
          <a:prstGeom prst="rect">
            <a:avLst/>
          </a:prstGeom>
          <a:ln w="38100">
            <a:solidFill>
              <a:srgbClr val="D7A900"/>
            </a:solidFill>
          </a:ln>
        </p:spPr>
      </p:pic>
      <p:sp>
        <p:nvSpPr>
          <p:cNvPr id="10" name="Titel 1"/>
          <p:cNvSpPr>
            <a:spLocks noGrp="1"/>
          </p:cNvSpPr>
          <p:nvPr>
            <p:ph type="title"/>
          </p:nvPr>
        </p:nvSpPr>
        <p:spPr>
          <a:xfrm>
            <a:off x="609601" y="273050"/>
            <a:ext cx="4011084" cy="1162050"/>
          </a:xfrm>
        </p:spPr>
        <p:txBody>
          <a:bodyPr anchor="ctr">
            <a:normAutofit/>
          </a:bodyPr>
          <a:lstStyle/>
          <a:p>
            <a:r>
              <a:rPr lang="nl-NL" sz="2800" dirty="0"/>
              <a:t>VII. SO LEGEN SIE LOS</a:t>
            </a:r>
          </a:p>
        </p:txBody>
      </p:sp>
    </p:spTree>
    <p:extLst>
      <p:ext uri="{BB962C8B-B14F-4D97-AF65-F5344CB8AC3E}">
        <p14:creationId xmlns:p14="http://schemas.microsoft.com/office/powerpoint/2010/main" val="1482120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226944" y="273051"/>
            <a:ext cx="7784082" cy="6093243"/>
          </a:xfrm>
        </p:spPr>
        <p:txBody>
          <a:bodyPr>
            <a:normAutofit fontScale="77500" lnSpcReduction="20000"/>
          </a:bodyPr>
          <a:lstStyle/>
          <a:p>
            <a:pPr marL="0" indent="0">
              <a:buNone/>
            </a:pPr>
            <a:r>
              <a:rPr lang="de-DE" sz="2400" dirty="0"/>
              <a:t>Bewerten Sie die ersten Arbeitserfahrungen in der Üfa</a:t>
            </a:r>
          </a:p>
          <a:p>
            <a:r>
              <a:rPr lang="de-DE" sz="2000" dirty="0"/>
              <a:t>Gelingt es den Auszubildenden zu finden, was sie benötigen?</a:t>
            </a:r>
          </a:p>
          <a:p>
            <a:r>
              <a:rPr lang="de-DE" sz="2000" dirty="0"/>
              <a:t>Sind die Vorgänge weitgehend klar?</a:t>
            </a:r>
          </a:p>
          <a:p>
            <a:r>
              <a:rPr lang="de-DE" sz="2000" dirty="0"/>
              <a:t>Wissen die Auszubildenden, was (am nächsten Arbeitstag) zu tun ist?</a:t>
            </a:r>
          </a:p>
          <a:p>
            <a:r>
              <a:rPr lang="de-DE" sz="2000" dirty="0"/>
              <a:t>Wie fühlen sich die Auszubildenden in der Üfa?</a:t>
            </a:r>
          </a:p>
          <a:p>
            <a:pPr marL="0" indent="0">
              <a:buNone/>
            </a:pPr>
            <a:r>
              <a:rPr lang="de-DE" sz="2000" i="1" dirty="0"/>
              <a:t>Verwenden Sie hierfür beispielsweise eine Umfrage/Google Forms/</a:t>
            </a:r>
            <a:r>
              <a:rPr lang="de-DE" sz="2000" i="1" dirty="0" err="1"/>
              <a:t>Kahoot</a:t>
            </a:r>
            <a:r>
              <a:rPr lang="de-DE" sz="2000" i="1" dirty="0"/>
              <a:t>/Whiteboard in Teams.</a:t>
            </a:r>
          </a:p>
          <a:p>
            <a:pPr marL="0" indent="0">
              <a:buNone/>
            </a:pPr>
            <a:r>
              <a:rPr lang="de-DE" sz="2000" i="1" dirty="0"/>
              <a:t> </a:t>
            </a:r>
          </a:p>
          <a:p>
            <a:pPr marL="0" indent="0">
              <a:buNone/>
            </a:pPr>
            <a:r>
              <a:rPr lang="de-DE" sz="2400" dirty="0"/>
              <a:t>Die Arbeit von zu Hause durch Auszubildende organisieren lassen</a:t>
            </a:r>
          </a:p>
          <a:p>
            <a:r>
              <a:rPr lang="de-DE" sz="2000" dirty="0"/>
              <a:t>Welche Zeiten: feste Tagesabschnitte/eigene Wahl/…</a:t>
            </a:r>
          </a:p>
          <a:p>
            <a:r>
              <a:rPr lang="de-DE" sz="2000" dirty="0"/>
              <a:t>Wie werden BL-Fragen gestellt?</a:t>
            </a:r>
          </a:p>
          <a:p>
            <a:pPr marL="0" indent="0">
              <a:buNone/>
            </a:pPr>
            <a:endParaRPr lang="de-DE" sz="2000" dirty="0"/>
          </a:p>
          <a:p>
            <a:pPr marL="0" indent="0">
              <a:buNone/>
            </a:pPr>
            <a:r>
              <a:rPr lang="de-DE" sz="2400" dirty="0"/>
              <a:t>Durchgeführte Aufgaben</a:t>
            </a:r>
          </a:p>
          <a:p>
            <a:r>
              <a:rPr lang="de-DE" sz="2000" dirty="0"/>
              <a:t>Wie/Wo: In Google Drive/Bei der nächsten Besprechung/…?  </a:t>
            </a:r>
          </a:p>
          <a:p>
            <a:r>
              <a:rPr lang="de-DE" sz="2000" dirty="0"/>
              <a:t>Wer aktualisiert die Arbeitsliste/To-Do-Liste/Plantafel?  </a:t>
            </a:r>
          </a:p>
          <a:p>
            <a:r>
              <a:rPr lang="de-DE" sz="2000" dirty="0"/>
              <a:t>Wann erfolgt die Aktualisierung: sofort nach Erledigung/nach Besprechung/…?</a:t>
            </a:r>
          </a:p>
          <a:p>
            <a:pPr marL="0" indent="0">
              <a:buNone/>
            </a:pPr>
            <a:endParaRPr lang="de-DE" sz="2000" dirty="0"/>
          </a:p>
          <a:p>
            <a:pPr marL="0" indent="0">
              <a:buNone/>
            </a:pPr>
            <a:r>
              <a:rPr lang="de-DE" sz="2400" dirty="0"/>
              <a:t>Verfügbarkeit für Fragen</a:t>
            </a:r>
          </a:p>
          <a:p>
            <a:r>
              <a:rPr lang="de-DE" sz="2000" dirty="0"/>
              <a:t>Legen Sie einen Termin (im Zeitplan) fest, während dem Sie in der Üfa online erreichbar sind</a:t>
            </a:r>
          </a:p>
          <a:p>
            <a:endParaRPr lang="de-DE" sz="2000" dirty="0"/>
          </a:p>
          <a:p>
            <a:pPr marL="0" indent="0">
              <a:buNone/>
            </a:pPr>
            <a:r>
              <a:rPr lang="de-DE" sz="2400" dirty="0"/>
              <a:t>Nächste Online-Besprechung</a:t>
            </a:r>
          </a:p>
          <a:p>
            <a:r>
              <a:rPr lang="de-DE" sz="2000" dirty="0"/>
              <a:t>Datum und Uhrzeit </a:t>
            </a:r>
          </a:p>
          <a:p>
            <a:r>
              <a:rPr lang="de-DE" sz="2000" dirty="0"/>
              <a:t>Was sollen die Auszubildenden vorbereiten?</a:t>
            </a:r>
          </a:p>
        </p:txBody>
      </p:sp>
      <p:pic>
        <p:nvPicPr>
          <p:cNvPr id="4" name="Afbeelding 3"/>
          <p:cNvPicPr>
            <a:picLocks noChangeAspect="1"/>
          </p:cNvPicPr>
          <p:nvPr/>
        </p:nvPicPr>
        <p:blipFill>
          <a:blip r:embed="rId2"/>
          <a:stretch>
            <a:fillRect/>
          </a:stretch>
        </p:blipFill>
        <p:spPr>
          <a:xfrm>
            <a:off x="338880" y="273051"/>
            <a:ext cx="3200000" cy="1800000"/>
          </a:xfrm>
          <a:prstGeom prst="rect">
            <a:avLst/>
          </a:prstGeom>
        </p:spPr>
      </p:pic>
    </p:spTree>
    <p:extLst>
      <p:ext uri="{BB962C8B-B14F-4D97-AF65-F5344CB8AC3E}">
        <p14:creationId xmlns:p14="http://schemas.microsoft.com/office/powerpoint/2010/main" val="2476219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6006980"/>
          </a:xfrm>
        </p:spPr>
        <p:txBody>
          <a:bodyPr>
            <a:normAutofit fontScale="92500"/>
          </a:bodyPr>
          <a:lstStyle/>
          <a:p>
            <a:pPr marL="0" indent="0">
              <a:buNone/>
            </a:pPr>
            <a:r>
              <a:rPr lang="de-DE" sz="2400" b="1" dirty="0"/>
              <a:t>Wie verlief der Arbeitstag in der Üfa?</a:t>
            </a:r>
            <a:endParaRPr lang="de-DE" sz="2400" dirty="0"/>
          </a:p>
          <a:p>
            <a:pPr marL="0" indent="0">
              <a:buNone/>
            </a:pPr>
            <a:r>
              <a:rPr lang="de-DE" sz="2400" b="1" dirty="0"/>
              <a:t>Fragen und Kommentare</a:t>
            </a:r>
          </a:p>
          <a:p>
            <a:pPr marL="0" indent="0">
              <a:buNone/>
            </a:pPr>
            <a:endParaRPr lang="de-DE" sz="2400" dirty="0"/>
          </a:p>
          <a:p>
            <a:pPr marL="0" indent="0">
              <a:buNone/>
            </a:pPr>
            <a:r>
              <a:rPr lang="de-DE" sz="2400" b="1" dirty="0"/>
              <a:t>Üfa-Homeoffice</a:t>
            </a:r>
          </a:p>
          <a:p>
            <a:r>
              <a:rPr lang="de-DE" sz="2400" dirty="0"/>
              <a:t>Wann? </a:t>
            </a:r>
            <a:r>
              <a:rPr lang="de-DE" sz="2400" dirty="0">
                <a:sym typeface="Wingdings" panose="05000000000000000000" pitchFamily="2" charset="2"/>
              </a:rPr>
              <a:t> Zu festen Zeiten oder individuell festgelegt? …</a:t>
            </a:r>
            <a:endParaRPr lang="de-DE" sz="2400" dirty="0"/>
          </a:p>
          <a:p>
            <a:r>
              <a:rPr lang="de-DE" sz="2400" dirty="0"/>
              <a:t>Erledigte Arbeit wird über […] zur Verfügung gestellt.</a:t>
            </a:r>
          </a:p>
          <a:p>
            <a:endParaRPr lang="de-DE" sz="2400" dirty="0"/>
          </a:p>
          <a:p>
            <a:r>
              <a:rPr lang="de-DE" sz="2400" dirty="0"/>
              <a:t>Wann muss die Plantafel aktualisiert werden?</a:t>
            </a:r>
          </a:p>
          <a:p>
            <a:pPr marL="0" indent="0">
              <a:buNone/>
            </a:pPr>
            <a:endParaRPr lang="de-DE" sz="2400" dirty="0"/>
          </a:p>
          <a:p>
            <a:r>
              <a:rPr lang="de-DE" sz="2400" dirty="0"/>
              <a:t>Zeiten, zu denen der Manager für Fragen zur Verfügung steht</a:t>
            </a:r>
          </a:p>
          <a:p>
            <a:r>
              <a:rPr lang="de-DE" sz="2000" dirty="0"/>
              <a:t>Über... (E-Mail/Chat/...) </a:t>
            </a:r>
          </a:p>
          <a:p>
            <a:r>
              <a:rPr lang="de-DE" sz="2000" dirty="0"/>
              <a:t>Am [Tag] – von […] bis […]</a:t>
            </a:r>
          </a:p>
          <a:p>
            <a:pPr marL="57150" indent="0">
              <a:buNone/>
            </a:pPr>
            <a:r>
              <a:rPr lang="de-DE" sz="2400" b="1" dirty="0"/>
              <a:t>Nächste Online-Besprechung:</a:t>
            </a:r>
            <a:endParaRPr lang="de-DE" dirty="0"/>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192" y="1632743"/>
            <a:ext cx="549455" cy="549455"/>
          </a:xfrm>
          <a:prstGeom prst="rect">
            <a:avLst/>
          </a:prstGeom>
          <a:ln w="38100">
            <a:solidFill>
              <a:srgbClr val="D7A900"/>
            </a:solidFill>
          </a:ln>
        </p:spPr>
      </p:pic>
      <p:sp>
        <p:nvSpPr>
          <p:cNvPr id="10" name="Titel 1"/>
          <p:cNvSpPr>
            <a:spLocks noGrp="1"/>
          </p:cNvSpPr>
          <p:nvPr>
            <p:ph type="title"/>
          </p:nvPr>
        </p:nvSpPr>
        <p:spPr>
          <a:xfrm>
            <a:off x="609601" y="273050"/>
            <a:ext cx="4011084" cy="1162050"/>
          </a:xfrm>
        </p:spPr>
        <p:txBody>
          <a:bodyPr anchor="ctr">
            <a:normAutofit/>
          </a:bodyPr>
          <a:lstStyle/>
          <a:p>
            <a:r>
              <a:rPr lang="nl-NL" sz="2800" dirty="0"/>
              <a:t>VIII. FAZIT</a:t>
            </a:r>
          </a:p>
        </p:txBody>
      </p:sp>
    </p:spTree>
    <p:extLst>
      <p:ext uri="{BB962C8B-B14F-4D97-AF65-F5344CB8AC3E}">
        <p14:creationId xmlns:p14="http://schemas.microsoft.com/office/powerpoint/2010/main" val="15001926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57200" y="273051"/>
            <a:ext cx="11553825" cy="5853113"/>
          </a:xfrm>
        </p:spPr>
        <p:txBody>
          <a:bodyPr>
            <a:normAutofit fontScale="77500" lnSpcReduction="20000"/>
          </a:bodyPr>
          <a:lstStyle/>
          <a:p>
            <a:pPr marL="0" indent="0">
              <a:buNone/>
            </a:pPr>
            <a:r>
              <a:rPr lang="de-DE" sz="2800" b="1" dirty="0"/>
              <a:t>Wie geht es weiter?</a:t>
            </a:r>
            <a:endParaRPr lang="de-DE" sz="2000" i="1" dirty="0"/>
          </a:p>
          <a:p>
            <a:pPr marL="0" indent="0">
              <a:buNone/>
            </a:pPr>
            <a:r>
              <a:rPr lang="de-DE" sz="2000" dirty="0"/>
              <a:t>Richten Sie die Arbeit nach den Prinzipien von </a:t>
            </a:r>
            <a:r>
              <a:rPr lang="de-DE" sz="2000" i="1" dirty="0"/>
              <a:t>Folie „VIII. Fazit“ </a:t>
            </a:r>
            <a:r>
              <a:rPr lang="de-DE" sz="2000" dirty="0"/>
              <a:t>aus.</a:t>
            </a:r>
          </a:p>
          <a:p>
            <a:pPr marL="0" indent="0">
              <a:buNone/>
            </a:pPr>
            <a:r>
              <a:rPr lang="de-DE" sz="2000" dirty="0"/>
              <a:t>Stellen Sie sicher, dass Sie zum vereinbarten Zeitpunkt für Fragen zur Verfügung stehen.</a:t>
            </a:r>
          </a:p>
          <a:p>
            <a:pPr marL="0" indent="0">
              <a:buNone/>
            </a:pPr>
            <a:endParaRPr lang="de-DE" sz="2000" dirty="0"/>
          </a:p>
          <a:p>
            <a:pPr marL="0" indent="0">
              <a:buNone/>
            </a:pPr>
            <a:r>
              <a:rPr lang="de-DE" sz="2000" dirty="0"/>
              <a:t>Bereiten Sie sich auf die nächste Online-Besprechung vor</a:t>
            </a:r>
          </a:p>
          <a:p>
            <a:r>
              <a:rPr lang="de-DE" sz="1900" dirty="0"/>
              <a:t>Beurteilen Sie das Verhalten der Auszubildenden/Abteilungen: Ausmaß der Eigeninitiative/Selbstständigkeit/Übernahme von Verantwortung</a:t>
            </a:r>
          </a:p>
          <a:p>
            <a:r>
              <a:rPr lang="de-DE" sz="1900" dirty="0"/>
              <a:t>Bewerten Sie die durchgeführte Arbeit: Was verlief bereits gut und was noch nicht? </a:t>
            </a:r>
            <a:r>
              <a:rPr lang="de-DE" sz="1900" dirty="0">
                <a:sym typeface="Wingdings" panose="05000000000000000000" pitchFamily="2" charset="2"/>
              </a:rPr>
              <a:t> </a:t>
            </a:r>
            <a:r>
              <a:rPr lang="de-DE" sz="1900" dirty="0"/>
              <a:t>Konzentrieren Sie sich auf Praktiken/Prozesse, die sich auf getroffene Vereinbarungen beziehen.</a:t>
            </a:r>
          </a:p>
          <a:p>
            <a:r>
              <a:rPr lang="de-DE" sz="1900" dirty="0"/>
              <a:t>Überprüfen Sie die letzte Arbeits-/To-Do-Liste/Plantafel: Was kann abgehakt werden? </a:t>
            </a:r>
          </a:p>
          <a:p>
            <a:r>
              <a:rPr lang="de-DE" sz="1900" dirty="0"/>
              <a:t>Holen Sie sich für nächste Woche neues Material.</a:t>
            </a:r>
          </a:p>
          <a:p>
            <a:r>
              <a:rPr lang="de-DE" sz="1900" dirty="0"/>
              <a:t>Ernennen Sie zeitnah jemanden für die Erfassung der Arbeitsliste/Plantafel – mithilfe der Bildschirmfreigabe, damit jeder zuschauen kann.</a:t>
            </a:r>
          </a:p>
          <a:p>
            <a:r>
              <a:rPr lang="de-DE" sz="1900" dirty="0"/>
              <a:t>Schauen Sie sich die aktuellen Zahlen in MeineÜfa an, sobald Sie mit der Arbeit beginnen, und weisen Sie Auszubildende umgehend auf Neuigkeiten hin.</a:t>
            </a:r>
          </a:p>
          <a:p>
            <a:pPr marL="0" indent="0">
              <a:buNone/>
            </a:pPr>
            <a:endParaRPr lang="de-DE" sz="2000" dirty="0"/>
          </a:p>
          <a:p>
            <a:pPr marL="0" indent="0">
              <a:buNone/>
            </a:pPr>
            <a:r>
              <a:rPr lang="de-DE" sz="2000" dirty="0"/>
              <a:t>Legen Sie Qualitätsanforderungen für die Üfa fest und besprechen Sie diese mit den Auszubildenden.</a:t>
            </a:r>
          </a:p>
          <a:p>
            <a:r>
              <a:rPr lang="de-DE" sz="1900" dirty="0"/>
              <a:t>Extern: s. folgende Folie</a:t>
            </a:r>
          </a:p>
          <a:p>
            <a:r>
              <a:rPr lang="de-DE" sz="1900" dirty="0"/>
              <a:t>Intern: ...</a:t>
            </a:r>
          </a:p>
          <a:p>
            <a:pPr marL="0" indent="0">
              <a:buNone/>
            </a:pPr>
            <a:r>
              <a:rPr lang="de-DE" sz="2000" dirty="0"/>
              <a:t>Integrieren Sie diesen Punkt fest in die Tagesordnung bei jeder Besprechung.</a:t>
            </a:r>
          </a:p>
          <a:p>
            <a:pPr marL="0" indent="0">
              <a:buNone/>
            </a:pPr>
            <a:endParaRPr lang="de-DE" sz="2000" i="1" dirty="0"/>
          </a:p>
          <a:p>
            <a:pPr marL="0" indent="0">
              <a:buNone/>
            </a:pPr>
            <a:r>
              <a:rPr lang="de-DE" sz="2000" dirty="0"/>
              <a:t>Arbeiten Sie darauf hin, dass Ihre Auszubildenden/Abteilungen selbständig arbeiten können: Ermutigen Sie die Auszubildenden, zuerst Fragen an Kollegen in der eigenen Abteilung zu stellen und machen Sie sie auf alle Materialien in der PenNed-Bibliothek aufmerksam.</a:t>
            </a:r>
          </a:p>
        </p:txBody>
      </p:sp>
    </p:spTree>
    <p:extLst>
      <p:ext uri="{BB962C8B-B14F-4D97-AF65-F5344CB8AC3E}">
        <p14:creationId xmlns:p14="http://schemas.microsoft.com/office/powerpoint/2010/main" val="4145713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57200" y="273051"/>
            <a:ext cx="11553825" cy="5853113"/>
          </a:xfrm>
        </p:spPr>
        <p:txBody>
          <a:bodyPr>
            <a:normAutofit/>
          </a:bodyPr>
          <a:lstStyle/>
          <a:p>
            <a:pPr marL="0" indent="0">
              <a:buNone/>
            </a:pPr>
            <a:r>
              <a:rPr lang="de-DE" sz="2000" dirty="0"/>
              <a:t>Externe Qualitätsanforderungen</a:t>
            </a:r>
          </a:p>
          <a:p>
            <a:pPr marL="0" indent="0">
              <a:buNone/>
            </a:pPr>
            <a:r>
              <a:rPr lang="de-DE" sz="2000" dirty="0">
                <a:sym typeface="Wingdings" panose="05000000000000000000" pitchFamily="2" charset="2"/>
              </a:rPr>
              <a:t> Orientieren Sie sich bei der Gestaltung der Üfa an dem </a:t>
            </a:r>
            <a:r>
              <a:rPr lang="de-DE" sz="2000" dirty="0">
                <a:hlinkClick r:id="rId2" action="ppaction://hlinkfile"/>
              </a:rPr>
              <a:t>Leitfaden</a:t>
            </a:r>
            <a:endParaRPr lang="de-DE" sz="2000" dirty="0"/>
          </a:p>
          <a:p>
            <a:pPr marL="0" indent="0">
              <a:buNone/>
            </a:pPr>
            <a:r>
              <a:rPr lang="de-DE" sz="2000" dirty="0"/>
              <a:t>Siehe </a:t>
            </a:r>
            <a:r>
              <a:rPr lang="de-DE" sz="2000" dirty="0">
                <a:hlinkClick r:id="rId3"/>
              </a:rPr>
              <a:t>Bibliothek erstellen</a:t>
            </a:r>
            <a:r>
              <a:rPr lang="de-DE" sz="2000" dirty="0"/>
              <a:t> (linke Spalte)</a:t>
            </a:r>
          </a:p>
        </p:txBody>
      </p:sp>
      <p:graphicFrame>
        <p:nvGraphicFramePr>
          <p:cNvPr id="2" name="Tabel 1"/>
          <p:cNvGraphicFramePr>
            <a:graphicFrameLocks noGrp="1"/>
          </p:cNvGraphicFramePr>
          <p:nvPr>
            <p:extLst>
              <p:ext uri="{D42A27DB-BD31-4B8C-83A1-F6EECF244321}">
                <p14:modId xmlns:p14="http://schemas.microsoft.com/office/powerpoint/2010/main" val="62399135"/>
              </p:ext>
            </p:extLst>
          </p:nvPr>
        </p:nvGraphicFramePr>
        <p:xfrm>
          <a:off x="552090" y="1828801"/>
          <a:ext cx="11248846" cy="4240530"/>
        </p:xfrm>
        <a:graphic>
          <a:graphicData uri="http://schemas.openxmlformats.org/drawingml/2006/table">
            <a:tbl>
              <a:tblPr>
                <a:tableStyleId>{5C22544A-7EE6-4342-B048-85BDC9FD1C3A}</a:tableStyleId>
              </a:tblPr>
              <a:tblGrid>
                <a:gridCol w="3265167">
                  <a:extLst>
                    <a:ext uri="{9D8B030D-6E8A-4147-A177-3AD203B41FA5}">
                      <a16:colId xmlns:a16="http://schemas.microsoft.com/office/drawing/2014/main" val="1057477165"/>
                    </a:ext>
                  </a:extLst>
                </a:gridCol>
                <a:gridCol w="7983679">
                  <a:extLst>
                    <a:ext uri="{9D8B030D-6E8A-4147-A177-3AD203B41FA5}">
                      <a16:colId xmlns:a16="http://schemas.microsoft.com/office/drawing/2014/main" val="3680911166"/>
                    </a:ext>
                  </a:extLst>
                </a:gridCol>
              </a:tblGrid>
              <a:tr h="214329">
                <a:tc>
                  <a:txBody>
                    <a:bodyPr/>
                    <a:lstStyle/>
                    <a:p>
                      <a:pPr algn="l" fontAlgn="ctr"/>
                      <a:r>
                        <a:rPr lang="de-DE" sz="1600" dirty="0"/>
                        <a:t>Kontinuierlich</a:t>
                      </a:r>
                      <a:endParaRPr lang="de-DE" sz="1600" b="0" i="0" u="none" strike="noStrike" noProof="0" dirty="0">
                        <a:solidFill>
                          <a:srgbClr val="000000"/>
                        </a:solidFill>
                        <a:effectLst/>
                        <a:latin typeface="Calibri" panose="020F0502020204030204" pitchFamily="34" charset="0"/>
                      </a:endParaRPr>
                    </a:p>
                  </a:txBody>
                  <a:tcPr marL="60007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u="none" strike="noStrike" noProof="0" dirty="0">
                          <a:effectLst/>
                        </a:rPr>
                        <a:t>Telefonische Erreichbarkeit – Sicherstellung, dass das Telefon während der Öffnungszeiten abgenommen wird</a:t>
                      </a:r>
                      <a:endParaRPr lang="de-DE"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5480327"/>
                  </a:ext>
                </a:extLst>
              </a:tr>
              <a:tr h="230461">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de-DE" sz="1600" u="none" strike="noStrike" noProof="0" dirty="0">
                          <a:effectLst/>
                        </a:rPr>
                        <a:t>Kontinuierlich</a:t>
                      </a:r>
                      <a:endParaRPr lang="de-DE" sz="1600" b="0" i="0" u="none" strike="noStrike" noProof="0" dirty="0">
                        <a:solidFill>
                          <a:srgbClr val="000000"/>
                        </a:solidFill>
                        <a:effectLst/>
                        <a:latin typeface="Calibri" panose="020F0502020204030204" pitchFamily="34" charset="0"/>
                      </a:endParaRPr>
                    </a:p>
                  </a:txBody>
                  <a:tcPr marL="600075" marR="9525" marT="9525" marB="0" anchor="ctr"/>
                </a:tc>
                <a:tc>
                  <a:txBody>
                    <a:bodyPr/>
                    <a:lstStyle/>
                    <a:p>
                      <a:pPr algn="l" fontAlgn="b"/>
                      <a:r>
                        <a:rPr lang="de-DE" sz="1600" u="none" strike="noStrike" noProof="0" dirty="0">
                          <a:effectLst/>
                        </a:rPr>
                        <a:t>Beantwortung von E-Mails sollte nicht länger als 7 Werktage dauern</a:t>
                      </a:r>
                      <a:endParaRPr lang="de-DE"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2742839"/>
                  </a:ext>
                </a:extLst>
              </a:tr>
              <a:tr h="230461">
                <a:tc>
                  <a:txBody>
                    <a:bodyPr/>
                    <a:lstStyle/>
                    <a:p>
                      <a:pPr algn="l" fontAlgn="ctr"/>
                      <a:r>
                        <a:rPr lang="de-DE" sz="1600" dirty="0"/>
                        <a:t>Kontinuierlich</a:t>
                      </a:r>
                      <a:endParaRPr lang="de-DE" sz="1600" b="0" i="0" u="none" strike="noStrike" noProof="0" dirty="0">
                        <a:solidFill>
                          <a:srgbClr val="000000"/>
                        </a:solidFill>
                        <a:effectLst/>
                        <a:latin typeface="Calibri" panose="020F0502020204030204" pitchFamily="34" charset="0"/>
                      </a:endParaRPr>
                    </a:p>
                  </a:txBody>
                  <a:tcPr marL="600075" marR="9525" marT="9525" marB="0" anchor="ctr"/>
                </a:tc>
                <a:tc>
                  <a:txBody>
                    <a:bodyPr/>
                    <a:lstStyle/>
                    <a:p>
                      <a:pPr algn="l" fontAlgn="b"/>
                      <a:r>
                        <a:rPr lang="de-DE" sz="1600" dirty="0"/>
                        <a:t>Die Informationen im Geschäftsleitfaden müssen auf dem aktuellsten Stand sein (Öffnungszeiten, Urlaub etc.</a:t>
                      </a:r>
                      <a:r>
                        <a:rPr lang="de-DE" sz="1600" u="none" strike="noStrike" noProof="0" dirty="0">
                          <a:effectLst/>
                        </a:rPr>
                        <a:t>)</a:t>
                      </a:r>
                      <a:endParaRPr lang="de-DE"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1196254"/>
                  </a:ext>
                </a:extLst>
              </a:tr>
              <a:tr h="230461">
                <a:tc>
                  <a:txBody>
                    <a:bodyPr/>
                    <a:lstStyle/>
                    <a:p>
                      <a:pPr algn="l" fontAlgn="ctr"/>
                      <a:r>
                        <a:rPr lang="de-DE" sz="1600" dirty="0"/>
                        <a:t>Kontinuierlich</a:t>
                      </a:r>
                      <a:endParaRPr lang="de-DE" sz="1600" b="0" i="0" u="none" strike="noStrike" noProof="0" dirty="0">
                        <a:solidFill>
                          <a:srgbClr val="000000"/>
                        </a:solidFill>
                        <a:effectLst/>
                        <a:latin typeface="Calibri" panose="020F0502020204030204" pitchFamily="34" charset="0"/>
                      </a:endParaRPr>
                    </a:p>
                  </a:txBody>
                  <a:tcPr marL="600075" marR="9525" marT="9525" marB="0" anchor="ctr"/>
                </a:tc>
                <a:tc>
                  <a:txBody>
                    <a:bodyPr/>
                    <a:lstStyle/>
                    <a:p>
                      <a:pPr algn="l" fontAlgn="b"/>
                      <a:r>
                        <a:rPr lang="de-DE" sz="1600" dirty="0"/>
                        <a:t>Stets qualifizierte Manager (auch Lehrpersonal in Ausbildung usw.</a:t>
                      </a:r>
                      <a:r>
                        <a:rPr lang="de-DE" sz="1600" u="none" strike="noStrike" noProof="0" dirty="0">
                          <a:effectLst/>
                        </a:rPr>
                        <a:t>)</a:t>
                      </a:r>
                      <a:endParaRPr lang="de-DE"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97370838"/>
                  </a:ext>
                </a:extLst>
              </a:tr>
              <a:tr h="230461">
                <a:tc>
                  <a:txBody>
                    <a:bodyPr/>
                    <a:lstStyle/>
                    <a:p>
                      <a:pPr algn="l" fontAlgn="ctr"/>
                      <a:r>
                        <a:rPr lang="de-DE" sz="1600" dirty="0"/>
                        <a:t>Kontinuierlich</a:t>
                      </a:r>
                      <a:endParaRPr lang="de-DE" sz="1600" b="0" i="0" u="none" strike="noStrike" noProof="0" dirty="0">
                        <a:solidFill>
                          <a:srgbClr val="000000"/>
                        </a:solidFill>
                        <a:effectLst/>
                        <a:latin typeface="Calibri" panose="020F0502020204030204" pitchFamily="34" charset="0"/>
                      </a:endParaRPr>
                    </a:p>
                  </a:txBody>
                  <a:tcPr marL="600075" marR="9525" marT="9525" marB="0" anchor="ctr"/>
                </a:tc>
                <a:tc>
                  <a:txBody>
                    <a:bodyPr/>
                    <a:lstStyle/>
                    <a:p>
                      <a:pPr algn="l" fontAlgn="b"/>
                      <a:r>
                        <a:rPr lang="de-DE" sz="1600" dirty="0"/>
                        <a:t>Rechnungen werden innerhalb von 10 Werktagen bezahlt (Rechnungs- und Bestellservices durch PenNed</a:t>
                      </a:r>
                      <a:r>
                        <a:rPr lang="de-DE" sz="1600" u="none" strike="noStrike" noProof="0" dirty="0">
                          <a:effectLst/>
                        </a:rPr>
                        <a:t>)</a:t>
                      </a:r>
                      <a:endParaRPr lang="de-DE"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8230018"/>
                  </a:ext>
                </a:extLst>
              </a:tr>
              <a:tr h="230461">
                <a:tc>
                  <a:txBody>
                    <a:bodyPr/>
                    <a:lstStyle/>
                    <a:p>
                      <a:pPr algn="l" fontAlgn="ctr"/>
                      <a:r>
                        <a:rPr lang="de-DE" sz="1600" dirty="0"/>
                        <a:t>Kontinuierlich</a:t>
                      </a:r>
                      <a:endParaRPr lang="de-DE" sz="1600" b="0" i="0" u="none" strike="noStrike" noProof="0" dirty="0">
                        <a:solidFill>
                          <a:srgbClr val="000000"/>
                        </a:solidFill>
                        <a:effectLst/>
                        <a:latin typeface="Calibri" panose="020F0502020204030204" pitchFamily="34" charset="0"/>
                      </a:endParaRPr>
                    </a:p>
                  </a:txBody>
                  <a:tcPr marL="600075" marR="9525" marT="9525" marB="0" anchor="ctr"/>
                </a:tc>
                <a:tc>
                  <a:txBody>
                    <a:bodyPr/>
                    <a:lstStyle/>
                    <a:p>
                      <a:pPr algn="l" fontAlgn="b"/>
                      <a:r>
                        <a:rPr lang="de-DE" sz="1600" u="none" strike="noStrike" noProof="0" dirty="0">
                          <a:effectLst/>
                        </a:rPr>
                        <a:t>Bestellungen werden innerhalb von 10 Werktagen geliefert</a:t>
                      </a:r>
                      <a:endParaRPr lang="de-DE"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21744590"/>
                  </a:ext>
                </a:extLst>
              </a:tr>
              <a:tr h="230461">
                <a:tc>
                  <a:txBody>
                    <a:bodyPr/>
                    <a:lstStyle/>
                    <a:p>
                      <a:pPr algn="l" fontAlgn="ctr"/>
                      <a:r>
                        <a:rPr lang="de-DE" sz="1600" dirty="0"/>
                        <a:t>Spätestens 2 Wochen nach Beginn</a:t>
                      </a:r>
                      <a:endParaRPr lang="de-DE" sz="1600" b="0" i="0" u="none" strike="noStrike" noProof="0" dirty="0">
                        <a:solidFill>
                          <a:srgbClr val="000000"/>
                        </a:solidFill>
                        <a:effectLst/>
                        <a:latin typeface="Calibri" panose="020F0502020204030204" pitchFamily="34" charset="0"/>
                      </a:endParaRPr>
                    </a:p>
                  </a:txBody>
                  <a:tcPr marL="600075" marR="9525" marT="9525" marB="0" anchor="ctr"/>
                </a:tc>
                <a:tc>
                  <a:txBody>
                    <a:bodyPr/>
                    <a:lstStyle/>
                    <a:p>
                      <a:pPr algn="l" fontAlgn="b"/>
                      <a:r>
                        <a:rPr lang="de-DE" sz="1600" dirty="0"/>
                        <a:t>Kauftransaktionen für die Üfa (z. B. Möbel, Verbrauchs- und Grundmaterialien</a:t>
                      </a:r>
                      <a:r>
                        <a:rPr lang="de-DE" sz="1600" u="none" strike="noStrike" noProof="0" dirty="0">
                          <a:effectLst/>
                        </a:rPr>
                        <a:t>)</a:t>
                      </a:r>
                      <a:endParaRPr lang="de-DE"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1819300"/>
                  </a:ext>
                </a:extLst>
              </a:tr>
              <a:tr h="2304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600" dirty="0"/>
                        <a:t>Spätestens 2 Wochen nach Beginn</a:t>
                      </a:r>
                      <a:endPar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0075" marR="9525" marT="9525" marB="0" anchor="ctr"/>
                </a:tc>
                <a:tc>
                  <a:txBody>
                    <a:bodyPr/>
                    <a:lstStyle/>
                    <a:p>
                      <a:pPr algn="l" fontAlgn="b"/>
                      <a:r>
                        <a:rPr lang="de-DE" sz="1600" u="none" strike="noStrike" noProof="0" dirty="0">
                          <a:effectLst/>
                        </a:rPr>
                        <a:t>Mindestens 3 verkaufsfertige Produkte</a:t>
                      </a:r>
                      <a:endParaRPr lang="de-DE" sz="1600" b="0" i="0" u="none" strike="noStrike" noProof="0"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89155273"/>
                  </a:ext>
                </a:extLst>
              </a:tr>
              <a:tr h="2304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600" dirty="0"/>
                        <a:t>Spätestens 2 Wochen nach Beginn</a:t>
                      </a:r>
                      <a:endPar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007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600" dirty="0"/>
                        <a:t>Professionelle Website mit 3 marktfähigen Produkten, funktionierenden Kauf-Schaltflächen, korrekten Kontaktinformationen und Haftungsausschluss</a:t>
                      </a:r>
                    </a:p>
                  </a:txBody>
                  <a:tcPr marL="9525" marR="9525" marT="9525" marB="0" anchor="b"/>
                </a:tc>
                <a:extLst>
                  <a:ext uri="{0D108BD9-81ED-4DB2-BD59-A6C34878D82A}">
                    <a16:rowId xmlns:a16="http://schemas.microsoft.com/office/drawing/2014/main" val="3733274979"/>
                  </a:ext>
                </a:extLst>
              </a:tr>
              <a:tr h="23046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1600" dirty="0"/>
                        <a:t>Spätestens 2 Wochen nach Beginn</a:t>
                      </a:r>
                      <a:endPar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60007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de-DE" sz="1600" dirty="0"/>
                        <a:t>Gehälter an Auszubildende gezahlt und damit private Einkäufe getätigt</a:t>
                      </a:r>
                    </a:p>
                  </a:txBody>
                  <a:tcPr marL="9525" marR="9525" marT="9525" marB="0" anchor="b"/>
                </a:tc>
                <a:extLst>
                  <a:ext uri="{0D108BD9-81ED-4DB2-BD59-A6C34878D82A}">
                    <a16:rowId xmlns:a16="http://schemas.microsoft.com/office/drawing/2014/main" val="3759235823"/>
                  </a:ext>
                </a:extLst>
              </a:tr>
            </a:tbl>
          </a:graphicData>
        </a:graphic>
      </p:graphicFrame>
    </p:spTree>
    <p:extLst>
      <p:ext uri="{BB962C8B-B14F-4D97-AF65-F5344CB8AC3E}">
        <p14:creationId xmlns:p14="http://schemas.microsoft.com/office/powerpoint/2010/main" val="24391053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829299" y="273051"/>
            <a:ext cx="6181725" cy="5221975"/>
          </a:xfrm>
        </p:spPr>
        <p:txBody>
          <a:bodyPr>
            <a:normAutofit/>
          </a:bodyPr>
          <a:lstStyle/>
          <a:p>
            <a:pPr marL="0" indent="0">
              <a:buNone/>
            </a:pPr>
            <a:r>
              <a:rPr lang="de-DE" sz="2800" b="1" dirty="0"/>
              <a:t>Nützliche Informationen</a:t>
            </a:r>
          </a:p>
          <a:p>
            <a:pPr marL="0" indent="0">
              <a:buNone/>
            </a:pPr>
            <a:r>
              <a:rPr lang="de-DE" sz="2000" dirty="0"/>
              <a:t>Online-</a:t>
            </a:r>
            <a:r>
              <a:rPr lang="de-DE" sz="2000" dirty="0" err="1"/>
              <a:t>Didaktikmodul</a:t>
            </a:r>
            <a:r>
              <a:rPr lang="de-DE" sz="2000" dirty="0"/>
              <a:t> von </a:t>
            </a:r>
            <a:r>
              <a:rPr lang="de-DE" sz="2000" dirty="0" err="1"/>
              <a:t>Stichting</a:t>
            </a:r>
            <a:r>
              <a:rPr lang="de-DE" sz="2000" dirty="0"/>
              <a:t> </a:t>
            </a:r>
            <a:r>
              <a:rPr lang="de-DE" sz="2000" dirty="0" err="1"/>
              <a:t>Praktijkleren</a:t>
            </a:r>
            <a:endParaRPr lang="de-DE" sz="2000" dirty="0"/>
          </a:p>
          <a:p>
            <a:pPr marL="0" indent="0">
              <a:buNone/>
            </a:pPr>
            <a:r>
              <a:rPr lang="de-DE" sz="2000" dirty="0">
                <a:hlinkClick r:id="rId2"/>
              </a:rPr>
              <a:t>https://www.stichtingpraktijkleren.nl/oo/online-didactiek/</a:t>
            </a:r>
            <a:endParaRPr lang="de-DE" sz="2000" dirty="0"/>
          </a:p>
          <a:p>
            <a:pPr marL="0" indent="0">
              <a:buNone/>
            </a:pPr>
            <a:endParaRPr lang="de-DE" sz="2000" dirty="0"/>
          </a:p>
          <a:p>
            <a:pPr marL="0" indent="0">
              <a:buNone/>
            </a:pPr>
            <a:r>
              <a:rPr lang="de-DE" sz="2000" dirty="0"/>
              <a:t>Umfassende Blogbeiträge über </a:t>
            </a:r>
            <a:r>
              <a:rPr lang="de-DE" sz="2000" b="1" dirty="0"/>
              <a:t>Teams im Bildungsbereich</a:t>
            </a:r>
          </a:p>
          <a:p>
            <a:pPr marL="0" indent="0">
              <a:buNone/>
            </a:pPr>
            <a:r>
              <a:rPr lang="de-DE" sz="2000" dirty="0">
                <a:hlinkClick r:id="rId3"/>
              </a:rPr>
              <a:t>https://socialmediainvocationaleducation.nl/office365/microsoft-teams-manuals-for-schools/</a:t>
            </a:r>
            <a:endParaRPr lang="de-DE" sz="2000" dirty="0"/>
          </a:p>
          <a:p>
            <a:pPr marL="0" indent="0">
              <a:buNone/>
            </a:pPr>
            <a:endParaRPr lang="de-DE" sz="2400" dirty="0"/>
          </a:p>
          <a:p>
            <a:pPr marL="0" indent="0">
              <a:buNone/>
            </a:pPr>
            <a:r>
              <a:rPr lang="de-DE" sz="2000" dirty="0"/>
              <a:t>Video: </a:t>
            </a:r>
            <a:r>
              <a:rPr lang="de-DE" sz="2000" dirty="0">
                <a:hlinkClick r:id="rId4" action="ppaction://hlinkfile"/>
              </a:rPr>
              <a:t>Ein Arbeitstag in einer Üfa</a:t>
            </a:r>
            <a:endParaRPr lang="de-DE" sz="2000" dirty="0"/>
          </a:p>
          <a:p>
            <a:pPr marL="0" indent="0">
              <a:buNone/>
            </a:pPr>
            <a:endParaRPr lang="de-DE" sz="2000" dirty="0"/>
          </a:p>
          <a:p>
            <a:pPr marL="0" indent="0">
              <a:buNone/>
            </a:pPr>
            <a:r>
              <a:rPr lang="de-DE" sz="2000" dirty="0"/>
              <a:t>Video: </a:t>
            </a:r>
            <a:r>
              <a:rPr lang="de-DE" sz="2000" dirty="0">
                <a:hlinkClick r:id="rId5" action="ppaction://hlinkfile"/>
              </a:rPr>
              <a:t>Online-Start der Üfa-Woche</a:t>
            </a:r>
            <a:endParaRPr lang="de-DE" sz="2000" dirty="0"/>
          </a:p>
          <a:p>
            <a:pPr marL="0" indent="0">
              <a:buNone/>
            </a:pPr>
            <a:endParaRPr lang="de-DE" sz="2800" dirty="0"/>
          </a:p>
          <a:p>
            <a:endParaRPr lang="de-DE" sz="2800" b="1" dirty="0"/>
          </a:p>
          <a:p>
            <a:pPr marL="0" indent="0">
              <a:buNone/>
            </a:pPr>
            <a:endParaRPr lang="de-DE" sz="2800" dirty="0"/>
          </a:p>
          <a:p>
            <a:pPr marL="0" indent="0">
              <a:buNone/>
            </a:pPr>
            <a:endParaRPr lang="de-DE" sz="2800" dirty="0"/>
          </a:p>
          <a:p>
            <a:pPr lvl="1">
              <a:buFontTx/>
              <a:buChar char="-"/>
            </a:pPr>
            <a:endParaRPr lang="de-DE" sz="2400" dirty="0"/>
          </a:p>
          <a:p>
            <a:pPr>
              <a:buFontTx/>
              <a:buChar char="-"/>
            </a:pPr>
            <a:endParaRPr lang="de-DE" sz="2800" dirty="0"/>
          </a:p>
          <a:p>
            <a:endParaRPr lang="de-DE" sz="2400" dirty="0"/>
          </a:p>
          <a:p>
            <a:pPr marL="0" indent="0">
              <a:buNone/>
            </a:pPr>
            <a:endParaRPr lang="de-DE" sz="2800" i="1" dirty="0"/>
          </a:p>
        </p:txBody>
      </p:sp>
      <p:pic>
        <p:nvPicPr>
          <p:cNvPr id="2" name="Afbeelding 1"/>
          <p:cNvPicPr>
            <a:picLocks noChangeAspect="1"/>
          </p:cNvPicPr>
          <p:nvPr/>
        </p:nvPicPr>
        <p:blipFill>
          <a:blip r:embed="rId6"/>
          <a:stretch>
            <a:fillRect/>
          </a:stretch>
        </p:blipFill>
        <p:spPr>
          <a:xfrm>
            <a:off x="327575" y="273050"/>
            <a:ext cx="5288630" cy="4342911"/>
          </a:xfrm>
          <a:prstGeom prst="rect">
            <a:avLst/>
          </a:prstGeom>
          <a:ln w="38100">
            <a:solidFill>
              <a:srgbClr val="D7A900"/>
            </a:solidFill>
          </a:ln>
        </p:spPr>
      </p:pic>
      <p:sp>
        <p:nvSpPr>
          <p:cNvPr id="4" name="Rechthoekig bijschrift 3"/>
          <p:cNvSpPr/>
          <p:nvPr/>
        </p:nvSpPr>
        <p:spPr>
          <a:xfrm>
            <a:off x="254679" y="5343808"/>
            <a:ext cx="4688257" cy="1126003"/>
          </a:xfrm>
          <a:prstGeom prst="wedgeRectCallout">
            <a:avLst>
              <a:gd name="adj1" fmla="val 15894"/>
              <a:gd name="adj2" fmla="val -36299"/>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solidFill>
                  <a:schemeClr val="tx1"/>
                </a:solidFill>
              </a:rPr>
              <a:t>Bei Fragen oder Hilfe: Kontaktieren Sie </a:t>
            </a:r>
            <a:r>
              <a:rPr lang="de-DE" b="1" dirty="0" err="1">
                <a:solidFill>
                  <a:schemeClr val="tx1"/>
                </a:solidFill>
              </a:rPr>
              <a:t>penned@stichtingpraktijkleren.nl</a:t>
            </a:r>
            <a:endParaRPr lang="de-DE" dirty="0">
              <a:solidFill>
                <a:schemeClr val="tx1"/>
              </a:solidFill>
            </a:endParaRPr>
          </a:p>
        </p:txBody>
      </p:sp>
    </p:spTree>
    <p:extLst>
      <p:ext uri="{BB962C8B-B14F-4D97-AF65-F5344CB8AC3E}">
        <p14:creationId xmlns:p14="http://schemas.microsoft.com/office/powerpoint/2010/main" val="27179237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Block 4</a:t>
            </a:r>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2158645737"/>
              </p:ext>
            </p:extLst>
          </p:nvPr>
        </p:nvGraphicFramePr>
        <p:xfrm>
          <a:off x="609600" y="1268413"/>
          <a:ext cx="3390035" cy="3169920"/>
        </p:xfrm>
        <a:graphic>
          <a:graphicData uri="http://schemas.openxmlformats.org/drawingml/2006/table">
            <a:tbl>
              <a:tblPr firstRow="1" firstCol="1" bandRow="1">
                <a:tableStyleId>{5C22544A-7EE6-4342-B048-85BDC9FD1C3A}</a:tableStyleId>
              </a:tblPr>
              <a:tblGrid>
                <a:gridCol w="1101969">
                  <a:extLst>
                    <a:ext uri="{9D8B030D-6E8A-4147-A177-3AD203B41FA5}">
                      <a16:colId xmlns:a16="http://schemas.microsoft.com/office/drawing/2014/main" val="84395879"/>
                    </a:ext>
                  </a:extLst>
                </a:gridCol>
                <a:gridCol w="2288066">
                  <a:extLst>
                    <a:ext uri="{9D8B030D-6E8A-4147-A177-3AD203B41FA5}">
                      <a16:colId xmlns:a16="http://schemas.microsoft.com/office/drawing/2014/main" val="1569872940"/>
                    </a:ext>
                  </a:extLst>
                </a:gridCol>
              </a:tblGrid>
              <a:tr h="2330572">
                <a:tc>
                  <a:txBody>
                    <a:bodyPr/>
                    <a:lstStyle/>
                    <a:p>
                      <a:pPr>
                        <a:spcAft>
                          <a:spcPts val="0"/>
                        </a:spcAft>
                      </a:pPr>
                      <a:r>
                        <a:rPr lang="de-DE" sz="1600" b="0" noProof="0" dirty="0">
                          <a:effectLst/>
                        </a:rPr>
                        <a:t>4. Arbeitstag</a:t>
                      </a:r>
                      <a:endParaRPr lang="de-DE" sz="1600" b="0" noProof="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de-DE" sz="1600" b="0" noProof="0" dirty="0">
                          <a:effectLst/>
                        </a:rPr>
                        <a:t>Erstellung der Website</a:t>
                      </a:r>
                    </a:p>
                    <a:p>
                      <a:pPr>
                        <a:spcAft>
                          <a:spcPts val="0"/>
                        </a:spcAft>
                      </a:pPr>
                      <a:r>
                        <a:rPr lang="de-DE" sz="1600" b="0" noProof="0" dirty="0">
                          <a:effectLst/>
                        </a:rPr>
                        <a:t>Finden Sie die schönste Website im Geschäftsleitfaden. Schulung zur Websiteerstellung (Entscheidung der Schule – der Name des Unternehmens und mindestens 1 Produkt </a:t>
                      </a:r>
                      <a:r>
                        <a:rPr lang="de-DE" sz="1600" b="0" noProof="0" dirty="0">
                          <a:solidFill>
                            <a:srgbClr val="FF0000"/>
                          </a:solidFill>
                          <a:effectLst/>
                        </a:rPr>
                        <a:t>müssen enthalten sein</a:t>
                      </a:r>
                      <a:r>
                        <a:rPr lang="de-DE" sz="1600" b="0" noProof="0" dirty="0">
                          <a:effectLst/>
                        </a:rPr>
                        <a:t>, inkl. Schaltfläche für den Kauf)</a:t>
                      </a:r>
                      <a:endParaRPr lang="de-DE" sz="1600" b="0" noProof="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2905588279"/>
                  </a:ext>
                </a:extLst>
              </a:tr>
            </a:tbl>
          </a:graphicData>
        </a:graphic>
      </p:graphicFrame>
    </p:spTree>
    <p:extLst>
      <p:ext uri="{BB962C8B-B14F-4D97-AF65-F5344CB8AC3E}">
        <p14:creationId xmlns:p14="http://schemas.microsoft.com/office/powerpoint/2010/main" val="2409878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Block 5</a:t>
            </a:r>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908438854"/>
              </p:ext>
            </p:extLst>
          </p:nvPr>
        </p:nvGraphicFramePr>
        <p:xfrm>
          <a:off x="609600" y="1268413"/>
          <a:ext cx="3470031" cy="731520"/>
        </p:xfrm>
        <a:graphic>
          <a:graphicData uri="http://schemas.openxmlformats.org/drawingml/2006/table">
            <a:tbl>
              <a:tblPr firstRow="1" firstCol="1" bandRow="1">
                <a:tableStyleId>{5C22544A-7EE6-4342-B048-85BDC9FD1C3A}</a:tableStyleId>
              </a:tblPr>
              <a:tblGrid>
                <a:gridCol w="1019976">
                  <a:extLst>
                    <a:ext uri="{9D8B030D-6E8A-4147-A177-3AD203B41FA5}">
                      <a16:colId xmlns:a16="http://schemas.microsoft.com/office/drawing/2014/main" val="84395879"/>
                    </a:ext>
                  </a:extLst>
                </a:gridCol>
                <a:gridCol w="2450055">
                  <a:extLst>
                    <a:ext uri="{9D8B030D-6E8A-4147-A177-3AD203B41FA5}">
                      <a16:colId xmlns:a16="http://schemas.microsoft.com/office/drawing/2014/main" val="1569872940"/>
                    </a:ext>
                  </a:extLst>
                </a:gridCol>
              </a:tblGrid>
              <a:tr h="630726">
                <a:tc>
                  <a:txBody>
                    <a:bodyPr/>
                    <a:lstStyle/>
                    <a:p>
                      <a:pPr>
                        <a:spcAft>
                          <a:spcPts val="0"/>
                        </a:spcAft>
                      </a:pPr>
                      <a:r>
                        <a:rPr lang="de-DE" sz="1600" b="0" noProof="0" dirty="0">
                          <a:effectLst/>
                        </a:rPr>
                        <a:t>5. Arbeitstag</a:t>
                      </a:r>
                      <a:endParaRPr lang="de-DE" sz="1600" b="0" noProof="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de-DE" sz="1600" b="0" noProof="0" dirty="0">
                          <a:effectLst/>
                        </a:rPr>
                        <a:t>Exact Online</a:t>
                      </a:r>
                    </a:p>
                    <a:p>
                      <a:pPr>
                        <a:spcAft>
                          <a:spcPts val="0"/>
                        </a:spcAft>
                      </a:pPr>
                      <a:r>
                        <a:rPr lang="de-DE" sz="1600" b="0" noProof="0" dirty="0">
                          <a:solidFill>
                            <a:srgbClr val="FF0000"/>
                          </a:solidFill>
                          <a:effectLst/>
                        </a:rPr>
                        <a:t>Unternehmenssoftware </a:t>
                      </a:r>
                      <a:r>
                        <a:rPr lang="de-DE" sz="1600" b="0" noProof="0" dirty="0">
                          <a:effectLst/>
                        </a:rPr>
                        <a:t>Exact Online</a:t>
                      </a:r>
                      <a:endParaRPr lang="de-DE" sz="1600" b="0" noProof="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3124342038"/>
                  </a:ext>
                </a:extLst>
              </a:tr>
            </a:tbl>
          </a:graphicData>
        </a:graphic>
      </p:graphicFrame>
    </p:spTree>
    <p:extLst>
      <p:ext uri="{BB962C8B-B14F-4D97-AF65-F5344CB8AC3E}">
        <p14:creationId xmlns:p14="http://schemas.microsoft.com/office/powerpoint/2010/main" val="2266853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Block 6</a:t>
            </a:r>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4136360550"/>
              </p:ext>
            </p:extLst>
          </p:nvPr>
        </p:nvGraphicFramePr>
        <p:xfrm>
          <a:off x="609600" y="1268413"/>
          <a:ext cx="4314092" cy="3657600"/>
        </p:xfrm>
        <a:graphic>
          <a:graphicData uri="http://schemas.openxmlformats.org/drawingml/2006/table">
            <a:tbl>
              <a:tblPr firstRow="1" firstCol="1" bandRow="1">
                <a:tableStyleId>{5C22544A-7EE6-4342-B048-85BDC9FD1C3A}</a:tableStyleId>
              </a:tblPr>
              <a:tblGrid>
                <a:gridCol w="712588">
                  <a:extLst>
                    <a:ext uri="{9D8B030D-6E8A-4147-A177-3AD203B41FA5}">
                      <a16:colId xmlns:a16="http://schemas.microsoft.com/office/drawing/2014/main" val="84395879"/>
                    </a:ext>
                  </a:extLst>
                </a:gridCol>
                <a:gridCol w="3601504">
                  <a:extLst>
                    <a:ext uri="{9D8B030D-6E8A-4147-A177-3AD203B41FA5}">
                      <a16:colId xmlns:a16="http://schemas.microsoft.com/office/drawing/2014/main" val="1569872940"/>
                    </a:ext>
                  </a:extLst>
                </a:gridCol>
              </a:tblGrid>
              <a:tr h="666750">
                <a:tc>
                  <a:txBody>
                    <a:bodyPr/>
                    <a:lstStyle/>
                    <a:p>
                      <a:pPr>
                        <a:spcAft>
                          <a:spcPts val="0"/>
                        </a:spcAft>
                      </a:pPr>
                      <a:r>
                        <a:rPr lang="de-DE" sz="1600" b="0" noProof="0" dirty="0">
                          <a:effectLst/>
                        </a:rPr>
                        <a:t>6. Arbeitstag</a:t>
                      </a:r>
                      <a:endParaRPr lang="de-DE" sz="1600" b="0" noProof="0" dirty="0">
                        <a:effectLst/>
                        <a:latin typeface="Calibri" panose="020F0502020204030204" pitchFamily="34" charset="0"/>
                        <a:ea typeface="Calibri" panose="020F0502020204030204" pitchFamily="34" charset="0"/>
                      </a:endParaRPr>
                    </a:p>
                  </a:txBody>
                  <a:tcPr marL="38966" marR="38966"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noProof="0" dirty="0">
                          <a:solidFill>
                            <a:schemeClr val="lt1"/>
                          </a:solidFill>
                          <a:effectLst/>
                          <a:latin typeface="+mn-lt"/>
                          <a:ea typeface="+mn-ea"/>
                          <a:cs typeface="+mn-cs"/>
                        </a:rPr>
                        <a:t>Zielsetzung/Gesellschaftspolitik</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b="0" kern="1200" noProof="0" dirty="0">
                          <a:solidFill>
                            <a:schemeClr val="lt1"/>
                          </a:solidFill>
                          <a:effectLst/>
                          <a:latin typeface="+mn-lt"/>
                          <a:ea typeface="+mn-ea"/>
                          <a:cs typeface="+mn-cs"/>
                        </a:rPr>
                        <a:t>Was wird das Ziel/die Vision des Unternehmens sein? Entscheiden Sie außerdem folgende Punkte gemeinsam: Werden wir dem Personal später Gehalt geben? Falls ja, wie viel? Finden Sie heraus, wie viel das in Wirklichkeit wäre und wie viel Auszubildende verdienen würden, die x Stunden die Woche arbeiten. Organigramm von </a:t>
                      </a:r>
                      <a:r>
                        <a:rPr lang="de-DE" sz="1600" b="0" kern="1200" noProof="0" dirty="0" err="1">
                          <a:solidFill>
                            <a:schemeClr val="lt1"/>
                          </a:solidFill>
                          <a:effectLst/>
                          <a:latin typeface="+mn-lt"/>
                          <a:ea typeface="+mn-ea"/>
                          <a:cs typeface="+mn-cs"/>
                        </a:rPr>
                        <a:t>Vlaggensite</a:t>
                      </a:r>
                      <a:r>
                        <a:rPr lang="de-DE" sz="1600" b="0" kern="1200" noProof="0" dirty="0">
                          <a:solidFill>
                            <a:schemeClr val="lt1"/>
                          </a:solidFill>
                          <a:effectLst/>
                          <a:latin typeface="+mn-lt"/>
                          <a:ea typeface="+mn-ea"/>
                          <a:cs typeface="+mn-cs"/>
                        </a:rPr>
                        <a:t> (zeigen und erklären Sie Trello – PowerPoint-Folien 18 und 19). Im Anschluss wird sich um Positionen beworben. Verfassen Sie ein Bewerbungsschreiben. </a:t>
                      </a:r>
                      <a:endParaRPr lang="de-DE" sz="1600" b="0" kern="1200" noProof="0" dirty="0">
                        <a:solidFill>
                          <a:schemeClr val="lt1"/>
                        </a:solidFill>
                        <a:effectLst/>
                        <a:latin typeface="Calibri" panose="020F0502020204030204" pitchFamily="34" charset="0"/>
                        <a:ea typeface="+mn-ea"/>
                        <a:cs typeface="+mn-cs"/>
                      </a:endParaRPr>
                    </a:p>
                  </a:txBody>
                  <a:tcPr marL="38966" marR="38966" marT="0" marB="0"/>
                </a:tc>
                <a:extLst>
                  <a:ext uri="{0D108BD9-81ED-4DB2-BD59-A6C34878D82A}">
                    <a16:rowId xmlns:a16="http://schemas.microsoft.com/office/drawing/2014/main" val="123759161"/>
                  </a:ext>
                </a:extLst>
              </a:tr>
            </a:tbl>
          </a:graphicData>
        </a:graphic>
      </p:graphicFrame>
      <p:pic>
        <p:nvPicPr>
          <p:cNvPr id="4" name="Afbeelding 3"/>
          <p:cNvPicPr>
            <a:picLocks noChangeAspect="1"/>
          </p:cNvPicPr>
          <p:nvPr/>
        </p:nvPicPr>
        <p:blipFill>
          <a:blip r:embed="rId2"/>
          <a:stretch>
            <a:fillRect/>
          </a:stretch>
        </p:blipFill>
        <p:spPr>
          <a:xfrm>
            <a:off x="6044978" y="1268413"/>
            <a:ext cx="5315782" cy="3064119"/>
          </a:xfrm>
          <a:prstGeom prst="rect">
            <a:avLst/>
          </a:prstGeom>
        </p:spPr>
      </p:pic>
      <p:pic>
        <p:nvPicPr>
          <p:cNvPr id="5" name="Afbeelding 4"/>
          <p:cNvPicPr>
            <a:picLocks noChangeAspect="1"/>
          </p:cNvPicPr>
          <p:nvPr/>
        </p:nvPicPr>
        <p:blipFill>
          <a:blip r:embed="rId3"/>
          <a:stretch>
            <a:fillRect/>
          </a:stretch>
        </p:blipFill>
        <p:spPr>
          <a:xfrm>
            <a:off x="7350369" y="3241434"/>
            <a:ext cx="4490363" cy="2525829"/>
          </a:xfrm>
          <a:prstGeom prst="rect">
            <a:avLst/>
          </a:prstGeom>
        </p:spPr>
      </p:pic>
    </p:spTree>
    <p:extLst>
      <p:ext uri="{BB962C8B-B14F-4D97-AF65-F5344CB8AC3E}">
        <p14:creationId xmlns:p14="http://schemas.microsoft.com/office/powerpoint/2010/main" val="352525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Block 7</a:t>
            </a:r>
          </a:p>
        </p:txBody>
      </p:sp>
      <p:graphicFrame>
        <p:nvGraphicFramePr>
          <p:cNvPr id="14" name="Tijdelijke aanduiding voor inhoud 13"/>
          <p:cNvGraphicFramePr>
            <a:graphicFrameLocks noGrp="1"/>
          </p:cNvGraphicFramePr>
          <p:nvPr>
            <p:ph sz="half" idx="2"/>
            <p:extLst>
              <p:ext uri="{D42A27DB-BD31-4B8C-83A1-F6EECF244321}">
                <p14:modId xmlns:p14="http://schemas.microsoft.com/office/powerpoint/2010/main" val="2181360387"/>
              </p:ext>
            </p:extLst>
          </p:nvPr>
        </p:nvGraphicFramePr>
        <p:xfrm>
          <a:off x="609600" y="1359876"/>
          <a:ext cx="3390035" cy="274295"/>
        </p:xfrm>
        <a:graphic>
          <a:graphicData uri="http://schemas.openxmlformats.org/drawingml/2006/table">
            <a:tbl>
              <a:tblPr firstRow="1" firstCol="1" bandRow="1">
                <a:tableStyleId>{5C22544A-7EE6-4342-B048-85BDC9FD1C3A}</a:tableStyleId>
              </a:tblPr>
              <a:tblGrid>
                <a:gridCol w="890016">
                  <a:extLst>
                    <a:ext uri="{9D8B030D-6E8A-4147-A177-3AD203B41FA5}">
                      <a16:colId xmlns:a16="http://schemas.microsoft.com/office/drawing/2014/main" val="84395879"/>
                    </a:ext>
                  </a:extLst>
                </a:gridCol>
                <a:gridCol w="2500019">
                  <a:extLst>
                    <a:ext uri="{9D8B030D-6E8A-4147-A177-3AD203B41FA5}">
                      <a16:colId xmlns:a16="http://schemas.microsoft.com/office/drawing/2014/main" val="1569872940"/>
                    </a:ext>
                  </a:extLst>
                </a:gridCol>
              </a:tblGrid>
              <a:tr h="274295">
                <a:tc>
                  <a:txBody>
                    <a:bodyPr/>
                    <a:lstStyle/>
                    <a:p>
                      <a:pPr>
                        <a:spcAft>
                          <a:spcPts val="0"/>
                        </a:spcAft>
                      </a:pPr>
                      <a:r>
                        <a:rPr lang="de-DE" sz="1200" b="0" noProof="0" dirty="0">
                          <a:effectLst/>
                        </a:rPr>
                        <a:t>7. Arbeitstag</a:t>
                      </a:r>
                      <a:endParaRPr lang="de-DE" sz="1200" b="0" noProof="0" dirty="0">
                        <a:effectLst/>
                        <a:latin typeface="Calibri" panose="020F0502020204030204" pitchFamily="34" charset="0"/>
                        <a:ea typeface="Calibri" panose="020F0502020204030204" pitchFamily="34" charset="0"/>
                      </a:endParaRPr>
                    </a:p>
                  </a:txBody>
                  <a:tcPr marL="38966" marR="38966" marT="0" marB="0"/>
                </a:tc>
                <a:tc>
                  <a:txBody>
                    <a:bodyPr/>
                    <a:lstStyle/>
                    <a:p>
                      <a:pPr>
                        <a:spcAft>
                          <a:spcPts val="0"/>
                        </a:spcAft>
                      </a:pPr>
                      <a:r>
                        <a:rPr lang="de-DE" sz="1200" b="0" noProof="0" dirty="0">
                          <a:effectLst/>
                        </a:rPr>
                        <a:t>Bewerbungsgespräche</a:t>
                      </a:r>
                      <a:endParaRPr lang="de-DE" sz="1200" b="0" noProof="0" dirty="0">
                        <a:effectLst/>
                        <a:latin typeface="Calibri" panose="020F0502020204030204" pitchFamily="34" charset="0"/>
                        <a:ea typeface="Calibri" panose="020F0502020204030204" pitchFamily="34" charset="0"/>
                      </a:endParaRPr>
                    </a:p>
                  </a:txBody>
                  <a:tcPr marL="38966" marR="38966" marT="0" marB="0"/>
                </a:tc>
                <a:extLst>
                  <a:ext uri="{0D108BD9-81ED-4DB2-BD59-A6C34878D82A}">
                    <a16:rowId xmlns:a16="http://schemas.microsoft.com/office/drawing/2014/main" val="3402136326"/>
                  </a:ext>
                </a:extLst>
              </a:tr>
            </a:tbl>
          </a:graphicData>
        </a:graphic>
      </p:graphicFrame>
    </p:spTree>
    <p:extLst>
      <p:ext uri="{BB962C8B-B14F-4D97-AF65-F5344CB8AC3E}">
        <p14:creationId xmlns:p14="http://schemas.microsoft.com/office/powerpoint/2010/main" val="3713685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PenNe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Ned" id="{8504AA5E-996E-427C-B15C-E8DABFAC6E15}" vid="{4C018FBF-D840-4D1D-88AB-1AE159B0455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BF54C807987B4C84E536733C8D4C2C" ma:contentTypeVersion="13" ma:contentTypeDescription="Een nieuw document maken." ma:contentTypeScope="" ma:versionID="258941cb7b91a588561f31fb7967a98f">
  <xsd:schema xmlns:xsd="http://www.w3.org/2001/XMLSchema" xmlns:xs="http://www.w3.org/2001/XMLSchema" xmlns:p="http://schemas.microsoft.com/office/2006/metadata/properties" xmlns:ns3="0ab0dbdf-e66c-4a5f-9e7d-d7310049899c" xmlns:ns4="19b88259-d217-4578-b43d-6b9f9c4ff56c" targetNamespace="http://schemas.microsoft.com/office/2006/metadata/properties" ma:root="true" ma:fieldsID="eadc438dd8d5fb55ca34aeccd52478c4" ns3:_="" ns4:_="">
    <xsd:import namespace="0ab0dbdf-e66c-4a5f-9e7d-d7310049899c"/>
    <xsd:import namespace="19b88259-d217-4578-b43d-6b9f9c4ff56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b0dbdf-e66c-4a5f-9e7d-d7310049899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b88259-d217-4578-b43d-6b9f9c4ff56c"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C7B8B4-B24F-4F4B-90EF-D73A8F8F8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b0dbdf-e66c-4a5f-9e7d-d7310049899c"/>
    <ds:schemaRef ds:uri="19b88259-d217-4578-b43d-6b9f9c4ff5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B21A53-6180-4F4F-87A2-D0EB48CCC766}">
  <ds:schemaRefs>
    <ds:schemaRef ds:uri="http://schemas.microsoft.com/office/infopath/2007/PartnerControl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0ab0dbdf-e66c-4a5f-9e7d-d7310049899c"/>
    <ds:schemaRef ds:uri="19b88259-d217-4578-b43d-6b9f9c4ff56c"/>
    <ds:schemaRef ds:uri="http://www.w3.org/XML/1998/namespace"/>
    <ds:schemaRef ds:uri="http://purl.org/dc/terms/"/>
  </ds:schemaRefs>
</ds:datastoreItem>
</file>

<file path=customXml/itemProps3.xml><?xml version="1.0" encoding="utf-8"?>
<ds:datastoreItem xmlns:ds="http://schemas.openxmlformats.org/officeDocument/2006/customXml" ds:itemID="{6FB8550C-F391-4762-916F-30DF2EEF7C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TotalTime>
  <Words>4857</Words>
  <Application>Microsoft Office PowerPoint</Application>
  <PresentationFormat>Breedbeeld</PresentationFormat>
  <Paragraphs>637</Paragraphs>
  <Slides>59</Slides>
  <Notes>0</Notes>
  <HiddenSlides>27</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59</vt:i4>
      </vt:variant>
    </vt:vector>
  </HeadingPairs>
  <TitlesOfParts>
    <vt:vector size="66" baseType="lpstr">
      <vt:lpstr>Arial</vt:lpstr>
      <vt:lpstr>Calibri</vt:lpstr>
      <vt:lpstr>Courier New</vt:lpstr>
      <vt:lpstr>Roboto</vt:lpstr>
      <vt:lpstr>Symbol</vt:lpstr>
      <vt:lpstr>Wingdings</vt:lpstr>
      <vt:lpstr>PenNed</vt:lpstr>
      <vt:lpstr>Hilfe, die Üfa muss online sein!</vt:lpstr>
      <vt:lpstr>BLOCK 1</vt:lpstr>
      <vt:lpstr>BLOCK 1 - Lehrer</vt:lpstr>
      <vt:lpstr>Block 2</vt:lpstr>
      <vt:lpstr>Block 3</vt:lpstr>
      <vt:lpstr>Block 4</vt:lpstr>
      <vt:lpstr>Block 5</vt:lpstr>
      <vt:lpstr>Block 6</vt:lpstr>
      <vt:lpstr>Block 7</vt:lpstr>
      <vt:lpstr>Block 8</vt:lpstr>
      <vt:lpstr>INHALTE</vt:lpstr>
      <vt:lpstr>Über diesen Leitfaden</vt:lpstr>
      <vt:lpstr>Zu erledigende Aufgaben</vt:lpstr>
      <vt:lpstr>Richtlinien</vt:lpstr>
      <vt:lpstr>Tipps</vt:lpstr>
      <vt:lpstr>PowerPoint-presentatie</vt:lpstr>
      <vt:lpstr>     Auftakt: Einleitung in PenNed und [Name der Üfa]</vt:lpstr>
      <vt:lpstr>PowerPoint-presentatie</vt:lpstr>
      <vt:lpstr>I. VORSTELLUNG</vt:lpstr>
      <vt:lpstr>PowerPoint-presentatie</vt:lpstr>
      <vt:lpstr>II. WAS IST EINE ÜFA?</vt:lpstr>
      <vt:lpstr>PowerPoint-presentatie</vt:lpstr>
      <vt:lpstr>PowerPoint-presentatie</vt:lpstr>
      <vt:lpstr>PowerPoint-presentatie</vt:lpstr>
      <vt:lpstr>PowerPoint-presentatie</vt:lpstr>
      <vt:lpstr>III. VEREINBARUNGEN Manieren</vt:lpstr>
      <vt:lpstr>PowerPoint-presentatie</vt:lpstr>
      <vt:lpstr>III. VEREINBARUNGEN Wer?</vt:lpstr>
      <vt:lpstr>PowerPoint-presentatie</vt:lpstr>
      <vt:lpstr>III. VEREINBARUNGEN Beginnen Sie Ihren Arbeitstag</vt:lpstr>
      <vt:lpstr>PowerPoint-presentatie</vt:lpstr>
      <vt:lpstr>III. VEREINBARUNGEN Beginn des Arbeitstages/der Arbeitswoche</vt:lpstr>
      <vt:lpstr>PowerPoint-presentatie</vt:lpstr>
      <vt:lpstr>VI. WAS SIE WISSEN SOLLTEN Dateien und Speicherorte</vt:lpstr>
      <vt:lpstr>PowerPoint-presentatie</vt:lpstr>
      <vt:lpstr>VI. WAS SIE WISSEN SOLLTEN Websites und Anmeldeinformationen - 1</vt:lpstr>
      <vt:lpstr>PowerPoint-presentatie</vt:lpstr>
      <vt:lpstr>PowerPoint-presentatie</vt:lpstr>
      <vt:lpstr>PowerPoint-presentatie</vt:lpstr>
      <vt:lpstr>PowerPoint-presentatie</vt:lpstr>
      <vt:lpstr>PowerPoint-presentatie</vt:lpstr>
      <vt:lpstr>PowerPoint-presentatie</vt:lpstr>
      <vt:lpstr>VI. WAS SIE WISSEN SOLLTEN Websites und Anmeldeinformationen - 2</vt:lpstr>
      <vt:lpstr>PowerPoint-presentatie</vt:lpstr>
      <vt:lpstr>PowerPoint-presentatie</vt:lpstr>
      <vt:lpstr>PowerPoint-presentatie</vt:lpstr>
      <vt:lpstr>VI. WAS SIE WISSEN SOLLTEN Websites und Anmeldeinformationen - 3</vt:lpstr>
      <vt:lpstr>PowerPoint-presentatie</vt:lpstr>
      <vt:lpstr>VI. WAS SIE WISSEN SOLLTEN Websites und Anmeldeinformationen - 4</vt:lpstr>
      <vt:lpstr>PowerPoint-presentatie</vt:lpstr>
      <vt:lpstr>VI. WAS SIE WISSEN SOLLTEN  Dateien</vt:lpstr>
      <vt:lpstr>PowerPoint-presentatie</vt:lpstr>
      <vt:lpstr>PowerPoint-presentatie</vt:lpstr>
      <vt:lpstr>VII. SO LEGEN SIE LOS</vt:lpstr>
      <vt:lpstr>PowerPoint-presentatie</vt:lpstr>
      <vt:lpstr>VIII. FAZIT</vt:lpstr>
      <vt:lpstr>PowerPoint-presentatie</vt:lpstr>
      <vt:lpstr>PowerPoint-presentatie</vt:lpstr>
      <vt:lpstr>PowerPoint-presentatie</vt:lpstr>
    </vt:vector>
  </TitlesOfParts>
  <Company>Accent Automatisering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Arianne Schekkerman</dc:creator>
  <cp:lastModifiedBy>Esther Zoegard</cp:lastModifiedBy>
  <cp:revision>343</cp:revision>
  <dcterms:created xsi:type="dcterms:W3CDTF">2020-06-22T07:52:10Z</dcterms:created>
  <dcterms:modified xsi:type="dcterms:W3CDTF">2021-02-08T14:17:19Z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0x010100C5BF54C807987B4C84E536733C8D4C2C</vt:lpwstr>
  </property>
</Properties>
</file>