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64"/>
  </p:notesMasterIdLst>
  <p:sldIdLst>
    <p:sldId id="323" r:id="rId5"/>
    <p:sldId id="299" r:id="rId6"/>
    <p:sldId id="337" r:id="rId7"/>
    <p:sldId id="326" r:id="rId8"/>
    <p:sldId id="331" r:id="rId9"/>
    <p:sldId id="332" r:id="rId10"/>
    <p:sldId id="333" r:id="rId11"/>
    <p:sldId id="334" r:id="rId12"/>
    <p:sldId id="335" r:id="rId13"/>
    <p:sldId id="336" r:id="rId14"/>
    <p:sldId id="325" r:id="rId15"/>
    <p:sldId id="273" r:id="rId16"/>
    <p:sldId id="271" r:id="rId17"/>
    <p:sldId id="261" r:id="rId18"/>
    <p:sldId id="272" r:id="rId19"/>
    <p:sldId id="294" r:id="rId20"/>
    <p:sldId id="256" r:id="rId21"/>
    <p:sldId id="268" r:id="rId22"/>
    <p:sldId id="260" r:id="rId23"/>
    <p:sldId id="265" r:id="rId24"/>
    <p:sldId id="266" r:id="rId25"/>
    <p:sldId id="274" r:id="rId26"/>
    <p:sldId id="264" r:id="rId27"/>
    <p:sldId id="267" r:id="rId28"/>
    <p:sldId id="276" r:id="rId29"/>
    <p:sldId id="275" r:id="rId30"/>
    <p:sldId id="300" r:id="rId31"/>
    <p:sldId id="282" r:id="rId32"/>
    <p:sldId id="277" r:id="rId33"/>
    <p:sldId id="278" r:id="rId34"/>
    <p:sldId id="298" r:id="rId35"/>
    <p:sldId id="279" r:id="rId36"/>
    <p:sldId id="287" r:id="rId37"/>
    <p:sldId id="280" r:id="rId38"/>
    <p:sldId id="301" r:id="rId39"/>
    <p:sldId id="283" r:id="rId40"/>
    <p:sldId id="305" r:id="rId41"/>
    <p:sldId id="306" r:id="rId42"/>
    <p:sldId id="303" r:id="rId43"/>
    <p:sldId id="304" r:id="rId44"/>
    <p:sldId id="290" r:id="rId45"/>
    <p:sldId id="308" r:id="rId46"/>
    <p:sldId id="289" r:id="rId47"/>
    <p:sldId id="291" r:id="rId48"/>
    <p:sldId id="309" r:id="rId49"/>
    <p:sldId id="293" r:id="rId50"/>
    <p:sldId id="310" r:id="rId51"/>
    <p:sldId id="307" r:id="rId52"/>
    <p:sldId id="292" r:id="rId53"/>
    <p:sldId id="312" r:id="rId54"/>
    <p:sldId id="320" r:id="rId55"/>
    <p:sldId id="315" r:id="rId56"/>
    <p:sldId id="319" r:id="rId57"/>
    <p:sldId id="314" r:id="rId58"/>
    <p:sldId id="318" r:id="rId59"/>
    <p:sldId id="317" r:id="rId60"/>
    <p:sldId id="322" r:id="rId61"/>
    <p:sldId id="324" r:id="rId62"/>
    <p:sldId id="316" r:id="rId6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D1C67F2-C671-4438-A6B8-8085EB6217E4}">
          <p14:sldIdLst>
            <p14:sldId id="323"/>
          </p14:sldIdLst>
        </p14:section>
        <p14:section name="Info for manager (MA)" id="{CEEFAA4C-06B3-4254-9E7F-9E1E4686233E}">
          <p14:sldIdLst>
            <p14:sldId id="299"/>
            <p14:sldId id="337"/>
            <p14:sldId id="326"/>
            <p14:sldId id="331"/>
            <p14:sldId id="332"/>
            <p14:sldId id="333"/>
            <p14:sldId id="334"/>
            <p14:sldId id="335"/>
            <p14:sldId id="336"/>
            <p14:sldId id="325"/>
            <p14:sldId id="273"/>
            <p14:sldId id="271"/>
            <p14:sldId id="261"/>
            <p14:sldId id="272"/>
          </p14:sldIdLst>
        </p14:section>
        <p14:section name="Introduction and getting to know each other" id="{3A660EC9-E632-490D-B037-693F9FFE946E}">
          <p14:sldIdLst>
            <p14:sldId id="294"/>
            <p14:sldId id="256"/>
            <p14:sldId id="268"/>
            <p14:sldId id="260"/>
          </p14:sldIdLst>
        </p14:section>
        <p14:section name="What is a PE?" id="{F1FC29BE-4455-43C6-8FF0-000C876D6C3C}">
          <p14:sldIdLst>
            <p14:sldId id="265"/>
            <p14:sldId id="266"/>
            <p14:sldId id="274"/>
            <p14:sldId id="264"/>
            <p14:sldId id="267"/>
          </p14:sldIdLst>
        </p14:section>
        <p14:section name="Arrangements" id="{B54EC1E6-AB8A-4679-A15E-E596F6CEACAB}">
          <p14:sldIdLst>
            <p14:sldId id="276"/>
            <p14:sldId id="275"/>
            <p14:sldId id="300"/>
            <p14:sldId id="282"/>
            <p14:sldId id="277"/>
            <p14:sldId id="278"/>
            <p14:sldId id="298"/>
            <p14:sldId id="279"/>
          </p14:sldIdLst>
        </p14:section>
        <p14:section name="You have to know this (sites and files)" id="{A49EC57D-8D50-4517-B4A6-34B6D6114307}">
          <p14:sldIdLst>
            <p14:sldId id="287"/>
            <p14:sldId id="280"/>
            <p14:sldId id="301"/>
            <p14:sldId id="283"/>
            <p14:sldId id="305"/>
            <p14:sldId id="306"/>
            <p14:sldId id="303"/>
            <p14:sldId id="304"/>
            <p14:sldId id="290"/>
            <p14:sldId id="308"/>
            <p14:sldId id="289"/>
            <p14:sldId id="291"/>
            <p14:sldId id="309"/>
            <p14:sldId id="293"/>
            <p14:sldId id="310"/>
            <p14:sldId id="307"/>
            <p14:sldId id="292"/>
            <p14:sldId id="312"/>
            <p14:sldId id="320"/>
          </p14:sldIdLst>
        </p14:section>
        <p14:section name="Getting started" id="{EFBC0AE2-4432-4C23-9B9C-BECC1E3AEE3F}">
          <p14:sldIdLst>
            <p14:sldId id="315"/>
            <p14:sldId id="319"/>
            <p14:sldId id="314"/>
          </p14:sldIdLst>
        </p14:section>
        <p14:section name="Closing" id="{691E3BE0-F74D-4B11-A3ED-E45025EE0AF7}">
          <p14:sldIdLst>
            <p14:sldId id="318"/>
            <p14:sldId id="317"/>
          </p14:sldIdLst>
        </p14:section>
        <p14:section name="How to proceed" id="{65D5660F-C0DA-4762-AA5F-1D7181E05710}">
          <p14:sldIdLst>
            <p14:sldId id="322"/>
            <p14:sldId id="324"/>
          </p14:sldIdLst>
        </p14:section>
        <p14:section name="Finally" id="{7FC8E6B4-4632-454B-8E0C-CE3BE0659C2F}">
          <p14:sldIdLst>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7A900"/>
    <a:srgbClr val="E9E09B"/>
    <a:srgbClr val="CCECFF"/>
    <a:srgbClr val="E3D67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975" autoAdjust="0"/>
    <p:restoredTop sz="94660"/>
  </p:normalViewPr>
  <p:slideViewPr>
    <p:cSldViewPr snapToGrid="0">
      <p:cViewPr varScale="1">
        <p:scale>
          <a:sx n="77" d="100"/>
          <a:sy n="77" d="100"/>
        </p:scale>
        <p:origin x="72" y="312"/>
      </p:cViewPr>
      <p:guideLst/>
    </p:cSldViewPr>
  </p:slideViewPr>
  <p:notesTextViewPr>
    <p:cViewPr>
      <p:scale>
        <a:sx n="1" d="1"/>
        <a:sy n="1" d="1"/>
      </p:scale>
      <p:origin x="0" y="0"/>
    </p:cViewPr>
  </p:notesTextViewPr>
  <p:sorterViewPr>
    <p:cViewPr>
      <p:scale>
        <a:sx n="82" d="100"/>
        <a:sy n="82" d="100"/>
      </p:scale>
      <p:origin x="0" y="-7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95CE5-FCC4-42B7-8C24-3231A12A0EAA}" type="datetimeFigureOut">
              <a:rPr lang="nl-NL" smtClean="0"/>
              <a:t>8-2-2021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E5BDC-6BA2-469E-AD82-BCFD43493DCA}" type="slidenum">
              <a:rPr lang="nl-NL" smtClean="0"/>
              <a:t>‹nr.›</a:t>
            </a:fld>
            <a:endParaRPr lang="nl-NL"/>
          </a:p>
        </p:txBody>
      </p:sp>
    </p:spTree>
    <p:extLst>
      <p:ext uri="{BB962C8B-B14F-4D97-AF65-F5344CB8AC3E}">
        <p14:creationId xmlns:p14="http://schemas.microsoft.com/office/powerpoint/2010/main" val="274081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06555" y="2060848"/>
            <a:ext cx="10363200" cy="612000"/>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2124111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0512CAC-B677-44E8-97DD-1EEC3C40BEC4}" type="datetimeFigureOut">
              <a:rPr lang="nl-NL" smtClean="0"/>
              <a:t>8-2-2021</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63578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22884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45953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a:solidFill>
            <a:srgbClr val="D4B604">
              <a:alpha val="50000"/>
            </a:srgbClr>
          </a:solidFill>
          <a:ln>
            <a:solidFill>
              <a:srgbClr val="C8BB10"/>
            </a:solidFill>
          </a:ln>
        </p:spPr>
        <p:txBody>
          <a:bodyPr/>
          <a:lstStyle>
            <a:lvl1pPr>
              <a:defRPr b="0"/>
            </a:lvl1pPr>
          </a:lstStyle>
          <a:p>
            <a:r>
              <a:rPr lang="nl-NL" smtClean="0"/>
              <a:t>Klik om de stijl te bewerken</a:t>
            </a:r>
            <a:endParaRPr lang="nl-NL" dirty="0"/>
          </a:p>
        </p:txBody>
      </p:sp>
      <p:sp>
        <p:nvSpPr>
          <p:cNvPr id="3" name="Tijdelijke aanduiding voor inhoud 2"/>
          <p:cNvSpPr>
            <a:spLocks noGrp="1"/>
          </p:cNvSpPr>
          <p:nvPr>
            <p:ph idx="1"/>
          </p:nvPr>
        </p:nvSpPr>
        <p:spPr>
          <a:xfrm>
            <a:off x="609600" y="1268760"/>
            <a:ext cx="10972800" cy="485740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53918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0"/>
            <a:ext cx="10363200" cy="612000"/>
          </a:xfrm>
        </p:spPr>
        <p:txBody>
          <a:bodyPr anchor="t"/>
          <a:lstStyle>
            <a:lvl1pPr algn="l">
              <a:defRPr sz="4000" b="0"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8801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lvl1pPr>
              <a:defRPr b="0"/>
            </a:lvl1pPr>
          </a:lstStyle>
          <a:p>
            <a:r>
              <a:rPr lang="nl-NL" smtClean="0"/>
              <a:t>Klik om de stijl te bewerken</a:t>
            </a:r>
            <a:endParaRPr lang="nl-NL" dirty="0"/>
          </a:p>
        </p:txBody>
      </p:sp>
      <p:sp>
        <p:nvSpPr>
          <p:cNvPr id="3" name="Tijdelijke aanduiding voor inhoud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E0512CAC-B677-44E8-97DD-1EEC3C40BEC4}" type="datetimeFigureOut">
              <a:rPr lang="nl-NL" smtClean="0"/>
              <a:t>8-2-2021</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209864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a:solidFill>
            <a:srgbClr val="D7A900">
              <a:alpha val="50000"/>
            </a:srgbClr>
          </a:solidFill>
        </p:spPr>
        <p:txBody>
          <a:bodyPr/>
          <a:lstStyle>
            <a:lvl1pPr>
              <a:defRPr b="0"/>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609600" y="1268760"/>
            <a:ext cx="5386917"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193368" y="1268760"/>
            <a:ext cx="5389033"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0512CAC-B677-44E8-97DD-1EEC3C40BEC4}" type="datetimeFigureOut">
              <a:rPr lang="nl-NL" smtClean="0"/>
              <a:t>8-2-2021</a:t>
            </a:fld>
            <a:endParaRPr lang="nl-NL"/>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3451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fld id="{E0512CAC-B677-44E8-97DD-1EEC3C40BEC4}" type="datetimeFigureOut">
              <a:rPr lang="nl-NL" smtClean="0"/>
              <a:t>8-2-2021</a:t>
            </a:fld>
            <a:endParaRPr lang="nl-NL"/>
          </a:p>
        </p:txBody>
      </p:sp>
      <p:sp>
        <p:nvSpPr>
          <p:cNvPr id="4" name="Tijdelijke aanduiding voor dianummer 3"/>
          <p:cNvSpPr>
            <a:spLocks noGrp="1"/>
          </p:cNvSpPr>
          <p:nvPr>
            <p:ph type="sldNum" sz="quarter" idx="11"/>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77143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fld id="{E0512CAC-B677-44E8-97DD-1EEC3C40BEC4}" type="datetimeFigureOut">
              <a:rPr lang="nl-NL" smtClean="0"/>
              <a:t>8-2-2021</a:t>
            </a:fld>
            <a:endParaRPr lang="nl-NL"/>
          </a:p>
        </p:txBody>
      </p:sp>
      <p:sp>
        <p:nvSpPr>
          <p:cNvPr id="4" name="Tijdelijke aanduiding voor dianummer 3"/>
          <p:cNvSpPr>
            <a:spLocks noGrp="1"/>
          </p:cNvSpPr>
          <p:nvPr>
            <p:ph type="sldNum" sz="quarter" idx="11"/>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56269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512CAC-B677-44E8-97DD-1EEC3C40BEC4}" type="datetimeFigureOut">
              <a:rPr lang="nl-NL" smtClean="0"/>
              <a:t>8-2-2021</a:t>
            </a:fld>
            <a:endParaRPr lang="nl-NL"/>
          </a:p>
        </p:txBody>
      </p:sp>
      <p:sp>
        <p:nvSpPr>
          <p:cNvPr id="4" name="Tijdelijke aanduiding voor dianummer 3"/>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91084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0"/>
            </a:lvl1pPr>
          </a:lstStyle>
          <a:p>
            <a:r>
              <a:rPr lang="nl-NL" smtClean="0"/>
              <a:t>Klik om de stijl te bewerken</a:t>
            </a:r>
            <a:endParaRPr lang="nl-NL" dirty="0"/>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0512CAC-B677-44E8-97DD-1EEC3C40BEC4}" type="datetimeFigureOut">
              <a:rPr lang="nl-NL" smtClean="0"/>
              <a:t>8-2-2021</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9743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1424000" cy="612000"/>
          </a:xfrm>
          <a:prstGeom prst="rect">
            <a:avLst/>
          </a:prstGeom>
          <a:solidFill>
            <a:srgbClr val="D4B604">
              <a:alpha val="50196"/>
            </a:srgbClr>
          </a:solidFill>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2CAC-B677-44E8-97DD-1EEC3C40BEC4}" type="datetimeFigureOut">
              <a:rPr lang="nl-NL" smtClean="0"/>
              <a:t>8-2-2021</a:t>
            </a:fld>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C3877-9DCE-482D-81BA-1D6021B2A857}" type="slidenum">
              <a:rPr lang="nl-NL" smtClean="0"/>
              <a:t>‹nr.›</a:t>
            </a:fld>
            <a:endParaRPr lang="nl-NL"/>
          </a:p>
        </p:txBody>
      </p:sp>
      <p:pic>
        <p:nvPicPr>
          <p:cNvPr id="7" name="Afbeelding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05321" y="6278872"/>
            <a:ext cx="1294267" cy="431105"/>
          </a:xfrm>
          <a:prstGeom prst="rect">
            <a:avLst/>
          </a:prstGeom>
          <a:blipFill>
            <a:blip r:embed="rId15"/>
            <a:stretch>
              <a:fillRect/>
            </a:stretch>
          </a:blipFill>
        </p:spPr>
      </p:pic>
      <p:sp>
        <p:nvSpPr>
          <p:cNvPr id="5" name="Rechthoek 4"/>
          <p:cNvSpPr/>
          <p:nvPr userDrawn="1"/>
        </p:nvSpPr>
        <p:spPr>
          <a:xfrm>
            <a:off x="4066903" y="6356351"/>
            <a:ext cx="1271451" cy="353626"/>
          </a:xfrm>
          <a:prstGeom prst="rect">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6778487" y="6356351"/>
            <a:ext cx="1232452" cy="353626"/>
          </a:xfrm>
          <a:prstGeom prst="rect">
            <a:avLst/>
          </a:prstGeom>
          <a:blipFill>
            <a:blip r:embed="rId1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4078409" y="6709977"/>
            <a:ext cx="4035181" cy="148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800" kern="1200" dirty="0" smtClean="0">
                <a:solidFill>
                  <a:schemeClr val="tx2">
                    <a:lumMod val="75000"/>
                  </a:schemeClr>
                </a:solidFill>
                <a:effectLst/>
                <a:latin typeface="+mn-lt"/>
                <a:ea typeface="+mn-ea"/>
                <a:cs typeface="+mn-cs"/>
              </a:rPr>
              <a:t> All the project results are funded by Erasmus+ subsidy from the with European Commission</a:t>
            </a:r>
            <a:endParaRPr lang="nl-NL" sz="800" kern="1200" dirty="0">
              <a:solidFill>
                <a:schemeClr val="tx2">
                  <a:lumMod val="75000"/>
                </a:schemeClr>
              </a:solidFill>
              <a:effectLst/>
              <a:latin typeface="+mn-lt"/>
              <a:ea typeface="+mn-ea"/>
              <a:cs typeface="+mn-cs"/>
            </a:endParaRPr>
          </a:p>
        </p:txBody>
      </p:sp>
    </p:spTree>
    <p:extLst>
      <p:ext uri="{BB962C8B-B14F-4D97-AF65-F5344CB8AC3E}">
        <p14:creationId xmlns:p14="http://schemas.microsoft.com/office/powerpoint/2010/main" val="37139948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spcBef>
          <a:spcPct val="0"/>
        </a:spcBef>
        <a:buNone/>
        <a:defRPr sz="4000" b="0" kern="1200">
          <a:solidFill>
            <a:srgbClr val="0039A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13.xml"/><Relationship Id="rId7" Type="http://schemas.openxmlformats.org/officeDocument/2006/relationships/slide" Target="slide24.xml"/><Relationship Id="rId12" Type="http://schemas.openxmlformats.org/officeDocument/2006/relationships/slide" Target="slide59.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slide" Target="slide57.xml"/><Relationship Id="rId5" Type="http://schemas.openxmlformats.org/officeDocument/2006/relationships/slide" Target="slide15.xml"/><Relationship Id="rId10" Type="http://schemas.openxmlformats.org/officeDocument/2006/relationships/slide" Target="slide54.xml"/><Relationship Id="rId4" Type="http://schemas.openxmlformats.org/officeDocument/2006/relationships/slide" Target="slide14.xml"/><Relationship Id="rId9" Type="http://schemas.openxmlformats.org/officeDocument/2006/relationships/slide" Target="slide5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nned.nl/opzetten/bibliotheek-opzette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managementsupport.nl/working-digitally/news/2020/08/digital-etiquette-microsoft-teams-10118681?_ga=2.3947440.1659834782.1597770034-2064962137.1597770034" TargetMode="External"/><Relationship Id="rId3" Type="http://schemas.openxmlformats.org/officeDocument/2006/relationships/hyperlink" Target="https://socialmediainhetmbo.nl/office365/microsoft-teams-manuals-for-schools/" TargetMode="External"/><Relationship Id="rId7" Type="http://schemas.openxmlformats.org/officeDocument/2006/relationships/hyperlink" Target="http://office365inhetmbo.nl/" TargetMode="External"/><Relationship Id="rId2" Type="http://schemas.openxmlformats.org/officeDocument/2006/relationships/hyperlink" Target="https://www.stichtingpraktijkleren.nl/oo/online-didactics/" TargetMode="External"/><Relationship Id="rId1" Type="http://schemas.openxmlformats.org/officeDocument/2006/relationships/slideLayout" Target="../slideLayouts/slideLayout5.xml"/><Relationship Id="rId6" Type="http://schemas.openxmlformats.org/officeDocument/2006/relationships/hyperlink" Target="https://socialmediainhetmbo.nl/" TargetMode="External"/><Relationship Id="rId5" Type="http://schemas.openxmlformats.org/officeDocument/2006/relationships/hyperlink" Target="https://twitter.com/annetsmith" TargetMode="External"/><Relationship Id="rId4" Type="http://schemas.openxmlformats.org/officeDocument/2006/relationships/hyperlink" Target="http://linkedin.com/in/ashwinbrouwer" TargetMode="Externa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tweakers.net/reviews/7756/3/"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qolr2T7LDu4"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enned.nl/opzetten/bibliotheek-opzetten" TargetMode="Externa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penned.nl/ondernemen/bibliotheek-ondernemen" TargetMode="External"/><Relationship Id="rId2" Type="http://schemas.openxmlformats.org/officeDocument/2006/relationships/hyperlink" Target="https://www.penned.nl/fileadmin/user_upload/Bibliotheek/Ondernemen/Portal-uitleg/Trainees_aanmaken_en_hun_rechten.mp4" TargetMode="Externa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nned.nl/login" TargetMode="External"/><Relationship Id="rId2" Type="http://schemas.openxmlformats.org/officeDocument/2006/relationships/hyperlink" Target="https://www.penned.nl/fileadmin/user_upload/Bibliotheek/Ondernemen/Remote_PE/Weekstart_PE.mp4" TargetMode="Externa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hyperlink" Target="mailto:pe.nl01xxx@penned.nl" TargetMode="Externa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penned.nl/ondernemen/bibliotheek-ondernemen" TargetMode="External"/><Relationship Id="rId2" Type="http://schemas.openxmlformats.org/officeDocument/2006/relationships/hyperlink" Target="https://www.penned.nl/fileadmin/user_upload/Bibliotheek/Ondernemen/Portal-uitleg/Trainees_aanmaken_en_hun_rechten.mp4" TargetMode="Externa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hyperlink" Target="https://www.penned.nl/ondernemen" TargetMode="External"/><Relationship Id="rId2" Type="http://schemas.openxmlformats.org/officeDocument/2006/relationships/hyperlink" Target="http://www.penned.nl/" TargetMode="Externa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hyperlink" Target="https://www.penned.nl/ondernemen/bibliotheek-ondernem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hyperlink" Target="mailto:PenNed@stichtingpraktijkleren.nl"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www.stichtingpraktijkleren.nl/backlog/" TargetMode="External"/><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slide" Target="slide5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hyperlink" Target="mailto:PenNed@stichtingpraktijkleren.nl"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 TargetMode="Externa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penned.nl/ondernemen/bibliotheek-ondernemen" TargetMode="External"/><Relationship Id="rId2" Type="http://schemas.openxmlformats.org/officeDocument/2006/relationships/hyperlink" Target="https://www.penned.nl/ondernemen/tips-tools" TargetMode="Externa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 Id="rId4" Type="http://schemas.openxmlformats.org/officeDocument/2006/relationships/hyperlink" Target="mailto:PenNed@stichtingpraktijkleren.n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3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penned.nl/fileadmin/user_upload/Bibliotheek/Ondernemen/Portal-uitleg/Uitleg_Bedrijvengids.pdf"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tichtingpraktijkleren.nl/backlog/"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nned.nl/opzetten" TargetMode="External"/><Relationship Id="rId2" Type="http://schemas.openxmlformats.org/officeDocument/2006/relationships/hyperlink" Target="../Website%20PenNed/2.%20Opzetten/Stappenplan%202020-05.xlsx"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hyperlink" Target="https://socialmediainhetmbo.nl/office365/microsoft-teams-manuals-for-schoolsandleidingen-voor-scholen/" TargetMode="External"/><Relationship Id="rId2" Type="http://schemas.openxmlformats.org/officeDocument/2006/relationships/hyperlink" Target="https://www.stichtingpraktijkleren.nl/oo/online-didactiek/" TargetMode="Externa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hyperlink" Target="Weekstart%20PE.mp4" TargetMode="External"/><Relationship Id="rId4" Type="http://schemas.openxmlformats.org/officeDocument/2006/relationships/hyperlink" Target="Filmpje%20Dorenda/Een%20dag%20in%20een%20PE%20-%20introductiefilmpje%20trainees.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en-US" dirty="0" smtClean="0"/>
              <a:t>Help, the PE must be online!</a:t>
            </a:r>
            <a:endParaRPr lang="nl-NL" dirty="0"/>
          </a:p>
        </p:txBody>
      </p:sp>
      <p:sp>
        <p:nvSpPr>
          <p:cNvPr id="7" name="Ondertitel 6"/>
          <p:cNvSpPr>
            <a:spLocks noGrp="1"/>
          </p:cNvSpPr>
          <p:nvPr>
            <p:ph type="subTitle" idx="1"/>
          </p:nvPr>
        </p:nvSpPr>
        <p:spPr>
          <a:xfrm>
            <a:off x="606555" y="2908635"/>
            <a:ext cx="10363200" cy="884208"/>
          </a:xfrm>
        </p:spPr>
        <p:txBody>
          <a:bodyPr>
            <a:normAutofit/>
          </a:bodyPr>
          <a:lstStyle/>
          <a:p>
            <a:pPr algn="l"/>
            <a:r>
              <a:rPr lang="nl-NL" dirty="0" smtClean="0">
                <a:solidFill>
                  <a:schemeClr val="tx1"/>
                </a:solidFill>
              </a:rPr>
              <a:t>				</a:t>
            </a:r>
            <a:r>
              <a:rPr lang="nl-NL" dirty="0" err="1" smtClean="0">
                <a:solidFill>
                  <a:schemeClr val="tx1"/>
                </a:solidFill>
              </a:rPr>
              <a:t>Manager's</a:t>
            </a:r>
            <a:r>
              <a:rPr lang="nl-NL" dirty="0" smtClean="0">
                <a:solidFill>
                  <a:schemeClr val="tx1"/>
                </a:solidFill>
              </a:rPr>
              <a:t> guide</a:t>
            </a:r>
            <a:endParaRPr lang="nl-NL" dirty="0">
              <a:solidFill>
                <a:schemeClr val="tx1"/>
              </a:solidFill>
            </a:endParaRPr>
          </a:p>
        </p:txBody>
      </p:sp>
      <p:pic>
        <p:nvPicPr>
          <p:cNvPr id="1026" name="Picture 2" descr="Help, Informatie, Probleem Oplossing"/>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t="26524" b="15141"/>
          <a:stretch/>
        </p:blipFill>
        <p:spPr bwMode="auto">
          <a:xfrm>
            <a:off x="7418717" y="3658248"/>
            <a:ext cx="3873260" cy="22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94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8</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875794446"/>
              </p:ext>
            </p:extLst>
          </p:nvPr>
        </p:nvGraphicFramePr>
        <p:xfrm>
          <a:off x="609600" y="1268413"/>
          <a:ext cx="4009292" cy="2438400"/>
        </p:xfrm>
        <a:graphic>
          <a:graphicData uri="http://schemas.openxmlformats.org/drawingml/2006/table">
            <a:tbl>
              <a:tblPr firstRow="1" firstCol="1" bandRow="1">
                <a:tableStyleId>{5C22544A-7EE6-4342-B048-85BDC9FD1C3A}</a:tableStyleId>
              </a:tblPr>
              <a:tblGrid>
                <a:gridCol w="937846">
                  <a:extLst>
                    <a:ext uri="{9D8B030D-6E8A-4147-A177-3AD203B41FA5}">
                      <a16:colId xmlns:a16="http://schemas.microsoft.com/office/drawing/2014/main" val="84395879"/>
                    </a:ext>
                  </a:extLst>
                </a:gridCol>
                <a:gridCol w="3071446">
                  <a:extLst>
                    <a:ext uri="{9D8B030D-6E8A-4147-A177-3AD203B41FA5}">
                      <a16:colId xmlns:a16="http://schemas.microsoft.com/office/drawing/2014/main" val="1569872940"/>
                    </a:ext>
                  </a:extLst>
                </a:gridCol>
              </a:tblGrid>
              <a:tr h="762000">
                <a:tc>
                  <a:txBody>
                    <a:bodyPr/>
                    <a:lstStyle/>
                    <a:p>
                      <a:pPr>
                        <a:spcAft>
                          <a:spcPts val="0"/>
                        </a:spcAft>
                      </a:pPr>
                      <a:r>
                        <a:rPr lang="nl-NL" sz="1600" b="0" dirty="0" err="1" smtClean="0">
                          <a:effectLst/>
                        </a:rPr>
                        <a:t>Working</a:t>
                      </a:r>
                      <a:r>
                        <a:rPr lang="nl-NL" sz="1600" b="0" baseline="0" dirty="0" smtClean="0">
                          <a:effectLst/>
                        </a:rPr>
                        <a:t> </a:t>
                      </a:r>
                      <a:r>
                        <a:rPr lang="nl-NL" sz="1600" b="0" baseline="0" dirty="0" err="1" smtClean="0">
                          <a:effectLst/>
                        </a:rPr>
                        <a:t>day</a:t>
                      </a:r>
                      <a:r>
                        <a:rPr lang="nl-NL" sz="1600" b="0" dirty="0" smtClean="0">
                          <a:effectLst/>
                        </a:rPr>
                        <a:t> </a:t>
                      </a:r>
                      <a:r>
                        <a:rPr lang="nl-NL" sz="1600" b="0" dirty="0">
                          <a:effectLst/>
                        </a:rPr>
                        <a:t>8</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en-US" sz="1600" b="0" dirty="0" smtClean="0">
                          <a:effectLst/>
                        </a:rPr>
                        <a:t>Start the day with appointments and introduction (such as </a:t>
                      </a:r>
                      <a:r>
                        <a:rPr lang="en-US" sz="1600" b="0" dirty="0" err="1" smtClean="0">
                          <a:effectLst/>
                        </a:rPr>
                        <a:t>powerpoint</a:t>
                      </a:r>
                      <a:r>
                        <a:rPr lang="en-US" sz="1600" b="0" dirty="0" smtClean="0">
                          <a:effectLst/>
                        </a:rPr>
                        <a:t> sheets 20 and 21, and 23). And then: get started! In the Trello, I would have pretty precise instructions on how to perform that task. Several appointments that are now in the </a:t>
                      </a:r>
                      <a:r>
                        <a:rPr lang="en-US" sz="1600" b="0" dirty="0" err="1" smtClean="0">
                          <a:effectLst/>
                        </a:rPr>
                        <a:t>Powerpoint</a:t>
                      </a:r>
                      <a:r>
                        <a:rPr lang="en-US" sz="1600" b="0" dirty="0" smtClean="0">
                          <a:effectLst/>
                        </a:rPr>
                        <a:t> would be on those task cards, which I would not tell in class.</a:t>
                      </a:r>
                      <a:r>
                        <a:rPr lang="nl-NL" sz="1600" b="0" dirty="0">
                          <a:effectLst/>
                        </a:rPr>
                        <a:t> </a:t>
                      </a: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3354547148"/>
                  </a:ext>
                </a:extLst>
              </a:tr>
            </a:tbl>
          </a:graphicData>
        </a:graphic>
      </p:graphicFrame>
      <p:pic>
        <p:nvPicPr>
          <p:cNvPr id="3" name="Afbeelding 2"/>
          <p:cNvPicPr>
            <a:picLocks noChangeAspect="1"/>
          </p:cNvPicPr>
          <p:nvPr/>
        </p:nvPicPr>
        <p:blipFill>
          <a:blip r:embed="rId2"/>
          <a:stretch>
            <a:fillRect/>
          </a:stretch>
        </p:blipFill>
        <p:spPr>
          <a:xfrm>
            <a:off x="4833967" y="1214066"/>
            <a:ext cx="6777603" cy="2011679"/>
          </a:xfrm>
          <a:prstGeom prst="rect">
            <a:avLst/>
          </a:prstGeom>
        </p:spPr>
      </p:pic>
      <p:pic>
        <p:nvPicPr>
          <p:cNvPr id="4" name="Afbeelding 3"/>
          <p:cNvPicPr>
            <a:picLocks noChangeAspect="1"/>
          </p:cNvPicPr>
          <p:nvPr/>
        </p:nvPicPr>
        <p:blipFill>
          <a:blip r:embed="rId3"/>
          <a:stretch>
            <a:fillRect/>
          </a:stretch>
        </p:blipFill>
        <p:spPr>
          <a:xfrm>
            <a:off x="5111262" y="3638423"/>
            <a:ext cx="6605816" cy="1914862"/>
          </a:xfrm>
          <a:prstGeom prst="rect">
            <a:avLst/>
          </a:prstGeom>
        </p:spPr>
      </p:pic>
    </p:spTree>
    <p:extLst>
      <p:ext uri="{BB962C8B-B14F-4D97-AF65-F5344CB8AC3E}">
        <p14:creationId xmlns:p14="http://schemas.microsoft.com/office/powerpoint/2010/main" val="576857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CONTENTS</a:t>
            </a:r>
            <a:endParaRPr lang="nl-NL" dirty="0"/>
          </a:p>
        </p:txBody>
      </p:sp>
      <p:sp>
        <p:nvSpPr>
          <p:cNvPr id="5" name="Tijdelijke aanduiding voor inhoud 3"/>
          <p:cNvSpPr>
            <a:spLocks noGrp="1"/>
          </p:cNvSpPr>
          <p:nvPr>
            <p:ph sz="half" idx="2"/>
          </p:nvPr>
        </p:nvSpPr>
        <p:spPr>
          <a:xfrm>
            <a:off x="761999" y="1411858"/>
            <a:ext cx="3871547" cy="2658980"/>
          </a:xfrm>
          <a:solidFill>
            <a:schemeClr val="bg1">
              <a:lumMod val="85000"/>
            </a:schemeClr>
          </a:solidFill>
        </p:spPr>
        <p:txBody>
          <a:bodyPr>
            <a:normAutofit/>
          </a:bodyPr>
          <a:lstStyle/>
          <a:p>
            <a:pPr marL="0" indent="0">
              <a:buNone/>
            </a:pPr>
            <a:r>
              <a:rPr lang="nl-NL" sz="2400" dirty="0" smtClean="0"/>
              <a:t>Info </a:t>
            </a:r>
            <a:r>
              <a:rPr lang="nl-NL" sz="2400" dirty="0" err="1" smtClean="0"/>
              <a:t>for</a:t>
            </a:r>
            <a:r>
              <a:rPr lang="nl-NL" sz="2400" dirty="0" smtClean="0"/>
              <a:t> </a:t>
            </a:r>
            <a:r>
              <a:rPr lang="nl-NL" sz="2400" dirty="0" err="1" smtClean="0"/>
              <a:t>the</a:t>
            </a:r>
            <a:r>
              <a:rPr lang="nl-NL" sz="2400" dirty="0" smtClean="0"/>
              <a:t> manager</a:t>
            </a:r>
          </a:p>
          <a:p>
            <a:pPr marL="0" indent="0">
              <a:buNone/>
            </a:pPr>
            <a:endParaRPr lang="nl-NL" sz="2400" dirty="0" smtClean="0"/>
          </a:p>
          <a:p>
            <a:r>
              <a:rPr lang="nl-NL" sz="1800" dirty="0" err="1" smtClean="0">
                <a:hlinkClick r:id="rId2" action="ppaction://hlinksldjump"/>
              </a:rPr>
              <a:t>About</a:t>
            </a:r>
            <a:r>
              <a:rPr lang="nl-NL" sz="1800" dirty="0" smtClean="0">
                <a:hlinkClick r:id="rId2" action="ppaction://hlinksldjump"/>
              </a:rPr>
              <a:t> </a:t>
            </a:r>
            <a:r>
              <a:rPr lang="nl-NL" sz="1800" dirty="0" err="1" smtClean="0">
                <a:hlinkClick r:id="rId2" action="ppaction://hlinksldjump"/>
              </a:rPr>
              <a:t>this</a:t>
            </a:r>
            <a:r>
              <a:rPr lang="nl-NL" sz="1800" dirty="0" smtClean="0">
                <a:hlinkClick r:id="rId2" action="ppaction://hlinksldjump"/>
              </a:rPr>
              <a:t> manual</a:t>
            </a:r>
            <a:endParaRPr lang="nl-NL" sz="1800" dirty="0" smtClean="0"/>
          </a:p>
          <a:p>
            <a:r>
              <a:rPr lang="nl-NL" sz="1800" dirty="0" smtClean="0">
                <a:hlinkClick r:id="rId3" action="ppaction://hlinksldjump"/>
              </a:rPr>
              <a:t>Do</a:t>
            </a:r>
            <a:endParaRPr lang="nl-NL" sz="1800" dirty="0" smtClean="0"/>
          </a:p>
          <a:p>
            <a:r>
              <a:rPr lang="nl-NL" sz="1800" dirty="0" err="1" smtClean="0">
                <a:hlinkClick r:id="rId4" action="ppaction://hlinksldjump"/>
              </a:rPr>
              <a:t>Starting</a:t>
            </a:r>
            <a:r>
              <a:rPr lang="nl-NL" sz="1800" dirty="0" smtClean="0">
                <a:hlinkClick r:id="rId4" action="ppaction://hlinksldjump"/>
              </a:rPr>
              <a:t> points</a:t>
            </a:r>
            <a:endParaRPr lang="nl-NL" sz="1800" dirty="0" smtClean="0"/>
          </a:p>
          <a:p>
            <a:r>
              <a:rPr lang="nl-NL" sz="1800" dirty="0" smtClean="0">
                <a:hlinkClick r:id="rId5" action="ppaction://hlinksldjump"/>
              </a:rPr>
              <a:t>Tips</a:t>
            </a:r>
          </a:p>
        </p:txBody>
      </p:sp>
      <p:sp>
        <p:nvSpPr>
          <p:cNvPr id="6" name="Tijdelijke aanduiding voor inhoud 3"/>
          <p:cNvSpPr>
            <a:spLocks noGrp="1"/>
          </p:cNvSpPr>
          <p:nvPr>
            <p:ph sz="half" idx="2"/>
          </p:nvPr>
        </p:nvSpPr>
        <p:spPr>
          <a:xfrm>
            <a:off x="4053434" y="2422372"/>
            <a:ext cx="5478754" cy="2951885"/>
          </a:xfrm>
          <a:solidFill>
            <a:srgbClr val="E9E09B"/>
          </a:solidFill>
        </p:spPr>
        <p:txBody>
          <a:bodyPr>
            <a:normAutofit/>
          </a:bodyPr>
          <a:lstStyle/>
          <a:p>
            <a:pPr marL="0" indent="0">
              <a:buNone/>
            </a:pPr>
            <a:r>
              <a:rPr lang="nl-NL" sz="2400" dirty="0"/>
              <a:t>Kick off </a:t>
            </a:r>
            <a:r>
              <a:rPr lang="nl-NL" sz="2400" dirty="0" smtClean="0"/>
              <a:t>of </a:t>
            </a:r>
            <a:r>
              <a:rPr lang="nl-NL" sz="2400" dirty="0" err="1" smtClean="0"/>
              <a:t>the</a:t>
            </a:r>
            <a:r>
              <a:rPr lang="nl-NL" sz="2400" dirty="0" smtClean="0"/>
              <a:t> online </a:t>
            </a:r>
            <a:r>
              <a:rPr lang="nl-NL" sz="2400" dirty="0"/>
              <a:t>PE </a:t>
            </a:r>
            <a:r>
              <a:rPr lang="nl-NL" sz="2400" dirty="0" smtClean="0"/>
              <a:t>(</a:t>
            </a:r>
            <a:r>
              <a:rPr lang="nl-NL" sz="2400" dirty="0" err="1" smtClean="0"/>
              <a:t>with</a:t>
            </a:r>
            <a:r>
              <a:rPr lang="nl-NL" sz="2400" dirty="0" smtClean="0"/>
              <a:t> </a:t>
            </a:r>
            <a:r>
              <a:rPr lang="nl-NL" sz="2400" dirty="0"/>
              <a:t>trainees</a:t>
            </a:r>
            <a:r>
              <a:rPr lang="nl-NL" sz="2400" dirty="0" smtClean="0"/>
              <a:t>)</a:t>
            </a:r>
          </a:p>
          <a:p>
            <a:pPr marL="0" indent="0">
              <a:buNone/>
            </a:pPr>
            <a:endParaRPr lang="nl-NL" sz="2400" dirty="0"/>
          </a:p>
          <a:p>
            <a:pPr marL="971550" lvl="1" indent="-571500">
              <a:buAutoNum type="romanUcPeriod"/>
            </a:pPr>
            <a:r>
              <a:rPr lang="nl-NL" sz="1800" dirty="0" err="1" smtClean="0">
                <a:hlinkClick r:id="rId5" action="ppaction://hlinksldjump"/>
              </a:rPr>
              <a:t>Introduction</a:t>
            </a:r>
            <a:r>
              <a:rPr lang="nl-NL" sz="1800" dirty="0" smtClean="0">
                <a:hlinkClick r:id="rId5" action="ppaction://hlinksldjump"/>
              </a:rPr>
              <a:t> </a:t>
            </a:r>
            <a:r>
              <a:rPr lang="nl-NL" sz="1800" dirty="0">
                <a:hlinkClick r:id="rId5" action="ppaction://hlinksldjump"/>
              </a:rPr>
              <a:t>en </a:t>
            </a:r>
            <a:r>
              <a:rPr lang="nl-NL" sz="1800" dirty="0" err="1" smtClean="0">
                <a:hlinkClick r:id="rId5" action="ppaction://hlinksldjump"/>
              </a:rPr>
              <a:t>Introduction</a:t>
            </a:r>
            <a:endParaRPr lang="nl-NL" sz="1800" dirty="0"/>
          </a:p>
          <a:p>
            <a:pPr marL="971550" lvl="1" indent="-571500">
              <a:buAutoNum type="romanUcPeriod"/>
            </a:pPr>
            <a:r>
              <a:rPr lang="nl-NL" sz="1800" dirty="0" err="1" smtClean="0">
                <a:hlinkClick r:id="rId6" action="ppaction://hlinksldjump"/>
              </a:rPr>
              <a:t>What</a:t>
            </a:r>
            <a:r>
              <a:rPr lang="nl-NL" sz="1800" dirty="0" smtClean="0">
                <a:hlinkClick r:id="rId6" action="ppaction://hlinksldjump"/>
              </a:rPr>
              <a:t> </a:t>
            </a:r>
            <a:r>
              <a:rPr lang="nl-NL" sz="1800" dirty="0">
                <a:hlinkClick r:id="rId6" action="ppaction://hlinksldjump"/>
              </a:rPr>
              <a:t>is a</a:t>
            </a:r>
            <a:r>
              <a:rPr lang="nl-NL" sz="1800" dirty="0" smtClean="0">
                <a:hlinkClick r:id="rId6" action="ppaction://hlinksldjump"/>
              </a:rPr>
              <a:t> </a:t>
            </a:r>
            <a:r>
              <a:rPr lang="nl-NL" sz="1800" dirty="0">
                <a:hlinkClick r:id="rId6" action="ppaction://hlinksldjump"/>
              </a:rPr>
              <a:t>PE?</a:t>
            </a:r>
            <a:endParaRPr lang="nl-NL" sz="1800" dirty="0"/>
          </a:p>
          <a:p>
            <a:pPr marL="971550" lvl="1" indent="-571500">
              <a:buAutoNum type="romanUcPeriod"/>
            </a:pPr>
            <a:r>
              <a:rPr lang="nl-NL" sz="1800" dirty="0" err="1" smtClean="0">
                <a:hlinkClick r:id="rId7" action="ppaction://hlinksldjump"/>
              </a:rPr>
              <a:t>Agreements</a:t>
            </a:r>
            <a:endParaRPr lang="nl-NL" sz="1800" dirty="0"/>
          </a:p>
          <a:p>
            <a:pPr marL="971550" lvl="1" indent="-571500">
              <a:buAutoNum type="romanUcPeriod"/>
            </a:pPr>
            <a:r>
              <a:rPr lang="nl-NL" sz="1800" dirty="0" err="1" smtClean="0">
                <a:hlinkClick r:id="rId8" action="ppaction://hlinksldjump"/>
              </a:rPr>
              <a:t>You</a:t>
            </a:r>
            <a:r>
              <a:rPr lang="nl-NL" sz="1800" dirty="0" smtClean="0">
                <a:hlinkClick r:id="rId8" action="ppaction://hlinksldjump"/>
              </a:rPr>
              <a:t> </a:t>
            </a:r>
            <a:r>
              <a:rPr lang="nl-NL" sz="1800" dirty="0" err="1" smtClean="0">
                <a:hlinkClick r:id="rId8" action="ppaction://hlinksldjump"/>
              </a:rPr>
              <a:t>should</a:t>
            </a:r>
            <a:r>
              <a:rPr lang="nl-NL" sz="1800" dirty="0" smtClean="0">
                <a:hlinkClick r:id="rId8" action="ppaction://hlinksldjump"/>
              </a:rPr>
              <a:t> </a:t>
            </a:r>
            <a:r>
              <a:rPr lang="nl-NL" sz="1800" dirty="0" err="1" smtClean="0">
                <a:hlinkClick r:id="rId8" action="ppaction://hlinksldjump"/>
              </a:rPr>
              <a:t>know</a:t>
            </a:r>
            <a:r>
              <a:rPr lang="nl-NL" sz="1800" dirty="0" smtClean="0">
                <a:hlinkClick r:id="rId8" action="ppaction://hlinksldjump"/>
              </a:rPr>
              <a:t> </a:t>
            </a:r>
            <a:r>
              <a:rPr lang="nl-NL" sz="1800" dirty="0" err="1" smtClean="0">
                <a:hlinkClick r:id="rId8" action="ppaction://hlinksldjump"/>
              </a:rPr>
              <a:t>this</a:t>
            </a:r>
            <a:endParaRPr lang="nl-NL" sz="1800" dirty="0"/>
          </a:p>
          <a:p>
            <a:pPr marL="971550" lvl="1" indent="-571500">
              <a:buAutoNum type="romanUcPeriod"/>
            </a:pPr>
            <a:r>
              <a:rPr lang="nl-NL" sz="1800" dirty="0" smtClean="0">
                <a:hlinkClick r:id="rId9" action="ppaction://hlinksldjump"/>
              </a:rPr>
              <a:t>Get </a:t>
            </a:r>
            <a:r>
              <a:rPr lang="nl-NL" sz="1800" dirty="0" err="1" smtClean="0">
                <a:hlinkClick r:id="rId9" action="ppaction://hlinksldjump"/>
              </a:rPr>
              <a:t>started</a:t>
            </a:r>
            <a:endParaRPr lang="nl-NL" sz="1800" dirty="0"/>
          </a:p>
          <a:p>
            <a:pPr marL="971550" lvl="1" indent="-571500">
              <a:buAutoNum type="romanUcPeriod"/>
            </a:pPr>
            <a:r>
              <a:rPr lang="nl-NL" sz="1800" dirty="0" err="1" smtClean="0">
                <a:hlinkClick r:id="rId10" action="ppaction://hlinksldjump"/>
              </a:rPr>
              <a:t>Conclusion</a:t>
            </a:r>
            <a:endParaRPr lang="nl-NL" sz="1800" dirty="0"/>
          </a:p>
          <a:p>
            <a:pPr marL="0" indent="0">
              <a:buNone/>
            </a:pPr>
            <a:endParaRPr lang="nl-NL" dirty="0" smtClean="0">
              <a:hlinkClick r:id="rId11" action="ppaction://hlinksldjump"/>
            </a:endParaRPr>
          </a:p>
          <a:p>
            <a:pPr marL="0" indent="0">
              <a:buNone/>
            </a:pPr>
            <a:endParaRPr lang="nl-NL" dirty="0" smtClean="0">
              <a:hlinkClick r:id="rId11" action="ppaction://hlinksldjump"/>
            </a:endParaRPr>
          </a:p>
        </p:txBody>
      </p:sp>
      <p:sp>
        <p:nvSpPr>
          <p:cNvPr id="4" name="Tijdelijke aanduiding voor inhoud 3"/>
          <p:cNvSpPr>
            <a:spLocks noGrp="1"/>
          </p:cNvSpPr>
          <p:nvPr>
            <p:ph sz="half" idx="2"/>
          </p:nvPr>
        </p:nvSpPr>
        <p:spPr>
          <a:xfrm>
            <a:off x="7425298" y="4681375"/>
            <a:ext cx="3400853" cy="1385763"/>
          </a:xfrm>
          <a:solidFill>
            <a:schemeClr val="bg1">
              <a:lumMod val="85000"/>
            </a:schemeClr>
          </a:solidFill>
        </p:spPr>
        <p:txBody>
          <a:bodyPr>
            <a:normAutofit fontScale="92500" lnSpcReduction="20000"/>
          </a:bodyPr>
          <a:lstStyle/>
          <a:p>
            <a:pPr marL="0" indent="0">
              <a:buNone/>
            </a:pPr>
            <a:r>
              <a:rPr lang="nl-NL" sz="2600" dirty="0"/>
              <a:t>Info </a:t>
            </a:r>
            <a:r>
              <a:rPr lang="nl-NL" sz="2600" dirty="0" err="1" smtClean="0"/>
              <a:t>for</a:t>
            </a:r>
            <a:r>
              <a:rPr lang="nl-NL" sz="2600" dirty="0" smtClean="0"/>
              <a:t> </a:t>
            </a:r>
            <a:r>
              <a:rPr lang="nl-NL" sz="2600" dirty="0" err="1" smtClean="0"/>
              <a:t>the</a:t>
            </a:r>
            <a:r>
              <a:rPr lang="nl-NL" sz="2600" dirty="0" smtClean="0"/>
              <a:t> manager</a:t>
            </a:r>
          </a:p>
          <a:p>
            <a:pPr marL="0" indent="0">
              <a:buNone/>
            </a:pPr>
            <a:endParaRPr lang="nl-NL" sz="2600" dirty="0" smtClean="0">
              <a:hlinkClick r:id="rId11" action="ppaction://hlinksldjump"/>
            </a:endParaRPr>
          </a:p>
          <a:p>
            <a:r>
              <a:rPr lang="nl-NL" sz="1900" dirty="0" smtClean="0">
                <a:hlinkClick r:id="rId11" action="ppaction://hlinksldjump"/>
              </a:rPr>
              <a:t>How </a:t>
            </a:r>
            <a:r>
              <a:rPr lang="nl-NL" sz="1900" dirty="0" err="1" smtClean="0">
                <a:hlinkClick r:id="rId11" action="ppaction://hlinksldjump"/>
              </a:rPr>
              <a:t>to</a:t>
            </a:r>
            <a:r>
              <a:rPr lang="nl-NL" sz="1900" dirty="0" smtClean="0">
                <a:hlinkClick r:id="rId11" action="ppaction://hlinksldjump"/>
              </a:rPr>
              <a:t> continue</a:t>
            </a:r>
            <a:endParaRPr lang="nl-NL" sz="1900" dirty="0" smtClean="0"/>
          </a:p>
          <a:p>
            <a:r>
              <a:rPr lang="nl-NL" sz="1900" dirty="0" err="1" smtClean="0">
                <a:hlinkClick r:id="rId12" action="ppaction://hlinksldjump"/>
              </a:rPr>
              <a:t>Useful</a:t>
            </a:r>
            <a:r>
              <a:rPr lang="nl-NL" sz="1900" dirty="0" smtClean="0">
                <a:hlinkClick r:id="rId12" action="ppaction://hlinksldjump"/>
              </a:rPr>
              <a:t> information</a:t>
            </a:r>
            <a:endParaRPr lang="nl-NL" sz="1900" dirty="0"/>
          </a:p>
        </p:txBody>
      </p:sp>
      <p:sp>
        <p:nvSpPr>
          <p:cNvPr id="3" name="Gekromde pijl-omlaag 2"/>
          <p:cNvSpPr/>
          <p:nvPr/>
        </p:nvSpPr>
        <p:spPr>
          <a:xfrm rot="2354025">
            <a:off x="4321686" y="1554030"/>
            <a:ext cx="1015025" cy="616879"/>
          </a:xfrm>
          <a:prstGeom prst="curvedDownArrow">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Gekromde pijl-omlaag 6"/>
          <p:cNvSpPr/>
          <p:nvPr/>
        </p:nvSpPr>
        <p:spPr>
          <a:xfrm rot="2354025">
            <a:off x="9206399" y="3762397"/>
            <a:ext cx="1015025" cy="616879"/>
          </a:xfrm>
          <a:prstGeom prst="curvedDownArrow">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39651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About</a:t>
            </a:r>
            <a:r>
              <a:rPr lang="nl-NL" dirty="0" smtClean="0"/>
              <a:t> </a:t>
            </a:r>
            <a:r>
              <a:rPr lang="nl-NL" dirty="0" err="1" smtClean="0"/>
              <a:t>this</a:t>
            </a:r>
            <a:r>
              <a:rPr lang="nl-NL" dirty="0" smtClean="0"/>
              <a:t> manual</a:t>
            </a:r>
            <a:endParaRPr lang="nl-NL" dirty="0"/>
          </a:p>
        </p:txBody>
      </p:sp>
      <p:sp>
        <p:nvSpPr>
          <p:cNvPr id="7" name="Tijdelijke aanduiding voor inhoud 6"/>
          <p:cNvSpPr>
            <a:spLocks noGrp="1"/>
          </p:cNvSpPr>
          <p:nvPr>
            <p:ph sz="half" idx="1"/>
          </p:nvPr>
        </p:nvSpPr>
        <p:spPr>
          <a:xfrm>
            <a:off x="609599" y="1268760"/>
            <a:ext cx="10837654" cy="4933632"/>
          </a:xfrm>
        </p:spPr>
        <p:txBody>
          <a:bodyPr>
            <a:normAutofit fontScale="92500" lnSpcReduction="10000"/>
          </a:bodyPr>
          <a:lstStyle/>
          <a:p>
            <a:r>
              <a:rPr lang="en-US" dirty="0"/>
              <a:t>This guide contains a simple roadmap to start an online PE. Included is an online kick-off meeting for the </a:t>
            </a:r>
            <a:r>
              <a:rPr lang="en-US" dirty="0" smtClean="0"/>
              <a:t>trainees</a:t>
            </a:r>
          </a:p>
          <a:p>
            <a:r>
              <a:rPr lang="en-US" dirty="0" smtClean="0"/>
              <a:t>Grey </a:t>
            </a:r>
            <a:r>
              <a:rPr lang="en-US" dirty="0"/>
              <a:t>pages are teacher pages. These are in front of the corresponding pages for trainees and have been set to Hide. In the upper left corner of a teacher page, you can see which slide it belongs </a:t>
            </a:r>
            <a:r>
              <a:rPr lang="en-US" dirty="0" smtClean="0"/>
              <a:t>to</a:t>
            </a:r>
          </a:p>
          <a:p>
            <a:r>
              <a:rPr lang="en-US" dirty="0" smtClean="0"/>
              <a:t>MA </a:t>
            </a:r>
            <a:r>
              <a:rPr lang="en-US" dirty="0"/>
              <a:t>= manager (accompanying teacher) / PE = practice enterprise / Trainee = student as an employee in the </a:t>
            </a:r>
            <a:r>
              <a:rPr lang="en-US" dirty="0" smtClean="0"/>
              <a:t>PE</a:t>
            </a:r>
          </a:p>
          <a:p>
            <a:r>
              <a:rPr lang="en-US" dirty="0"/>
              <a:t>Both for physical meetings and for </a:t>
            </a:r>
            <a:r>
              <a:rPr lang="nl-NL" dirty="0" err="1" smtClean="0"/>
              <a:t>use</a:t>
            </a:r>
            <a:r>
              <a:rPr lang="nl-NL" dirty="0" smtClean="0"/>
              <a:t> online</a:t>
            </a:r>
          </a:p>
          <a:p>
            <a:pPr marL="857250" lvl="2" indent="0">
              <a:spcBef>
                <a:spcPts val="0"/>
              </a:spcBef>
              <a:buNone/>
            </a:pPr>
            <a:r>
              <a:rPr lang="nl-NL" dirty="0" err="1" smtClean="0"/>
              <a:t>Symbol</a:t>
            </a:r>
            <a:r>
              <a:rPr lang="nl-NL" dirty="0" smtClean="0"/>
              <a:t> </a:t>
            </a:r>
            <a:r>
              <a:rPr lang="nl-NL" dirty="0" err="1" smtClean="0"/>
              <a:t>for</a:t>
            </a:r>
            <a:r>
              <a:rPr lang="nl-NL" dirty="0" smtClean="0"/>
              <a:t> 		</a:t>
            </a:r>
            <a:r>
              <a:rPr lang="nl-NL" dirty="0"/>
              <a:t>	</a:t>
            </a:r>
            <a:r>
              <a:rPr lang="nl-NL" dirty="0" smtClean="0"/>
              <a:t> </a:t>
            </a:r>
            <a:r>
              <a:rPr lang="nl-NL" dirty="0" err="1" smtClean="0"/>
              <a:t>Symbol</a:t>
            </a:r>
            <a:r>
              <a:rPr lang="nl-NL" dirty="0" smtClean="0"/>
              <a:t> </a:t>
            </a:r>
            <a:r>
              <a:rPr lang="nl-NL" dirty="0" err="1" smtClean="0"/>
              <a:t>for</a:t>
            </a:r>
            <a:r>
              <a:rPr lang="nl-NL" dirty="0" smtClean="0"/>
              <a:t> </a:t>
            </a:r>
          </a:p>
          <a:p>
            <a:pPr marL="857250" lvl="2" indent="0">
              <a:spcBef>
                <a:spcPts val="0"/>
              </a:spcBef>
              <a:buNone/>
            </a:pPr>
            <a:r>
              <a:rPr lang="nl-NL" dirty="0" err="1"/>
              <a:t>p</a:t>
            </a:r>
            <a:r>
              <a:rPr lang="nl-NL" dirty="0" err="1" smtClean="0"/>
              <a:t>hysical</a:t>
            </a:r>
            <a:r>
              <a:rPr lang="nl-NL" dirty="0" smtClean="0"/>
              <a:t> meetings: 			</a:t>
            </a:r>
            <a:r>
              <a:rPr lang="nl-NL" dirty="0"/>
              <a:t> online contact</a:t>
            </a:r>
            <a:r>
              <a:rPr lang="nl-NL" dirty="0" smtClean="0"/>
              <a:t>:</a:t>
            </a:r>
          </a:p>
          <a:p>
            <a:pPr marL="857250" lvl="2" indent="0">
              <a:spcBef>
                <a:spcPts val="0"/>
              </a:spcBef>
              <a:buNone/>
            </a:pPr>
            <a:endParaRPr lang="nl-NL" dirty="0" smtClean="0"/>
          </a:p>
          <a:p>
            <a:pPr marL="400050">
              <a:spcBef>
                <a:spcPts val="0"/>
              </a:spcBef>
            </a:pPr>
            <a:r>
              <a:rPr lang="nl-NL" dirty="0" smtClean="0"/>
              <a:t>A</a:t>
            </a:r>
            <a:r>
              <a:rPr lang="en-US" dirty="0" err="1"/>
              <a:t>dapt</a:t>
            </a:r>
            <a:r>
              <a:rPr lang="en-US" dirty="0"/>
              <a:t> to your own wishes and the specifics of your </a:t>
            </a:r>
            <a:r>
              <a:rPr lang="en-US" dirty="0" smtClean="0"/>
              <a:t>PE</a:t>
            </a:r>
            <a:endParaRPr lang="nl-NL" dirty="0" smtClean="0"/>
          </a:p>
          <a:p>
            <a:pPr marL="857250" lvl="2" indent="0">
              <a:spcBef>
                <a:spcPts val="0"/>
              </a:spcBef>
              <a:buNone/>
            </a:pPr>
            <a:r>
              <a:rPr lang="nl-NL" dirty="0" err="1" smtClean="0"/>
              <a:t>Symbol</a:t>
            </a:r>
            <a:r>
              <a:rPr lang="nl-NL" dirty="0" smtClean="0"/>
              <a:t> </a:t>
            </a:r>
            <a:r>
              <a:rPr lang="nl-NL" dirty="0" err="1" smtClean="0"/>
              <a:t>to</a:t>
            </a:r>
            <a:r>
              <a:rPr lang="nl-NL" dirty="0" smtClean="0"/>
              <a:t> e.g. </a:t>
            </a:r>
            <a:r>
              <a:rPr lang="nl-NL" dirty="0" err="1" smtClean="0"/>
              <a:t>adjust</a:t>
            </a:r>
            <a:r>
              <a:rPr lang="nl-NL" dirty="0" smtClean="0"/>
              <a:t> </a:t>
            </a:r>
            <a:r>
              <a:rPr lang="nl-NL" dirty="0" err="1" smtClean="0"/>
              <a:t>something</a:t>
            </a:r>
            <a:r>
              <a:rPr lang="nl-NL" dirty="0" smtClean="0"/>
              <a:t/>
            </a:r>
            <a:br>
              <a:rPr lang="nl-NL" dirty="0" smtClean="0"/>
            </a:br>
            <a:endParaRPr lang="nl-NL" dirty="0" smtClean="0"/>
          </a:p>
          <a:p>
            <a:pPr marL="0" indent="0">
              <a:buNone/>
            </a:pPr>
            <a:endParaRPr lang="nl-NL" dirty="0" smtClean="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7577" y="4185031"/>
            <a:ext cx="708622" cy="708622"/>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982" y="4185031"/>
            <a:ext cx="781347" cy="781347"/>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7531" y="5518643"/>
            <a:ext cx="540284" cy="540284"/>
          </a:xfrm>
          <a:prstGeom prst="rect">
            <a:avLst/>
          </a:prstGeom>
        </p:spPr>
      </p:pic>
    </p:spTree>
    <p:extLst>
      <p:ext uri="{BB962C8B-B14F-4D97-AF65-F5344CB8AC3E}">
        <p14:creationId xmlns:p14="http://schemas.microsoft.com/office/powerpoint/2010/main" val="100870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To</a:t>
            </a:r>
            <a:r>
              <a:rPr lang="nl-NL" dirty="0" smtClean="0"/>
              <a:t> do</a:t>
            </a:r>
            <a:endParaRPr lang="nl-NL" dirty="0"/>
          </a:p>
        </p:txBody>
      </p:sp>
      <p:sp>
        <p:nvSpPr>
          <p:cNvPr id="7" name="Tijdelijke aanduiding voor inhoud 6"/>
          <p:cNvSpPr>
            <a:spLocks noGrp="1"/>
          </p:cNvSpPr>
          <p:nvPr>
            <p:ph sz="half" idx="1"/>
          </p:nvPr>
        </p:nvSpPr>
        <p:spPr>
          <a:xfrm>
            <a:off x="609599" y="1268760"/>
            <a:ext cx="11036061" cy="4857403"/>
          </a:xfrm>
        </p:spPr>
        <p:txBody>
          <a:bodyPr>
            <a:normAutofit/>
          </a:bodyPr>
          <a:lstStyle/>
          <a:p>
            <a:r>
              <a:rPr lang="en-US" dirty="0" smtClean="0"/>
              <a:t>Customize this presentation in the corporate identity of your PE or your school. </a:t>
            </a:r>
          </a:p>
          <a:p>
            <a:r>
              <a:rPr lang="en-US" dirty="0" smtClean="0"/>
              <a:t>Edit the presentation: complete with data of your own PE and remove parts you don't think apply. </a:t>
            </a:r>
          </a:p>
          <a:p>
            <a:r>
              <a:rPr lang="en-US" dirty="0" smtClean="0"/>
              <a:t>If this symbol             is on a page, you still need to customize/add things yourself.</a:t>
            </a:r>
            <a:endParaRPr lang="nl-NL" dirty="0"/>
          </a:p>
          <a:p>
            <a:endParaRPr lang="nl-NL" dirty="0" smtClean="0"/>
          </a:p>
          <a:p>
            <a:endParaRPr lang="nl-NL" dirty="0"/>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989" y="3157177"/>
            <a:ext cx="540284" cy="540284"/>
          </a:xfrm>
          <a:prstGeom prst="rect">
            <a:avLst/>
          </a:prstGeom>
        </p:spPr>
      </p:pic>
    </p:spTree>
    <p:extLst>
      <p:ext uri="{BB962C8B-B14F-4D97-AF65-F5344CB8AC3E}">
        <p14:creationId xmlns:p14="http://schemas.microsoft.com/office/powerpoint/2010/main" val="265082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Principles</a:t>
            </a:r>
            <a:endParaRPr lang="nl-NL" dirty="0"/>
          </a:p>
        </p:txBody>
      </p:sp>
      <p:sp>
        <p:nvSpPr>
          <p:cNvPr id="7" name="Tijdelijke aanduiding voor inhoud 6"/>
          <p:cNvSpPr>
            <a:spLocks noGrp="1"/>
          </p:cNvSpPr>
          <p:nvPr>
            <p:ph sz="half" idx="1"/>
          </p:nvPr>
        </p:nvSpPr>
        <p:spPr>
          <a:xfrm>
            <a:off x="609598" y="1268760"/>
            <a:ext cx="11312107" cy="4933632"/>
          </a:xfrm>
        </p:spPr>
        <p:txBody>
          <a:bodyPr>
            <a:normAutofit fontScale="70000" lnSpcReduction="20000"/>
          </a:bodyPr>
          <a:lstStyle/>
          <a:p>
            <a:pPr marL="0" indent="0">
              <a:buNone/>
            </a:pPr>
            <a:r>
              <a:rPr lang="en-US" u="sng" dirty="0" smtClean="0"/>
              <a:t>The design of the PE has been finalized</a:t>
            </a:r>
          </a:p>
          <a:p>
            <a:r>
              <a:rPr lang="en-US" dirty="0" smtClean="0"/>
              <a:t>The components of the roadmap have all been completed and elaborated in detail.</a:t>
            </a:r>
          </a:p>
          <a:p>
            <a:r>
              <a:rPr lang="en-US" dirty="0" smtClean="0"/>
              <a:t>The Start to Practice training has been done by all managers.</a:t>
            </a:r>
            <a:endParaRPr lang="nl-NL" u="sng" dirty="0" smtClean="0"/>
          </a:p>
          <a:p>
            <a:pPr marL="0" indent="0">
              <a:buNone/>
            </a:pPr>
            <a:r>
              <a:rPr lang="nl-NL" u="sng" dirty="0" err="1" smtClean="0"/>
              <a:t>Already</a:t>
            </a:r>
            <a:r>
              <a:rPr lang="nl-NL" u="sng" dirty="0" smtClean="0"/>
              <a:t> present/ </a:t>
            </a:r>
            <a:r>
              <a:rPr lang="nl-NL" u="sng" dirty="0" err="1" smtClean="0"/>
              <a:t>known</a:t>
            </a:r>
            <a:r>
              <a:rPr lang="nl-NL" u="sng" dirty="0" smtClean="0"/>
              <a:t> / </a:t>
            </a:r>
            <a:r>
              <a:rPr lang="nl-NL" u="sng" dirty="0" err="1" smtClean="0"/>
              <a:t>registered</a:t>
            </a:r>
            <a:r>
              <a:rPr lang="nl-NL" i="1" dirty="0" smtClean="0"/>
              <a:t>	</a:t>
            </a:r>
          </a:p>
          <a:p>
            <a:pPr marL="400050" lvl="1" indent="0" algn="ctr">
              <a:buNone/>
            </a:pPr>
            <a:r>
              <a:rPr lang="en-US" sz="2300" i="1" dirty="0" smtClean="0"/>
              <a:t>unless it has been chosen to determine all these components together with the student</a:t>
            </a:r>
          </a:p>
          <a:p>
            <a:pPr marL="400050" lvl="1" indent="0" algn="ctr">
              <a:buNone/>
            </a:pPr>
            <a:endParaRPr lang="nl-NL" dirty="0" smtClean="0"/>
          </a:p>
          <a:p>
            <a:r>
              <a:rPr lang="nl-NL" dirty="0" smtClean="0"/>
              <a:t>PE-name</a:t>
            </a:r>
          </a:p>
          <a:p>
            <a:r>
              <a:rPr lang="en-US" dirty="0" smtClean="0"/>
              <a:t>2 shelf-ready products + corresponding prices</a:t>
            </a:r>
          </a:p>
          <a:p>
            <a:r>
              <a:rPr lang="nl-NL" dirty="0" err="1" smtClean="0"/>
              <a:t>Organization</a:t>
            </a:r>
            <a:r>
              <a:rPr lang="nl-NL" dirty="0" smtClean="0"/>
              <a:t> </a:t>
            </a:r>
            <a:r>
              <a:rPr lang="nl-NL" dirty="0" err="1" smtClean="0"/>
              <a:t>chart</a:t>
            </a:r>
            <a:r>
              <a:rPr lang="nl-NL" dirty="0" smtClean="0"/>
              <a:t> + job </a:t>
            </a:r>
            <a:r>
              <a:rPr lang="nl-NL" dirty="0" err="1" smtClean="0"/>
              <a:t>descriptions</a:t>
            </a:r>
            <a:r>
              <a:rPr lang="nl-NL" dirty="0" smtClean="0"/>
              <a:t>			</a:t>
            </a:r>
            <a:r>
              <a:rPr lang="nl-NL" sz="2200" i="1" dirty="0" smtClean="0"/>
              <a:t>See </a:t>
            </a:r>
            <a:r>
              <a:rPr lang="nl-NL" sz="2200" i="1" dirty="0" err="1" smtClean="0">
                <a:hlinkClick r:id="rId2"/>
              </a:rPr>
              <a:t>example-PEs</a:t>
            </a:r>
            <a:r>
              <a:rPr lang="nl-NL" sz="2200" i="1" dirty="0" smtClean="0"/>
              <a:t> in </a:t>
            </a:r>
            <a:r>
              <a:rPr lang="nl-NL" sz="2200" i="1" dirty="0" err="1" smtClean="0"/>
              <a:t>Create</a:t>
            </a:r>
            <a:r>
              <a:rPr lang="nl-NL" sz="2200" i="1" dirty="0" smtClean="0"/>
              <a:t> Library</a:t>
            </a:r>
            <a:endParaRPr lang="nl-NL" i="1" dirty="0" smtClean="0"/>
          </a:p>
          <a:p>
            <a:pPr lvl="1"/>
            <a:r>
              <a:rPr lang="nl-NL" dirty="0" err="1"/>
              <a:t>w</a:t>
            </a:r>
            <a:r>
              <a:rPr lang="nl-NL" dirty="0" err="1" smtClean="0"/>
              <a:t>hich</a:t>
            </a:r>
            <a:r>
              <a:rPr lang="nl-NL" dirty="0" smtClean="0"/>
              <a:t> </a:t>
            </a:r>
            <a:r>
              <a:rPr lang="nl-NL" dirty="0" err="1" smtClean="0"/>
              <a:t>departments</a:t>
            </a:r>
            <a:r>
              <a:rPr lang="nl-NL" dirty="0" smtClean="0"/>
              <a:t> </a:t>
            </a:r>
            <a:r>
              <a:rPr lang="nl-NL" dirty="0" err="1" smtClean="0"/>
              <a:t>can</a:t>
            </a:r>
            <a:r>
              <a:rPr lang="nl-NL" dirty="0" smtClean="0"/>
              <a:t> </a:t>
            </a:r>
            <a:r>
              <a:rPr lang="nl-NL" dirty="0" err="1" smtClean="0"/>
              <a:t>be</a:t>
            </a:r>
            <a:r>
              <a:rPr lang="nl-NL" dirty="0" smtClean="0"/>
              <a:t> </a:t>
            </a:r>
            <a:r>
              <a:rPr lang="nl-NL" dirty="0" err="1" smtClean="0"/>
              <a:t>distinguished</a:t>
            </a:r>
            <a:r>
              <a:rPr lang="nl-NL" dirty="0" smtClean="0"/>
              <a:t>?</a:t>
            </a:r>
          </a:p>
          <a:p>
            <a:pPr lvl="1"/>
            <a:r>
              <a:rPr lang="nl-NL" dirty="0" err="1"/>
              <a:t>w</a:t>
            </a:r>
            <a:r>
              <a:rPr lang="nl-NL" dirty="0" err="1" smtClean="0"/>
              <a:t>hich</a:t>
            </a:r>
            <a:r>
              <a:rPr lang="nl-NL" dirty="0" smtClean="0"/>
              <a:t> </a:t>
            </a:r>
            <a:r>
              <a:rPr lang="nl-NL" dirty="0" err="1" smtClean="0"/>
              <a:t>activities</a:t>
            </a:r>
            <a:r>
              <a:rPr lang="nl-NL" dirty="0" smtClean="0"/>
              <a:t> </a:t>
            </a:r>
            <a:r>
              <a:rPr lang="nl-NL" dirty="0" err="1" smtClean="0"/>
              <a:t>belong</a:t>
            </a:r>
            <a:r>
              <a:rPr lang="nl-NL" dirty="0" smtClean="0"/>
              <a:t> </a:t>
            </a:r>
            <a:r>
              <a:rPr lang="nl-NL" dirty="0" err="1" smtClean="0"/>
              <a:t>to</a:t>
            </a:r>
            <a:r>
              <a:rPr lang="nl-NL" dirty="0" smtClean="0"/>
              <a:t> </a:t>
            </a:r>
            <a:r>
              <a:rPr lang="nl-NL" dirty="0" err="1" smtClean="0"/>
              <a:t>each</a:t>
            </a:r>
            <a:r>
              <a:rPr lang="nl-NL" dirty="0" smtClean="0"/>
              <a:t> </a:t>
            </a:r>
            <a:r>
              <a:rPr lang="nl-NL" dirty="0" err="1" smtClean="0"/>
              <a:t>department</a:t>
            </a:r>
            <a:r>
              <a:rPr lang="nl-NL" dirty="0" smtClean="0"/>
              <a:t>? </a:t>
            </a:r>
          </a:p>
          <a:p>
            <a:r>
              <a:rPr lang="nl-NL" dirty="0" err="1" smtClean="0"/>
              <a:t>Process</a:t>
            </a:r>
            <a:r>
              <a:rPr lang="nl-NL" dirty="0" smtClean="0"/>
              <a:t> flow has been </a:t>
            </a:r>
            <a:r>
              <a:rPr lang="nl-NL" dirty="0" err="1" smtClean="0"/>
              <a:t>described</a:t>
            </a:r>
            <a:r>
              <a:rPr lang="nl-NL" dirty="0" smtClean="0"/>
              <a:t>			</a:t>
            </a:r>
            <a:r>
              <a:rPr lang="nl-NL" sz="2200" i="1" dirty="0" smtClean="0"/>
              <a:t>See </a:t>
            </a:r>
            <a:r>
              <a:rPr lang="nl-NL" sz="2200" i="1" dirty="0" err="1" smtClean="0">
                <a:hlinkClick r:id="rId2"/>
              </a:rPr>
              <a:t>example-PEs</a:t>
            </a:r>
            <a:r>
              <a:rPr lang="nl-NL" sz="2200" i="1" dirty="0" smtClean="0"/>
              <a:t> </a:t>
            </a:r>
            <a:r>
              <a:rPr lang="nl-NL" sz="2200" i="1" dirty="0"/>
              <a:t>in </a:t>
            </a:r>
            <a:r>
              <a:rPr lang="nl-NL" sz="2200" i="1" dirty="0" err="1" smtClean="0"/>
              <a:t>Create</a:t>
            </a:r>
            <a:r>
              <a:rPr lang="nl-NL" sz="2200" i="1" dirty="0" smtClean="0"/>
              <a:t> Library</a:t>
            </a:r>
            <a:endParaRPr lang="nl-NL" dirty="0" smtClean="0">
              <a:sym typeface="Wingdings" panose="05000000000000000000" pitchFamily="2" charset="2"/>
            </a:endParaRPr>
          </a:p>
          <a:p>
            <a:pPr lvl="1"/>
            <a:r>
              <a:rPr lang="en-US" dirty="0" smtClean="0">
                <a:sym typeface="Wingdings" panose="05000000000000000000" pitchFamily="2" charset="2"/>
              </a:rPr>
              <a:t>what steps in the purchasing process?</a:t>
            </a:r>
            <a:r>
              <a:rPr lang="nl-NL" sz="2300" i="1" dirty="0" smtClean="0">
                <a:sym typeface="Wingdings" panose="05000000000000000000" pitchFamily="2" charset="2"/>
              </a:rPr>
              <a:t> 	</a:t>
            </a:r>
            <a:endParaRPr lang="nl-NL" i="1" dirty="0">
              <a:sym typeface="Wingdings" panose="05000000000000000000" pitchFamily="2" charset="2"/>
            </a:endParaRPr>
          </a:p>
          <a:p>
            <a:pPr lvl="1"/>
            <a:r>
              <a:rPr lang="en-US" dirty="0" smtClean="0">
                <a:sym typeface="Wingdings" panose="05000000000000000000" pitchFamily="2" charset="2"/>
              </a:rPr>
              <a:t>What steps can be distinguished in the sales process?</a:t>
            </a:r>
            <a:r>
              <a:rPr lang="nl-NL" dirty="0" smtClean="0">
                <a:sym typeface="Wingdings" panose="05000000000000000000" pitchFamily="2" charset="2"/>
              </a:rPr>
              <a:t>	</a:t>
            </a:r>
            <a:r>
              <a:rPr lang="en-US" sz="2300" i="1" dirty="0" smtClean="0">
                <a:sym typeface="Wingdings" panose="05000000000000000000" pitchFamily="2" charset="2"/>
              </a:rPr>
              <a:t>What documents/systems + which department does what, when?</a:t>
            </a:r>
          </a:p>
          <a:p>
            <a:pPr lvl="1"/>
            <a:r>
              <a:rPr lang="nl-NL" dirty="0" err="1" smtClean="0"/>
              <a:t>Who</a:t>
            </a:r>
            <a:r>
              <a:rPr lang="nl-NL" dirty="0" smtClean="0"/>
              <a:t> </a:t>
            </a:r>
            <a:r>
              <a:rPr lang="nl-NL" dirty="0" err="1" smtClean="0"/>
              <a:t>keeps</a:t>
            </a:r>
            <a:r>
              <a:rPr lang="nl-NL" dirty="0" smtClean="0"/>
              <a:t> up </a:t>
            </a:r>
            <a:r>
              <a:rPr lang="nl-NL" dirty="0" err="1" smtClean="0"/>
              <a:t>with</a:t>
            </a:r>
            <a:r>
              <a:rPr lang="nl-NL" dirty="0" smtClean="0"/>
              <a:t> </a:t>
            </a:r>
            <a:r>
              <a:rPr lang="nl-NL" dirty="0" err="1" smtClean="0"/>
              <a:t>the</a:t>
            </a:r>
            <a:r>
              <a:rPr lang="nl-NL" dirty="0" smtClean="0"/>
              <a:t> </a:t>
            </a:r>
            <a:r>
              <a:rPr lang="nl-NL" dirty="0" err="1" smtClean="0"/>
              <a:t>emails</a:t>
            </a:r>
            <a:r>
              <a:rPr lang="nl-NL" dirty="0" smtClean="0"/>
              <a:t>/ </a:t>
            </a:r>
            <a:r>
              <a:rPr lang="nl-NL" dirty="0" err="1" smtClean="0"/>
              <a:t>makes</a:t>
            </a:r>
            <a:r>
              <a:rPr lang="nl-NL" dirty="0" smtClean="0"/>
              <a:t> </a:t>
            </a:r>
            <a:r>
              <a:rPr lang="nl-NL" dirty="0" err="1" smtClean="0"/>
              <a:t>tasks</a:t>
            </a:r>
            <a:r>
              <a:rPr lang="nl-NL" dirty="0" smtClean="0"/>
              <a:t> </a:t>
            </a:r>
            <a:r>
              <a:rPr lang="nl-NL" dirty="0" err="1" smtClean="0"/>
              <a:t>from</a:t>
            </a:r>
            <a:r>
              <a:rPr lang="nl-NL" dirty="0" smtClean="0"/>
              <a:t> </a:t>
            </a:r>
            <a:r>
              <a:rPr lang="nl-NL" dirty="0" err="1" smtClean="0"/>
              <a:t>emails</a:t>
            </a:r>
            <a:r>
              <a:rPr lang="nl-NL" dirty="0" smtClean="0"/>
              <a:t>?</a:t>
            </a:r>
          </a:p>
          <a:p>
            <a:endParaRPr lang="nl-NL" dirty="0"/>
          </a:p>
        </p:txBody>
      </p:sp>
    </p:spTree>
    <p:extLst>
      <p:ext uri="{BB962C8B-B14F-4D97-AF65-F5344CB8AC3E}">
        <p14:creationId xmlns:p14="http://schemas.microsoft.com/office/powerpoint/2010/main" val="1699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Tips</a:t>
            </a:r>
            <a:endParaRPr lang="nl-NL" dirty="0"/>
          </a:p>
        </p:txBody>
      </p:sp>
      <p:sp>
        <p:nvSpPr>
          <p:cNvPr id="4" name="Tijdelijke aanduiding voor inhoud 3"/>
          <p:cNvSpPr>
            <a:spLocks noGrp="1"/>
          </p:cNvSpPr>
          <p:nvPr>
            <p:ph sz="half" idx="2"/>
          </p:nvPr>
        </p:nvSpPr>
        <p:spPr>
          <a:xfrm>
            <a:off x="609600" y="1181819"/>
            <a:ext cx="11286226" cy="5279365"/>
          </a:xfrm>
        </p:spPr>
        <p:txBody>
          <a:bodyPr>
            <a:normAutofit fontScale="25000" lnSpcReduction="20000"/>
          </a:bodyPr>
          <a:lstStyle/>
          <a:p>
            <a:pPr marL="0" indent="0">
              <a:buNone/>
            </a:pPr>
            <a:r>
              <a:rPr lang="nl-NL" sz="8000" b="1" dirty="0" smtClean="0"/>
              <a:t>Check out </a:t>
            </a:r>
            <a:r>
              <a:rPr lang="nl-NL" sz="8000" b="1" dirty="0" err="1" smtClean="0"/>
              <a:t>the</a:t>
            </a:r>
            <a:r>
              <a:rPr lang="nl-NL" sz="8000" b="1" dirty="0" smtClean="0"/>
              <a:t> online </a:t>
            </a:r>
            <a:r>
              <a:rPr lang="nl-NL" sz="8000" b="1" dirty="0" err="1" smtClean="0"/>
              <a:t>didactics</a:t>
            </a:r>
            <a:r>
              <a:rPr lang="nl-NL" sz="8000" b="1" dirty="0" smtClean="0"/>
              <a:t> module of </a:t>
            </a:r>
            <a:r>
              <a:rPr lang="nl-NL" sz="8000" b="1" dirty="0"/>
              <a:t>Stichting Praktijkleren</a:t>
            </a:r>
          </a:p>
          <a:p>
            <a:pPr marL="0" indent="0">
              <a:buNone/>
            </a:pPr>
            <a:r>
              <a:rPr lang="nl-NL" sz="8000" dirty="0">
                <a:hlinkClick r:id="rId2"/>
              </a:rPr>
              <a:t>https://</a:t>
            </a:r>
            <a:r>
              <a:rPr lang="nl-NL" sz="8000" dirty="0" smtClean="0">
                <a:hlinkClick r:id="rId2"/>
              </a:rPr>
              <a:t>www.stichtingpraktijkleren.nl/oo/online-didactics/</a:t>
            </a:r>
            <a:endParaRPr lang="nl-NL" sz="8000" dirty="0" smtClean="0"/>
          </a:p>
          <a:p>
            <a:pPr marL="0" indent="0">
              <a:buNone/>
            </a:pPr>
            <a:r>
              <a:rPr lang="nl-NL" sz="8000" dirty="0" smtClean="0"/>
              <a:t>(log in </a:t>
            </a:r>
            <a:r>
              <a:rPr lang="nl-NL" sz="8000" dirty="0" err="1" smtClean="0"/>
              <a:t>to</a:t>
            </a:r>
            <a:r>
              <a:rPr lang="nl-NL" sz="8000" dirty="0" smtClean="0"/>
              <a:t> </a:t>
            </a:r>
            <a:r>
              <a:rPr lang="nl-NL" sz="8000" dirty="0" err="1" smtClean="0"/>
              <a:t>the</a:t>
            </a:r>
            <a:r>
              <a:rPr lang="nl-NL" sz="8000" dirty="0" smtClean="0"/>
              <a:t> site of Stichting Praktijkleren)</a:t>
            </a:r>
            <a:endParaRPr lang="nl-NL" sz="8000" dirty="0"/>
          </a:p>
          <a:p>
            <a:pPr marL="0" indent="0">
              <a:buNone/>
            </a:pPr>
            <a:endParaRPr lang="nl-NL" sz="8000" b="1" dirty="0" smtClean="0"/>
          </a:p>
          <a:p>
            <a:pPr marL="0" indent="0">
              <a:buNone/>
            </a:pPr>
            <a:endParaRPr lang="nl-NL" sz="8000" b="1" dirty="0" smtClean="0"/>
          </a:p>
          <a:p>
            <a:pPr marL="0" indent="0">
              <a:buNone/>
            </a:pPr>
            <a:r>
              <a:rPr lang="en-US" sz="8000" b="1" dirty="0" smtClean="0"/>
              <a:t>Check out this series of blogs about online teaching through MS Teams.</a:t>
            </a:r>
            <a:r>
              <a:rPr lang="nl-NL" sz="8000" b="1" dirty="0" smtClean="0"/>
              <a:t/>
            </a:r>
            <a:br>
              <a:rPr lang="nl-NL" sz="8000" b="1" dirty="0" smtClean="0"/>
            </a:br>
            <a:r>
              <a:rPr lang="en-US" sz="8000" dirty="0" smtClean="0"/>
              <a:t>Here you'll find a </a:t>
            </a:r>
            <a:r>
              <a:rPr lang="en-US" sz="8000" dirty="0" err="1" smtClean="0"/>
              <a:t>a</a:t>
            </a:r>
            <a:r>
              <a:rPr lang="en-US" sz="8000" dirty="0" smtClean="0"/>
              <a:t> large amount of information about everything Teams has to offer and how to use it for educational meetings online.</a:t>
            </a:r>
          </a:p>
          <a:p>
            <a:pPr marL="0" indent="0">
              <a:buNone/>
            </a:pPr>
            <a:r>
              <a:rPr lang="nl-NL" sz="8000" dirty="0" smtClean="0">
                <a:hlinkClick r:id="rId3"/>
              </a:rPr>
              <a:t>https</a:t>
            </a:r>
            <a:r>
              <a:rPr lang="nl-NL" sz="8000" dirty="0">
                <a:hlinkClick r:id="rId3"/>
              </a:rPr>
              <a:t>://</a:t>
            </a:r>
            <a:r>
              <a:rPr lang="nl-NL" sz="8000" dirty="0" smtClean="0">
                <a:hlinkClick r:id="rId3"/>
              </a:rPr>
              <a:t>socialmediainvocationaleducation.nl/office365/microsoft-teams-manuals-for-schools/</a:t>
            </a:r>
            <a:r>
              <a:rPr lang="nl-NL" sz="8000" dirty="0" smtClean="0"/>
              <a:t> </a:t>
            </a:r>
          </a:p>
          <a:p>
            <a:pPr marL="800100" lvl="2" indent="0">
              <a:buNone/>
            </a:pPr>
            <a:r>
              <a:rPr lang="nl-NL" sz="6400" i="1" dirty="0" smtClean="0">
                <a:solidFill>
                  <a:schemeClr val="bg1">
                    <a:lumMod val="50000"/>
                  </a:schemeClr>
                </a:solidFill>
              </a:rPr>
              <a:t>source: Office 365 in </a:t>
            </a:r>
            <a:r>
              <a:rPr lang="nl-NL" sz="6400" i="1" dirty="0" err="1" smtClean="0">
                <a:solidFill>
                  <a:schemeClr val="bg1">
                    <a:lumMod val="50000"/>
                  </a:schemeClr>
                </a:solidFill>
              </a:rPr>
              <a:t>vocational</a:t>
            </a:r>
            <a:r>
              <a:rPr lang="nl-NL" sz="6400" i="1" dirty="0" smtClean="0">
                <a:solidFill>
                  <a:schemeClr val="bg1">
                    <a:lumMod val="50000"/>
                  </a:schemeClr>
                </a:solidFill>
              </a:rPr>
              <a:t> </a:t>
            </a:r>
            <a:r>
              <a:rPr lang="nl-NL" sz="6400" i="1" dirty="0" err="1" smtClean="0">
                <a:solidFill>
                  <a:schemeClr val="bg1">
                    <a:lumMod val="50000"/>
                  </a:schemeClr>
                </a:solidFill>
              </a:rPr>
              <a:t>education</a:t>
            </a:r>
            <a:r>
              <a:rPr lang="nl-NL" sz="6400" i="1" dirty="0" smtClean="0">
                <a:solidFill>
                  <a:schemeClr val="bg1">
                    <a:lumMod val="50000"/>
                  </a:schemeClr>
                </a:solidFill>
              </a:rPr>
              <a:t> </a:t>
            </a:r>
          </a:p>
          <a:p>
            <a:pPr marL="800100" lvl="2" indent="0">
              <a:buNone/>
            </a:pPr>
            <a:r>
              <a:rPr lang="nl-NL" sz="6400" i="1" dirty="0" err="1" smtClean="0">
                <a:solidFill>
                  <a:schemeClr val="bg1">
                    <a:lumMod val="50000"/>
                  </a:schemeClr>
                </a:solidFill>
                <a:hlinkClick r:id="rId4"/>
              </a:rPr>
              <a:t>Ashwin</a:t>
            </a:r>
            <a:r>
              <a:rPr lang="nl-NL" sz="6400" i="1" dirty="0" smtClean="0">
                <a:solidFill>
                  <a:schemeClr val="bg1">
                    <a:lumMod val="50000"/>
                  </a:schemeClr>
                </a:solidFill>
                <a:hlinkClick r:id="rId4"/>
              </a:rPr>
              <a:t> Brouwer</a:t>
            </a:r>
            <a:r>
              <a:rPr lang="nl-NL" sz="6400" i="1" dirty="0" smtClean="0">
                <a:solidFill>
                  <a:schemeClr val="bg1">
                    <a:lumMod val="50000"/>
                  </a:schemeClr>
                </a:solidFill>
              </a:rPr>
              <a:t> (Friesland College) </a:t>
            </a:r>
            <a:r>
              <a:rPr lang="nl-NL" sz="6400" i="1" dirty="0" err="1" smtClean="0">
                <a:solidFill>
                  <a:schemeClr val="bg1">
                    <a:lumMod val="50000"/>
                  </a:schemeClr>
                </a:solidFill>
              </a:rPr>
              <a:t>and</a:t>
            </a:r>
            <a:r>
              <a:rPr lang="nl-NL" sz="6400" i="1" dirty="0" smtClean="0">
                <a:solidFill>
                  <a:schemeClr val="bg1">
                    <a:lumMod val="50000"/>
                  </a:schemeClr>
                </a:solidFill>
              </a:rPr>
              <a:t> </a:t>
            </a:r>
            <a:r>
              <a:rPr lang="nl-NL" sz="6400" i="1" dirty="0" smtClean="0">
                <a:solidFill>
                  <a:schemeClr val="bg1">
                    <a:lumMod val="50000"/>
                  </a:schemeClr>
                </a:solidFill>
                <a:hlinkClick r:id="rId5"/>
              </a:rPr>
              <a:t>Annet Smith</a:t>
            </a:r>
            <a:r>
              <a:rPr lang="nl-NL" sz="6400" i="1" dirty="0" smtClean="0">
                <a:solidFill>
                  <a:schemeClr val="bg1">
                    <a:lumMod val="50000"/>
                  </a:schemeClr>
                </a:solidFill>
              </a:rPr>
              <a:t> (Nova College) </a:t>
            </a:r>
            <a:r>
              <a:rPr lang="nl-NL" sz="6400" i="1" dirty="0" err="1" smtClean="0">
                <a:solidFill>
                  <a:schemeClr val="bg1">
                    <a:lumMod val="50000"/>
                  </a:schemeClr>
                </a:solidFill>
              </a:rPr>
              <a:t>write</a:t>
            </a:r>
            <a:r>
              <a:rPr lang="nl-NL" sz="6400" i="1" dirty="0" smtClean="0">
                <a:solidFill>
                  <a:schemeClr val="bg1">
                    <a:lumMod val="50000"/>
                  </a:schemeClr>
                </a:solidFill>
              </a:rPr>
              <a:t> </a:t>
            </a:r>
            <a:r>
              <a:rPr lang="nl-NL" sz="6400" i="1" dirty="0" err="1" smtClean="0">
                <a:solidFill>
                  <a:schemeClr val="bg1">
                    <a:lumMod val="50000"/>
                  </a:schemeClr>
                </a:solidFill>
              </a:rPr>
              <a:t>about</a:t>
            </a:r>
            <a:r>
              <a:rPr lang="nl-NL" sz="6400" i="1" dirty="0" smtClean="0">
                <a:solidFill>
                  <a:schemeClr val="bg1">
                    <a:lumMod val="50000"/>
                  </a:schemeClr>
                </a:solidFill>
              </a:rPr>
              <a:t> Office 365 in </a:t>
            </a:r>
            <a:r>
              <a:rPr lang="nl-NL" sz="6400" i="1" dirty="0" err="1" smtClean="0">
                <a:solidFill>
                  <a:schemeClr val="bg1">
                    <a:lumMod val="50000"/>
                  </a:schemeClr>
                </a:solidFill>
              </a:rPr>
              <a:t>intermediate</a:t>
            </a:r>
            <a:r>
              <a:rPr lang="nl-NL" sz="6400" i="1" dirty="0" smtClean="0">
                <a:solidFill>
                  <a:schemeClr val="bg1">
                    <a:lumMod val="50000"/>
                  </a:schemeClr>
                </a:solidFill>
              </a:rPr>
              <a:t> </a:t>
            </a:r>
            <a:r>
              <a:rPr lang="nl-NL" sz="6400" i="1" dirty="0" err="1" smtClean="0">
                <a:solidFill>
                  <a:schemeClr val="bg1">
                    <a:lumMod val="50000"/>
                  </a:schemeClr>
                </a:solidFill>
              </a:rPr>
              <a:t>vocational</a:t>
            </a:r>
            <a:r>
              <a:rPr lang="nl-NL" sz="6400" i="1" dirty="0" smtClean="0">
                <a:solidFill>
                  <a:schemeClr val="bg1">
                    <a:lumMod val="50000"/>
                  </a:schemeClr>
                </a:solidFill>
              </a:rPr>
              <a:t> </a:t>
            </a:r>
            <a:r>
              <a:rPr lang="nl-NL" sz="6400" i="1" dirty="0" err="1" smtClean="0">
                <a:solidFill>
                  <a:schemeClr val="bg1">
                    <a:lumMod val="50000"/>
                  </a:schemeClr>
                </a:solidFill>
              </a:rPr>
              <a:t>education</a:t>
            </a:r>
            <a:r>
              <a:rPr lang="nl-NL" sz="6400" i="1" dirty="0" smtClean="0">
                <a:solidFill>
                  <a:schemeClr val="bg1">
                    <a:lumMod val="50000"/>
                  </a:schemeClr>
                </a:solidFill>
              </a:rPr>
              <a:t> here. </a:t>
            </a:r>
            <a:r>
              <a:rPr lang="nl-NL" sz="6400" i="1" dirty="0" err="1" smtClean="0">
                <a:solidFill>
                  <a:schemeClr val="bg1">
                    <a:lumMod val="50000"/>
                  </a:schemeClr>
                </a:solidFill>
              </a:rPr>
              <a:t>Ashwin</a:t>
            </a:r>
            <a:r>
              <a:rPr lang="nl-NL" sz="6400" i="1" dirty="0" smtClean="0">
                <a:solidFill>
                  <a:schemeClr val="bg1">
                    <a:lumMod val="50000"/>
                  </a:schemeClr>
                </a:solidFill>
              </a:rPr>
              <a:t> en Annet </a:t>
            </a:r>
            <a:r>
              <a:rPr lang="nl-NL" sz="6400" i="1" dirty="0" err="1" smtClean="0">
                <a:solidFill>
                  <a:schemeClr val="bg1">
                    <a:lumMod val="50000"/>
                  </a:schemeClr>
                </a:solidFill>
              </a:rPr>
              <a:t>both</a:t>
            </a:r>
            <a:r>
              <a:rPr lang="nl-NL" sz="6400" i="1" dirty="0" smtClean="0">
                <a:solidFill>
                  <a:schemeClr val="bg1">
                    <a:lumMod val="50000"/>
                  </a:schemeClr>
                </a:solidFill>
              </a:rPr>
              <a:t> are Microsoft </a:t>
            </a:r>
            <a:r>
              <a:rPr lang="nl-NL" sz="6400" i="1" dirty="0" err="1" smtClean="0">
                <a:solidFill>
                  <a:schemeClr val="bg1">
                    <a:lumMod val="50000"/>
                  </a:schemeClr>
                </a:solidFill>
              </a:rPr>
              <a:t>Innovative</a:t>
            </a:r>
            <a:r>
              <a:rPr lang="nl-NL" sz="6400" i="1" dirty="0" smtClean="0">
                <a:solidFill>
                  <a:schemeClr val="bg1">
                    <a:lumMod val="50000"/>
                  </a:schemeClr>
                </a:solidFill>
              </a:rPr>
              <a:t> </a:t>
            </a:r>
            <a:r>
              <a:rPr lang="nl-NL" sz="6400" i="1" dirty="0" err="1" smtClean="0">
                <a:solidFill>
                  <a:schemeClr val="bg1">
                    <a:lumMod val="50000"/>
                  </a:schemeClr>
                </a:solidFill>
              </a:rPr>
              <a:t>Educator</a:t>
            </a:r>
            <a:r>
              <a:rPr lang="nl-NL" sz="6400" i="1" dirty="0" smtClean="0">
                <a:solidFill>
                  <a:schemeClr val="bg1">
                    <a:lumMod val="50000"/>
                  </a:schemeClr>
                </a:solidFill>
              </a:rPr>
              <a:t> Expert. Office 365 in </a:t>
            </a:r>
            <a:r>
              <a:rPr lang="nl-NL" sz="6400" i="1" dirty="0" err="1" smtClean="0">
                <a:solidFill>
                  <a:schemeClr val="bg1">
                    <a:lumMod val="50000"/>
                  </a:schemeClr>
                </a:solidFill>
              </a:rPr>
              <a:t>intermediate</a:t>
            </a:r>
            <a:r>
              <a:rPr lang="nl-NL" sz="6400" i="1" dirty="0" smtClean="0">
                <a:solidFill>
                  <a:schemeClr val="bg1">
                    <a:lumMod val="50000"/>
                  </a:schemeClr>
                </a:solidFill>
              </a:rPr>
              <a:t> </a:t>
            </a:r>
            <a:r>
              <a:rPr lang="nl-NL" sz="6400" i="1" dirty="0" err="1" smtClean="0">
                <a:solidFill>
                  <a:schemeClr val="bg1">
                    <a:lumMod val="50000"/>
                  </a:schemeClr>
                </a:solidFill>
              </a:rPr>
              <a:t>vocational</a:t>
            </a:r>
            <a:r>
              <a:rPr lang="nl-NL" sz="6400" i="1" dirty="0" smtClean="0">
                <a:solidFill>
                  <a:schemeClr val="bg1">
                    <a:lumMod val="50000"/>
                  </a:schemeClr>
                </a:solidFill>
              </a:rPr>
              <a:t> </a:t>
            </a:r>
            <a:r>
              <a:rPr lang="nl-NL" sz="6400" i="1" dirty="0" err="1" smtClean="0">
                <a:solidFill>
                  <a:schemeClr val="bg1">
                    <a:lumMod val="50000"/>
                  </a:schemeClr>
                </a:solidFill>
              </a:rPr>
              <a:t>education</a:t>
            </a:r>
            <a:r>
              <a:rPr lang="nl-NL" sz="6400" i="1" dirty="0" smtClean="0">
                <a:solidFill>
                  <a:schemeClr val="bg1">
                    <a:lumMod val="50000"/>
                  </a:schemeClr>
                </a:solidFill>
              </a:rPr>
              <a:t> is a </a:t>
            </a:r>
            <a:r>
              <a:rPr lang="nl-NL" sz="6400" i="1" dirty="0" err="1" smtClean="0">
                <a:solidFill>
                  <a:schemeClr val="bg1">
                    <a:lumMod val="50000"/>
                  </a:schemeClr>
                </a:solidFill>
              </a:rPr>
              <a:t>publication</a:t>
            </a:r>
            <a:r>
              <a:rPr lang="nl-NL" sz="6400" i="1" dirty="0" smtClean="0">
                <a:solidFill>
                  <a:schemeClr val="bg1">
                    <a:lumMod val="50000"/>
                  </a:schemeClr>
                </a:solidFill>
              </a:rPr>
              <a:t> of </a:t>
            </a:r>
            <a:r>
              <a:rPr lang="nl-NL" sz="6400" i="1" dirty="0" err="1" smtClean="0">
                <a:solidFill>
                  <a:schemeClr val="bg1">
                    <a:lumMod val="50000"/>
                  </a:schemeClr>
                </a:solidFill>
                <a:hlinkClick r:id="rId6"/>
              </a:rPr>
              <a:t>Social</a:t>
            </a:r>
            <a:r>
              <a:rPr lang="nl-NL" sz="6400" i="1" dirty="0" smtClean="0">
                <a:solidFill>
                  <a:schemeClr val="bg1">
                    <a:lumMod val="50000"/>
                  </a:schemeClr>
                </a:solidFill>
                <a:hlinkClick r:id="rId6"/>
              </a:rPr>
              <a:t> media in </a:t>
            </a:r>
            <a:r>
              <a:rPr lang="nl-NL" sz="6400" i="1" dirty="0" err="1" smtClean="0">
                <a:solidFill>
                  <a:schemeClr val="bg1">
                    <a:lumMod val="50000"/>
                  </a:schemeClr>
                </a:solidFill>
                <a:hlinkClick r:id="rId6"/>
              </a:rPr>
              <a:t>intermediate</a:t>
            </a:r>
            <a:r>
              <a:rPr lang="nl-NL" sz="6400" i="1" dirty="0" smtClean="0">
                <a:solidFill>
                  <a:schemeClr val="bg1">
                    <a:lumMod val="50000"/>
                  </a:schemeClr>
                </a:solidFill>
                <a:hlinkClick r:id="rId6"/>
              </a:rPr>
              <a:t> </a:t>
            </a:r>
            <a:r>
              <a:rPr lang="nl-NL" sz="6400" i="1" dirty="0" err="1" smtClean="0">
                <a:solidFill>
                  <a:schemeClr val="bg1">
                    <a:lumMod val="50000"/>
                  </a:schemeClr>
                </a:solidFill>
                <a:hlinkClick r:id="rId6"/>
              </a:rPr>
              <a:t>vocational</a:t>
            </a:r>
            <a:r>
              <a:rPr lang="nl-NL" sz="6400" i="1" dirty="0" smtClean="0">
                <a:solidFill>
                  <a:schemeClr val="bg1">
                    <a:lumMod val="50000"/>
                  </a:schemeClr>
                </a:solidFill>
                <a:hlinkClick r:id="rId6"/>
              </a:rPr>
              <a:t> </a:t>
            </a:r>
            <a:r>
              <a:rPr lang="nl-NL" sz="6400" i="1" dirty="0" err="1" smtClean="0">
                <a:solidFill>
                  <a:schemeClr val="bg1">
                    <a:lumMod val="50000"/>
                  </a:schemeClr>
                </a:solidFill>
                <a:hlinkClick r:id="rId6"/>
              </a:rPr>
              <a:t>education</a:t>
            </a:r>
            <a:r>
              <a:rPr lang="nl-NL" sz="6400" i="1" dirty="0" smtClean="0">
                <a:solidFill>
                  <a:schemeClr val="bg1">
                    <a:lumMod val="50000"/>
                  </a:schemeClr>
                </a:solidFill>
              </a:rPr>
              <a:t>.</a:t>
            </a:r>
          </a:p>
          <a:p>
            <a:pPr marL="0" indent="0">
              <a:buNone/>
            </a:pPr>
            <a:endParaRPr lang="nl-NL" sz="8000" dirty="0" smtClean="0">
              <a:hlinkClick r:id="rId7"/>
            </a:endParaRPr>
          </a:p>
          <a:p>
            <a:pPr marL="0" indent="0">
              <a:buNone/>
            </a:pPr>
            <a:r>
              <a:rPr lang="nl-NL" sz="8000" dirty="0">
                <a:hlinkClick r:id="rId7"/>
              </a:rPr>
              <a:t/>
            </a:r>
            <a:br>
              <a:rPr lang="nl-NL" sz="8000" dirty="0">
                <a:hlinkClick r:id="rId7"/>
              </a:rPr>
            </a:br>
            <a:r>
              <a:rPr lang="en-US" sz="8000" b="1" dirty="0" smtClean="0"/>
              <a:t>Check out these tips on digital etiquette for MS Teams</a:t>
            </a:r>
          </a:p>
          <a:p>
            <a:pPr marL="0" indent="0">
              <a:buNone/>
            </a:pPr>
            <a:r>
              <a:rPr lang="nl-NL" sz="8000" dirty="0" smtClean="0">
                <a:hlinkClick r:id="rId8"/>
              </a:rPr>
              <a:t>https</a:t>
            </a:r>
            <a:r>
              <a:rPr lang="nl-NL" sz="8000" dirty="0">
                <a:hlinkClick r:id="rId8"/>
              </a:rPr>
              <a:t>://</a:t>
            </a:r>
            <a:r>
              <a:rPr lang="nl-NL" sz="8000" dirty="0" smtClean="0">
                <a:hlinkClick r:id="rId8"/>
              </a:rPr>
              <a:t>www.managementsupport.nl/working-digitally/news/2020/08/digital-etiquette-microsoft-teams-10118681</a:t>
            </a:r>
            <a:r>
              <a:rPr lang="nl-NL" sz="8000" dirty="0">
                <a:hlinkClick r:id="rId8"/>
              </a:rPr>
              <a:t>?_</a:t>
            </a:r>
            <a:r>
              <a:rPr lang="nl-NL" sz="8000" dirty="0" smtClean="0">
                <a:hlinkClick r:id="rId8"/>
              </a:rPr>
              <a:t>ga=2.3947440.1659834782.1597770034-2064962137.1597770034</a:t>
            </a:r>
            <a:endParaRPr lang="nl-NL" sz="8000" dirty="0" smtClean="0"/>
          </a:p>
          <a:p>
            <a:pPr marL="800100" lvl="2" indent="0">
              <a:buNone/>
            </a:pPr>
            <a:r>
              <a:rPr lang="nl-NL" sz="6400" i="1" dirty="0" smtClean="0">
                <a:solidFill>
                  <a:schemeClr val="bg1">
                    <a:lumMod val="50000"/>
                  </a:schemeClr>
                </a:solidFill>
              </a:rPr>
              <a:t>Source: Managementsupport.nl</a:t>
            </a:r>
            <a:endParaRPr lang="nl-NL" dirty="0"/>
          </a:p>
        </p:txBody>
      </p:sp>
      <p:sp>
        <p:nvSpPr>
          <p:cNvPr id="11" name="Tijdelijke aanduiding voor inhoud 3"/>
          <p:cNvSpPr txBox="1">
            <a:spLocks/>
          </p:cNvSpPr>
          <p:nvPr/>
        </p:nvSpPr>
        <p:spPr>
          <a:xfrm>
            <a:off x="1316966" y="3599097"/>
            <a:ext cx="10578860" cy="2862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nl-NL" dirty="0" smtClean="0"/>
          </a:p>
        </p:txBody>
      </p:sp>
      <p:pic>
        <p:nvPicPr>
          <p:cNvPr id="5" name="Afbeelding 4"/>
          <p:cNvPicPr>
            <a:picLocks noChangeAspect="1"/>
          </p:cNvPicPr>
          <p:nvPr/>
        </p:nvPicPr>
        <p:blipFill>
          <a:blip r:embed="rId9"/>
          <a:stretch>
            <a:fillRect/>
          </a:stretch>
        </p:blipFill>
        <p:spPr>
          <a:xfrm>
            <a:off x="8643669" y="460641"/>
            <a:ext cx="3053750" cy="2507674"/>
          </a:xfrm>
          <a:prstGeom prst="rect">
            <a:avLst/>
          </a:prstGeom>
          <a:ln w="38100">
            <a:solidFill>
              <a:srgbClr val="D7A900"/>
            </a:solidFill>
          </a:ln>
        </p:spPr>
      </p:pic>
    </p:spTree>
    <p:extLst>
      <p:ext uri="{BB962C8B-B14F-4D97-AF65-F5344CB8AC3E}">
        <p14:creationId xmlns:p14="http://schemas.microsoft.com/office/powerpoint/2010/main" val="328161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3743863" y="221886"/>
            <a:ext cx="7970807" cy="2409171"/>
          </a:xfrm>
        </p:spPr>
        <p:txBody>
          <a:bodyPr>
            <a:noAutofit/>
          </a:bodyPr>
          <a:lstStyle/>
          <a:p>
            <a:pPr marL="0" indent="0">
              <a:buNone/>
            </a:pPr>
            <a:r>
              <a:rPr lang="nl-NL" b="1" dirty="0" err="1" smtClean="0"/>
              <a:t>Preparation</a:t>
            </a:r>
            <a:r>
              <a:rPr lang="nl-NL" b="1" dirty="0" smtClean="0"/>
              <a:t> Kick off meeting</a:t>
            </a:r>
          </a:p>
          <a:p>
            <a:pPr marL="0" indent="0">
              <a:buNone/>
            </a:pPr>
            <a:endParaRPr lang="nl-NL" sz="1800" dirty="0" smtClean="0"/>
          </a:p>
          <a:p>
            <a:r>
              <a:rPr lang="en-US" sz="2000" dirty="0" smtClean="0"/>
              <a:t>Have the PE hours included in the time table under the PE name, possibly as a practice enterprise or if applicable as professional practical training hours.</a:t>
            </a:r>
          </a:p>
          <a:p>
            <a:r>
              <a:rPr lang="en-US" sz="2000" dirty="0" smtClean="0"/>
              <a:t>Send your trainees an invitation (from </a:t>
            </a:r>
            <a:r>
              <a:rPr lang="en-US" sz="2000" smtClean="0"/>
              <a:t>the BL-mail</a:t>
            </a:r>
            <a:r>
              <a:rPr lang="en-US" sz="2000" dirty="0" smtClean="0"/>
              <a:t>) for a </a:t>
            </a:r>
            <a:r>
              <a:rPr lang="en-US" sz="2000" u="sng" dirty="0" smtClean="0"/>
              <a:t>kick-off meeting</a:t>
            </a:r>
            <a:r>
              <a:rPr lang="en-US" sz="2000" dirty="0" smtClean="0"/>
              <a:t> or for a 1st work meeting (=1st contact moment).</a:t>
            </a:r>
            <a:r>
              <a:rPr lang="nl-NL" sz="1800" dirty="0" smtClean="0"/>
              <a:t> </a:t>
            </a:r>
            <a:endParaRPr lang="nl-NL" sz="1800" dirty="0"/>
          </a:p>
        </p:txBody>
      </p:sp>
      <p:pic>
        <p:nvPicPr>
          <p:cNvPr id="10" name="Tijdelijke aanduiding voor inhoud 9"/>
          <p:cNvPicPr>
            <a:picLocks noGrp="1" noChangeAspect="1"/>
          </p:cNvPicPr>
          <p:nvPr>
            <p:ph sz="quarter" idx="4"/>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745276" y="2872596"/>
            <a:ext cx="852659" cy="852659"/>
          </a:xfrm>
          <a:ln w="28575">
            <a:solidFill>
              <a:srgbClr val="D7A900"/>
            </a:solidFill>
          </a:ln>
        </p:spPr>
      </p:pic>
      <p:sp>
        <p:nvSpPr>
          <p:cNvPr id="11" name="Tijdelijke aanduiding voor inhoud 3"/>
          <p:cNvSpPr txBox="1">
            <a:spLocks/>
          </p:cNvSpPr>
          <p:nvPr/>
        </p:nvSpPr>
        <p:spPr>
          <a:xfrm>
            <a:off x="1871933" y="2751826"/>
            <a:ext cx="10023894" cy="3148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000" dirty="0" smtClean="0"/>
              <a:t>Include a link to the meeting (Teams or Google Meet or ...)</a:t>
            </a:r>
          </a:p>
          <a:p>
            <a:r>
              <a:rPr lang="en-US" sz="2000" dirty="0" smtClean="0"/>
              <a:t>Ask the participants to test image and sound in advance (during the online meeting all trainees and managers have their camera switched on)</a:t>
            </a:r>
          </a:p>
          <a:p>
            <a:r>
              <a:rPr lang="en-US" sz="2000" dirty="0" smtClean="0"/>
              <a:t>If a trainee does not have a webcam: have the trainee install a free app on the smartphone.</a:t>
            </a:r>
          </a:p>
          <a:p>
            <a:r>
              <a:rPr lang="nl-NL" dirty="0" smtClean="0"/>
              <a:t>Android + Windows: </a:t>
            </a:r>
            <a:r>
              <a:rPr lang="nl-NL" dirty="0" err="1" smtClean="0"/>
              <a:t>Droidapp</a:t>
            </a:r>
            <a:endParaRPr lang="nl-NL" dirty="0" smtClean="0"/>
          </a:p>
          <a:p>
            <a:pPr lvl="1">
              <a:buFont typeface="Courier New" panose="02070309020205020404" pitchFamily="49" charset="0"/>
              <a:buChar char="o"/>
            </a:pPr>
            <a:r>
              <a:rPr lang="nl-NL" dirty="0" err="1" smtClean="0"/>
              <a:t>Iphone</a:t>
            </a:r>
            <a:r>
              <a:rPr lang="nl-NL" dirty="0" smtClean="0"/>
              <a:t> + Mac: </a:t>
            </a:r>
            <a:r>
              <a:rPr lang="nl-NL" dirty="0" err="1" smtClean="0"/>
              <a:t>Iriun</a:t>
            </a:r>
            <a:r>
              <a:rPr lang="nl-NL" dirty="0" smtClean="0"/>
              <a:t> Webcam</a:t>
            </a:r>
          </a:p>
          <a:p>
            <a:pPr lvl="1">
              <a:buFont typeface="Courier New" panose="02070309020205020404" pitchFamily="49" charset="0"/>
              <a:buChar char="o"/>
            </a:pPr>
            <a:r>
              <a:rPr lang="nl-NL" dirty="0" smtClean="0"/>
              <a:t>More information: </a:t>
            </a:r>
            <a:r>
              <a:rPr lang="nl-NL" sz="1400" dirty="0" smtClean="0">
                <a:hlinkClick r:id="rId3"/>
              </a:rPr>
              <a:t>https://tweakers.net/reviews/7756/3/five-workingathome-webcams-tested-your-smartphone-or-photo-camera-as-webcam.html</a:t>
            </a:r>
            <a:endParaRPr lang="nl-NL" sz="1400" dirty="0" smtClean="0"/>
          </a:p>
        </p:txBody>
      </p:sp>
      <p:pic>
        <p:nvPicPr>
          <p:cNvPr id="5" name="Afbeelding 4"/>
          <p:cNvPicPr>
            <a:picLocks noChangeAspect="1"/>
          </p:cNvPicPr>
          <p:nvPr/>
        </p:nvPicPr>
        <p:blipFill>
          <a:blip r:embed="rId4"/>
          <a:stretch>
            <a:fillRect/>
          </a:stretch>
        </p:blipFill>
        <p:spPr>
          <a:xfrm>
            <a:off x="252615" y="216180"/>
            <a:ext cx="3200000" cy="1800000"/>
          </a:xfrm>
          <a:prstGeom prst="rect">
            <a:avLst/>
          </a:prstGeom>
        </p:spPr>
      </p:pic>
    </p:spTree>
    <p:extLst>
      <p:ext uri="{BB962C8B-B14F-4D97-AF65-F5344CB8AC3E}">
        <p14:creationId xmlns:p14="http://schemas.microsoft.com/office/powerpoint/2010/main" val="112609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en-US" dirty="0" smtClean="0"/>
              <a:t>Kick off: Introduction </a:t>
            </a:r>
            <a:r>
              <a:rPr lang="en-US" dirty="0" err="1" smtClean="0"/>
              <a:t>PenNed</a:t>
            </a:r>
            <a:r>
              <a:rPr lang="en-US" dirty="0" smtClean="0"/>
              <a:t> and [name PE]</a:t>
            </a:r>
            <a:endParaRPr lang="nl-NL" dirty="0"/>
          </a:p>
        </p:txBody>
      </p:sp>
      <p:sp>
        <p:nvSpPr>
          <p:cNvPr id="3" name="Ondertitel 2"/>
          <p:cNvSpPr>
            <a:spLocks noGrp="1"/>
          </p:cNvSpPr>
          <p:nvPr>
            <p:ph type="subTitle" idx="1"/>
          </p:nvPr>
        </p:nvSpPr>
        <p:spPr>
          <a:xfrm>
            <a:off x="2105024" y="3886200"/>
            <a:ext cx="8258175" cy="1752600"/>
          </a:xfrm>
        </p:spPr>
        <p:txBody>
          <a:bodyPr>
            <a:normAutofit/>
          </a:bodyPr>
          <a:lstStyle/>
          <a:p>
            <a:pPr algn="l"/>
            <a:r>
              <a:rPr lang="en-US" dirty="0" smtClean="0"/>
              <a:t>Name PE </a:t>
            </a:r>
          </a:p>
          <a:p>
            <a:pPr algn="l"/>
            <a:r>
              <a:rPr lang="en-US" dirty="0" smtClean="0"/>
              <a:t>Logo PE </a:t>
            </a:r>
          </a:p>
          <a:p>
            <a:pPr algn="l"/>
            <a:r>
              <a:rPr lang="en-US" dirty="0" smtClean="0"/>
              <a:t>Name MA(</a:t>
            </a:r>
            <a:r>
              <a:rPr lang="en-US" dirty="0" err="1" smtClean="0"/>
              <a:t>nager</a:t>
            </a:r>
            <a:r>
              <a:rPr lang="en-US" dirty="0" smtClean="0"/>
              <a:t>)</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55" y="2060848"/>
            <a:ext cx="670938" cy="670938"/>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740" y="4038246"/>
            <a:ext cx="540284" cy="540284"/>
          </a:xfrm>
          <a:prstGeom prst="rect">
            <a:avLst/>
          </a:prstGeom>
        </p:spPr>
      </p:pic>
    </p:spTree>
    <p:extLst>
      <p:ext uri="{BB962C8B-B14F-4D97-AF65-F5344CB8AC3E}">
        <p14:creationId xmlns:p14="http://schemas.microsoft.com/office/powerpoint/2010/main" val="237677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821501" y="331516"/>
            <a:ext cx="7553865" cy="3510952"/>
          </a:xfrm>
        </p:spPr>
        <p:txBody>
          <a:bodyPr>
            <a:normAutofit/>
          </a:bodyPr>
          <a:lstStyle/>
          <a:p>
            <a:r>
              <a:rPr lang="en-US" sz="2800" dirty="0" smtClean="0"/>
              <a:t>Start right away in your role as a manager.</a:t>
            </a:r>
          </a:p>
          <a:p>
            <a:r>
              <a:rPr lang="nl-NL" sz="2200" dirty="0" smtClean="0"/>
              <a:t>For </a:t>
            </a:r>
            <a:r>
              <a:rPr lang="nl-NL" sz="2200" dirty="0" err="1" smtClean="0"/>
              <a:t>instance</a:t>
            </a:r>
            <a:r>
              <a:rPr lang="nl-NL" sz="2200" dirty="0" smtClean="0"/>
              <a:t>: </a:t>
            </a:r>
            <a:r>
              <a:rPr lang="en-US" sz="2200" i="1" dirty="0" smtClean="0"/>
              <a:t>Welcome to the company [name PE]! I'm glad you're going to work together with me to make this company a success.</a:t>
            </a:r>
            <a:endParaRPr lang="nl-NL" i="1" dirty="0" smtClean="0"/>
          </a:p>
          <a:p>
            <a:r>
              <a:rPr lang="en-US" sz="2800" dirty="0" smtClean="0"/>
              <a:t>Let everyone tell their name and what work experience they have.</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7035" y="4652731"/>
            <a:ext cx="755292" cy="755292"/>
          </a:xfrm>
          <a:prstGeom prst="rect">
            <a:avLst/>
          </a:prstGeom>
          <a:ln w="38100">
            <a:solidFill>
              <a:srgbClr val="D7A900"/>
            </a:solidFill>
          </a:ln>
        </p:spPr>
      </p:pic>
      <p:sp>
        <p:nvSpPr>
          <p:cNvPr id="5" name="Rechthoek 4"/>
          <p:cNvSpPr/>
          <p:nvPr/>
        </p:nvSpPr>
        <p:spPr>
          <a:xfrm>
            <a:off x="4865297" y="4652731"/>
            <a:ext cx="5799827" cy="769441"/>
          </a:xfrm>
          <a:prstGeom prst="rect">
            <a:avLst/>
          </a:prstGeom>
        </p:spPr>
        <p:txBody>
          <a:bodyPr wrap="square">
            <a:spAutoFit/>
          </a:bodyPr>
          <a:lstStyle/>
          <a:p>
            <a:r>
              <a:rPr lang="en-US" sz="2200" dirty="0" smtClean="0"/>
              <a:t>Ask everyone to enter their account name correctly on the online screen</a:t>
            </a:r>
            <a:endParaRPr lang="nl-NL" sz="2200" dirty="0"/>
          </a:p>
        </p:txBody>
      </p:sp>
      <p:pic>
        <p:nvPicPr>
          <p:cNvPr id="10" name="Afbeelding 9"/>
          <p:cNvPicPr>
            <a:picLocks noChangeAspect="1"/>
          </p:cNvPicPr>
          <p:nvPr/>
        </p:nvPicPr>
        <p:blipFill>
          <a:blip r:embed="rId3"/>
          <a:stretch>
            <a:fillRect/>
          </a:stretch>
        </p:blipFill>
        <p:spPr>
          <a:xfrm>
            <a:off x="390639" y="372251"/>
            <a:ext cx="3200000" cy="1800000"/>
          </a:xfrm>
          <a:prstGeom prst="rect">
            <a:avLst/>
          </a:prstGeom>
        </p:spPr>
      </p:pic>
    </p:spTree>
    <p:extLst>
      <p:ext uri="{BB962C8B-B14F-4D97-AF65-F5344CB8AC3E}">
        <p14:creationId xmlns:p14="http://schemas.microsoft.com/office/powerpoint/2010/main" val="89408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nl-NL" sz="3200" dirty="0" smtClean="0"/>
              <a:t>I. INTRODUCTION</a:t>
            </a:r>
            <a:endParaRPr lang="nl-NL" sz="3200" dirty="0"/>
          </a:p>
        </p:txBody>
      </p:sp>
      <p:sp>
        <p:nvSpPr>
          <p:cNvPr id="3" name="Tijdelijke aanduiding voor inhoud 2"/>
          <p:cNvSpPr>
            <a:spLocks noGrp="1"/>
          </p:cNvSpPr>
          <p:nvPr>
            <p:ph idx="1"/>
          </p:nvPr>
        </p:nvSpPr>
        <p:spPr>
          <a:xfrm>
            <a:off x="4766733" y="273051"/>
            <a:ext cx="6815667" cy="1642013"/>
          </a:xfrm>
        </p:spPr>
        <p:txBody>
          <a:bodyPr>
            <a:normAutofit/>
          </a:bodyPr>
          <a:lstStyle/>
          <a:p>
            <a:pPr marL="0" indent="0" algn="ctr">
              <a:buNone/>
            </a:pPr>
            <a:endParaRPr lang="nl-NL" dirty="0" smtClean="0"/>
          </a:p>
          <a:p>
            <a:pPr marL="0" indent="0" algn="ctr">
              <a:buNone/>
            </a:pPr>
            <a:r>
              <a:rPr lang="nl-NL" dirty="0" err="1" smtClean="0"/>
              <a:t>Welcome</a:t>
            </a:r>
            <a:r>
              <a:rPr lang="nl-NL" dirty="0" smtClean="0"/>
              <a:t> team [PE name]</a:t>
            </a:r>
            <a:endParaRPr lang="nl-NL" dirty="0"/>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1728288"/>
            <a:ext cx="4011084" cy="4536808"/>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547" y="885645"/>
            <a:ext cx="549455" cy="549455"/>
          </a:xfrm>
          <a:prstGeom prst="rect">
            <a:avLst/>
          </a:prstGeom>
        </p:spPr>
      </p:pic>
      <p:sp>
        <p:nvSpPr>
          <p:cNvPr id="6" name="Rechthoek 5"/>
          <p:cNvSpPr/>
          <p:nvPr/>
        </p:nvSpPr>
        <p:spPr>
          <a:xfrm>
            <a:off x="5425547" y="2207734"/>
            <a:ext cx="6096000" cy="1107996"/>
          </a:xfrm>
          <a:prstGeom prst="rect">
            <a:avLst/>
          </a:prstGeom>
        </p:spPr>
        <p:txBody>
          <a:bodyPr>
            <a:spAutoFit/>
          </a:bodyPr>
          <a:lstStyle/>
          <a:p>
            <a:r>
              <a:rPr lang="en-US" sz="2200" dirty="0" smtClean="0">
                <a:sym typeface="Wingdings" panose="05000000000000000000" pitchFamily="2" charset="2"/>
              </a:rPr>
              <a:t>Who are you?  </a:t>
            </a:r>
          </a:p>
          <a:p>
            <a:r>
              <a:rPr lang="en-US" sz="2200" dirty="0" smtClean="0">
                <a:sym typeface="Wingdings" panose="05000000000000000000" pitchFamily="2" charset="2"/>
              </a:rPr>
              <a:t>What work experience do you have?</a:t>
            </a:r>
          </a:p>
          <a:p>
            <a:r>
              <a:rPr lang="en-US" sz="2200" dirty="0" smtClean="0">
                <a:sym typeface="Wingdings" panose="05000000000000000000" pitchFamily="2" charset="2"/>
              </a:rPr>
              <a:t>....</a:t>
            </a:r>
            <a:endParaRPr lang="nl-NL" dirty="0"/>
          </a:p>
        </p:txBody>
      </p:sp>
    </p:spTree>
    <p:extLst>
      <p:ext uri="{BB962C8B-B14F-4D97-AF65-F5344CB8AC3E}">
        <p14:creationId xmlns:p14="http://schemas.microsoft.com/office/powerpoint/2010/main" val="300216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1</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4150717396"/>
              </p:ext>
            </p:extLst>
          </p:nvPr>
        </p:nvGraphicFramePr>
        <p:xfrm>
          <a:off x="609600" y="1268413"/>
          <a:ext cx="4138883" cy="3933174"/>
        </p:xfrm>
        <a:graphic>
          <a:graphicData uri="http://schemas.openxmlformats.org/drawingml/2006/table">
            <a:tbl>
              <a:tblPr firstRow="1" firstCol="1" bandRow="1">
                <a:tableStyleId>{5C22544A-7EE6-4342-B048-85BDC9FD1C3A}</a:tableStyleId>
              </a:tblPr>
              <a:tblGrid>
                <a:gridCol w="1204210">
                  <a:extLst>
                    <a:ext uri="{9D8B030D-6E8A-4147-A177-3AD203B41FA5}">
                      <a16:colId xmlns:a16="http://schemas.microsoft.com/office/drawing/2014/main" val="84395879"/>
                    </a:ext>
                  </a:extLst>
                </a:gridCol>
                <a:gridCol w="2934673">
                  <a:extLst>
                    <a:ext uri="{9D8B030D-6E8A-4147-A177-3AD203B41FA5}">
                      <a16:colId xmlns:a16="http://schemas.microsoft.com/office/drawing/2014/main" val="1569872940"/>
                    </a:ext>
                  </a:extLst>
                </a:gridCol>
              </a:tblGrid>
              <a:tr h="3933174">
                <a:tc>
                  <a:txBody>
                    <a:bodyPr/>
                    <a:lstStyle/>
                    <a:p>
                      <a:pPr>
                        <a:spcAft>
                          <a:spcPts val="0"/>
                        </a:spcAft>
                      </a:pPr>
                      <a:r>
                        <a:rPr lang="nl-NL" sz="1600" b="0" dirty="0" err="1" smtClean="0">
                          <a:effectLst/>
                        </a:rPr>
                        <a:t>Working</a:t>
                      </a:r>
                      <a:r>
                        <a:rPr lang="nl-NL" sz="1600" b="0" dirty="0" smtClean="0">
                          <a:effectLst/>
                        </a:rPr>
                        <a:t> </a:t>
                      </a:r>
                      <a:r>
                        <a:rPr lang="nl-NL" sz="1600" b="0" dirty="0" err="1" smtClean="0">
                          <a:effectLst/>
                        </a:rPr>
                        <a:t>day</a:t>
                      </a:r>
                      <a:r>
                        <a:rPr lang="nl-NL" sz="1600" b="0" dirty="0" smtClean="0">
                          <a:effectLst/>
                        </a:rPr>
                        <a:t> 1</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en-US" sz="1600" b="0" dirty="0" smtClean="0">
                          <a:effectLst/>
                        </a:rPr>
                        <a:t>Introduction of the PE (roughly as in sheets 8 to 17 of Arianne’s PowerPoint) Log in to penned.nl and go to My PE (there is already a welcome text; compare sheets</a:t>
                      </a:r>
                      <a:r>
                        <a:rPr lang="en-US" sz="1600" b="0" baseline="0" dirty="0" smtClean="0">
                          <a:effectLst/>
                        </a:rPr>
                        <a:t> </a:t>
                      </a:r>
                      <a:r>
                        <a:rPr lang="en-US" sz="1600" b="0" dirty="0" smtClean="0">
                          <a:effectLst/>
                        </a:rPr>
                        <a:t>27 to 31 of the </a:t>
                      </a:r>
                      <a:r>
                        <a:rPr lang="en-US" sz="1600" b="0" dirty="0" err="1" smtClean="0">
                          <a:effectLst/>
                        </a:rPr>
                        <a:t>Powerpoint</a:t>
                      </a:r>
                      <a:r>
                        <a:rPr lang="en-US" sz="1600" b="0" dirty="0" smtClean="0">
                          <a:effectLst/>
                        </a:rPr>
                        <a:t>) Determining the assortment (introductory story, then have the business guide browsed through in pairs, and have suggestions made by pairs, then have them make choices in groups of 4, which present in class and let them decide in class. Or else, let everyone come up with 2 articles, with description, price etc.</a:t>
                      </a: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1584736727"/>
                  </a:ext>
                </a:extLst>
              </a:tr>
            </a:tbl>
          </a:graphicData>
        </a:graphic>
      </p:graphicFrame>
      <p:sp>
        <p:nvSpPr>
          <p:cNvPr id="16" name="Tekstvak 15"/>
          <p:cNvSpPr txBox="1"/>
          <p:nvPr/>
        </p:nvSpPr>
        <p:spPr>
          <a:xfrm>
            <a:off x="5192424" y="1363181"/>
            <a:ext cx="2311880" cy="3416320"/>
          </a:xfrm>
          <a:prstGeom prst="rect">
            <a:avLst/>
          </a:prstGeom>
          <a:noFill/>
        </p:spPr>
        <p:txBody>
          <a:bodyPr wrap="square" rtlCol="0">
            <a:spAutoFit/>
          </a:bodyPr>
          <a:lstStyle/>
          <a:p>
            <a:r>
              <a:rPr lang="en-US" sz="1200" dirty="0" smtClean="0"/>
              <a:t>Block 1 Introduction of the PE Video about PE See slide 8-17</a:t>
            </a:r>
            <a:endParaRPr lang="nl-NL" sz="1200" dirty="0" smtClean="0"/>
          </a:p>
          <a:p>
            <a:pPr marL="171450" indent="-171450">
              <a:buFontTx/>
              <a:buChar char="-"/>
            </a:pP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r>
              <a:rPr lang="en-US" sz="1200" dirty="0" smtClean="0"/>
              <a:t>Explanation PenNed.nl + My PE slide 27-31</a:t>
            </a: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r>
              <a:rPr lang="nl-NL" sz="1200" dirty="0" err="1" smtClean="0"/>
              <a:t>Determine</a:t>
            </a:r>
            <a:r>
              <a:rPr lang="nl-NL" sz="1200" dirty="0" smtClean="0"/>
              <a:t> </a:t>
            </a:r>
            <a:r>
              <a:rPr lang="nl-NL" sz="1200" dirty="0" err="1" smtClean="0"/>
              <a:t>assortment</a:t>
            </a:r>
            <a:endParaRPr lang="nl-NL" sz="1200" dirty="0" smtClean="0"/>
          </a:p>
          <a:p>
            <a:pPr marL="171450" indent="-171450">
              <a:buFontTx/>
              <a:buChar char="-"/>
            </a:pPr>
            <a:endParaRPr lang="nl-NL" sz="1200" dirty="0"/>
          </a:p>
          <a:p>
            <a:endParaRPr lang="nl-NL" sz="1200" dirty="0"/>
          </a:p>
        </p:txBody>
      </p:sp>
      <p:pic>
        <p:nvPicPr>
          <p:cNvPr id="17" name="Afbeelding 16"/>
          <p:cNvPicPr>
            <a:picLocks noChangeAspect="1"/>
          </p:cNvPicPr>
          <p:nvPr/>
        </p:nvPicPr>
        <p:blipFill>
          <a:blip r:embed="rId2"/>
          <a:stretch>
            <a:fillRect/>
          </a:stretch>
        </p:blipFill>
        <p:spPr>
          <a:xfrm>
            <a:off x="6857571" y="1268413"/>
            <a:ext cx="5176029" cy="1052653"/>
          </a:xfrm>
          <a:prstGeom prst="rect">
            <a:avLst/>
          </a:prstGeom>
        </p:spPr>
      </p:pic>
      <p:pic>
        <p:nvPicPr>
          <p:cNvPr id="18" name="Afbeelding 17"/>
          <p:cNvPicPr>
            <a:picLocks noChangeAspect="1"/>
          </p:cNvPicPr>
          <p:nvPr/>
        </p:nvPicPr>
        <p:blipFill>
          <a:blip r:embed="rId3"/>
          <a:stretch>
            <a:fillRect/>
          </a:stretch>
        </p:blipFill>
        <p:spPr>
          <a:xfrm>
            <a:off x="7446656" y="1386128"/>
            <a:ext cx="8198094" cy="1142535"/>
          </a:xfrm>
          <a:prstGeom prst="rect">
            <a:avLst/>
          </a:prstGeom>
        </p:spPr>
      </p:pic>
      <p:pic>
        <p:nvPicPr>
          <p:cNvPr id="19" name="Afbeelding 18"/>
          <p:cNvPicPr>
            <a:picLocks noChangeAspect="1"/>
          </p:cNvPicPr>
          <p:nvPr/>
        </p:nvPicPr>
        <p:blipFill>
          <a:blip r:embed="rId4"/>
          <a:stretch>
            <a:fillRect/>
          </a:stretch>
        </p:blipFill>
        <p:spPr>
          <a:xfrm>
            <a:off x="7948245" y="1643687"/>
            <a:ext cx="3874477" cy="1354758"/>
          </a:xfrm>
          <a:prstGeom prst="rect">
            <a:avLst/>
          </a:prstGeom>
        </p:spPr>
      </p:pic>
      <p:pic>
        <p:nvPicPr>
          <p:cNvPr id="20" name="Afbeelding 19"/>
          <p:cNvPicPr>
            <a:picLocks noChangeAspect="1"/>
          </p:cNvPicPr>
          <p:nvPr/>
        </p:nvPicPr>
        <p:blipFill>
          <a:blip r:embed="rId5"/>
          <a:stretch>
            <a:fillRect/>
          </a:stretch>
        </p:blipFill>
        <p:spPr>
          <a:xfrm>
            <a:off x="6788989" y="3256004"/>
            <a:ext cx="4790709" cy="963435"/>
          </a:xfrm>
          <a:prstGeom prst="rect">
            <a:avLst/>
          </a:prstGeom>
        </p:spPr>
      </p:pic>
      <p:pic>
        <p:nvPicPr>
          <p:cNvPr id="21" name="Afbeelding 20"/>
          <p:cNvPicPr>
            <a:picLocks noChangeAspect="1"/>
          </p:cNvPicPr>
          <p:nvPr/>
        </p:nvPicPr>
        <p:blipFill>
          <a:blip r:embed="rId6"/>
          <a:stretch>
            <a:fillRect/>
          </a:stretch>
        </p:blipFill>
        <p:spPr>
          <a:xfrm>
            <a:off x="7572886" y="3189278"/>
            <a:ext cx="4460714" cy="1272326"/>
          </a:xfrm>
          <a:prstGeom prst="rect">
            <a:avLst/>
          </a:prstGeom>
        </p:spPr>
      </p:pic>
    </p:spTree>
    <p:extLst>
      <p:ext uri="{BB962C8B-B14F-4D97-AF65-F5344CB8AC3E}">
        <p14:creationId xmlns:p14="http://schemas.microsoft.com/office/powerpoint/2010/main" val="2725142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111841" cy="5853113"/>
          </a:xfrm>
        </p:spPr>
        <p:txBody>
          <a:bodyPr>
            <a:normAutofit/>
          </a:bodyPr>
          <a:lstStyle/>
          <a:p>
            <a:pPr marL="0" indent="0">
              <a:buNone/>
            </a:pPr>
            <a:r>
              <a:rPr lang="en-US" sz="2800" b="1" dirty="0" smtClean="0"/>
              <a:t>Video about working in a PE</a:t>
            </a:r>
            <a:endParaRPr lang="nl-NL" sz="2800" dirty="0" smtClean="0"/>
          </a:p>
          <a:p>
            <a:pPr marL="0" indent="0">
              <a:buNone/>
            </a:pPr>
            <a:r>
              <a:rPr lang="nl-NL" sz="2400" u="sng" dirty="0" smtClean="0"/>
              <a:t>Options </a:t>
            </a:r>
            <a:r>
              <a:rPr lang="nl-NL" sz="2400" u="sng" dirty="0" err="1" smtClean="0"/>
              <a:t>for</a:t>
            </a:r>
            <a:r>
              <a:rPr lang="nl-NL" sz="2400" u="sng" dirty="0" smtClean="0"/>
              <a:t> </a:t>
            </a:r>
            <a:r>
              <a:rPr lang="nl-NL" sz="2400" u="sng" dirty="0" err="1" smtClean="0"/>
              <a:t>use</a:t>
            </a:r>
            <a:endParaRPr lang="nl-NL" sz="2400" u="sng" dirty="0" smtClean="0"/>
          </a:p>
          <a:p>
            <a:r>
              <a:rPr lang="en-US" sz="2000" dirty="0" smtClean="0">
                <a:sym typeface="Wingdings" panose="05000000000000000000" pitchFamily="2" charset="2"/>
              </a:rPr>
              <a:t>Let trainees talk about their side job: which departments do they know there and are there certain procedures between departments?</a:t>
            </a:r>
          </a:p>
          <a:p>
            <a:r>
              <a:rPr lang="nl-NL" sz="2000" dirty="0" smtClean="0"/>
              <a:t>Show </a:t>
            </a:r>
            <a:r>
              <a:rPr lang="nl-NL" sz="2000" dirty="0" err="1" smtClean="0"/>
              <a:t>the</a:t>
            </a:r>
            <a:r>
              <a:rPr lang="nl-NL" sz="2000" dirty="0" smtClean="0"/>
              <a:t> video</a:t>
            </a:r>
          </a:p>
          <a:p>
            <a:r>
              <a:rPr lang="en-US" sz="2000" dirty="0" smtClean="0"/>
              <a:t>Ask trainees if they see similarities and differences between their side jobs</a:t>
            </a:r>
          </a:p>
          <a:p>
            <a:r>
              <a:rPr lang="en-US" sz="2000" dirty="0" smtClean="0"/>
              <a:t>Show video again and pause to present the PE per part (main lines only)</a:t>
            </a:r>
          </a:p>
          <a:p>
            <a:pPr marL="0" indent="0">
              <a:buNone/>
            </a:pPr>
            <a:r>
              <a:rPr lang="en-US" sz="2000" dirty="0">
                <a:sym typeface="Wingdings" panose="05000000000000000000" pitchFamily="2" charset="2"/>
              </a:rPr>
              <a:t>	</a:t>
            </a:r>
            <a:r>
              <a:rPr lang="nl-NL" sz="2000" dirty="0" smtClean="0">
                <a:sym typeface="Wingdings" panose="05000000000000000000" pitchFamily="2" charset="2"/>
              </a:rPr>
              <a:t>Or</a:t>
            </a:r>
          </a:p>
          <a:p>
            <a:r>
              <a:rPr lang="en-US" sz="2000" dirty="0" smtClean="0">
                <a:sym typeface="Wingdings" panose="05000000000000000000" pitchFamily="2" charset="2"/>
              </a:rPr>
              <a:t>Present the PE (broadly speaking)</a:t>
            </a:r>
          </a:p>
          <a:p>
            <a:r>
              <a:rPr lang="en-US" sz="2000" dirty="0" smtClean="0">
                <a:sym typeface="Wingdings" panose="05000000000000000000" pitchFamily="2" charset="2"/>
              </a:rPr>
              <a:t>Let groups of trainees watch the video and have them translate to their own PE with each part</a:t>
            </a:r>
            <a:endParaRPr lang="nl-NL" sz="2800" i="1" dirty="0"/>
          </a:p>
        </p:txBody>
      </p:sp>
      <p:pic>
        <p:nvPicPr>
          <p:cNvPr id="2" name="Afbeelding 1"/>
          <p:cNvPicPr>
            <a:picLocks noChangeAspect="1"/>
          </p:cNvPicPr>
          <p:nvPr/>
        </p:nvPicPr>
        <p:blipFill>
          <a:blip r:embed="rId2"/>
          <a:stretch>
            <a:fillRect/>
          </a:stretch>
        </p:blipFill>
        <p:spPr>
          <a:xfrm>
            <a:off x="382011" y="273051"/>
            <a:ext cx="3200000" cy="1800000"/>
          </a:xfrm>
          <a:prstGeom prst="rect">
            <a:avLst/>
          </a:prstGeom>
        </p:spPr>
      </p:pic>
    </p:spTree>
    <p:extLst>
      <p:ext uri="{BB962C8B-B14F-4D97-AF65-F5344CB8AC3E}">
        <p14:creationId xmlns:p14="http://schemas.microsoft.com/office/powerpoint/2010/main" val="24943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nl-NL" sz="3200" dirty="0" smtClean="0"/>
              <a:t>II. </a:t>
            </a:r>
            <a:r>
              <a:rPr lang="nl-NL" sz="3200" dirty="0" err="1" smtClean="0"/>
              <a:t>What</a:t>
            </a:r>
            <a:r>
              <a:rPr lang="nl-NL" sz="3200" dirty="0" smtClean="0"/>
              <a:t> is </a:t>
            </a:r>
            <a:r>
              <a:rPr lang="nl-NL" sz="3200" dirty="0"/>
              <a:t>a</a:t>
            </a:r>
            <a:r>
              <a:rPr lang="nl-NL" sz="3200" dirty="0" smtClean="0"/>
              <a:t> PE?</a:t>
            </a:r>
            <a:endParaRPr lang="nl-NL" sz="3200" dirty="0"/>
          </a:p>
        </p:txBody>
      </p:sp>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r>
              <a:rPr lang="nl-NL" dirty="0"/>
              <a:t>https://www.youtube.com/watch?v=qolr2T7LDu4</a:t>
            </a:r>
          </a:p>
        </p:txBody>
      </p:sp>
      <p:sp>
        <p:nvSpPr>
          <p:cNvPr id="6" name="Tijdelijke aanduiding voor inhoud 6"/>
          <p:cNvSpPr txBox="1">
            <a:spLocks/>
          </p:cNvSpPr>
          <p:nvPr/>
        </p:nvSpPr>
        <p:spPr>
          <a:xfrm>
            <a:off x="6133381" y="273051"/>
            <a:ext cx="5745193" cy="5853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nl-NL" sz="2800" dirty="0" smtClean="0"/>
          </a:p>
          <a:p>
            <a:pPr marL="0" indent="0">
              <a:buFont typeface="Arial" panose="020B0604020202020204" pitchFamily="34" charset="0"/>
              <a:buNone/>
            </a:pPr>
            <a:endParaRPr lang="nl-NL" sz="2800" i="1" dirty="0"/>
          </a:p>
          <a:p>
            <a:pPr marL="0" indent="0">
              <a:buFont typeface="Arial" panose="020B0604020202020204" pitchFamily="34" charset="0"/>
              <a:buNone/>
            </a:pPr>
            <a:endParaRPr lang="nl-NL" sz="2800" i="1" dirty="0" smtClean="0"/>
          </a:p>
          <a:p>
            <a:pPr marL="0" indent="0">
              <a:buFont typeface="Arial" panose="020B0604020202020204" pitchFamily="34" charset="0"/>
              <a:buNone/>
            </a:pPr>
            <a:endParaRPr lang="nl-NL" sz="2800" i="1" dirty="0"/>
          </a:p>
          <a:p>
            <a:pPr marL="0" indent="0">
              <a:buFont typeface="Arial" panose="020B0604020202020204" pitchFamily="34" charset="0"/>
              <a:buNone/>
            </a:pPr>
            <a:r>
              <a:rPr lang="nl-NL" sz="2800" i="1" dirty="0" err="1" smtClean="0">
                <a:hlinkClick r:id="rId2" tooltip="Een werkdag in een PE"/>
              </a:rPr>
              <a:t>Working</a:t>
            </a:r>
            <a:r>
              <a:rPr lang="nl-NL" sz="2800" i="1" dirty="0" smtClean="0">
                <a:hlinkClick r:id="rId2" tooltip="Een werkdag in een PE"/>
              </a:rPr>
              <a:t> in a PE</a:t>
            </a:r>
            <a:endParaRPr lang="nl-NL" sz="2800" i="1" dirty="0" smtClean="0"/>
          </a:p>
          <a:p>
            <a:pPr marL="0" indent="0">
              <a:buFont typeface="Arial" panose="020B0604020202020204" pitchFamily="34" charset="0"/>
              <a:buNone/>
            </a:pPr>
            <a:endParaRPr lang="nl-NL" sz="2800" i="1" dirty="0"/>
          </a:p>
          <a:p>
            <a:pPr marL="0" indent="0">
              <a:buFont typeface="Arial" panose="020B0604020202020204" pitchFamily="34" charset="0"/>
              <a:buNone/>
            </a:pPr>
            <a:endParaRPr lang="nl-NL" sz="2800" i="1" dirty="0"/>
          </a:p>
        </p:txBody>
      </p:sp>
    </p:spTree>
    <p:extLst>
      <p:ext uri="{BB962C8B-B14F-4D97-AF65-F5344CB8AC3E}">
        <p14:creationId xmlns:p14="http://schemas.microsoft.com/office/powerpoint/2010/main" val="4244694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226943" y="452077"/>
            <a:ext cx="7326149" cy="2903598"/>
          </a:xfrm>
        </p:spPr>
        <p:txBody>
          <a:bodyPr>
            <a:normAutofit/>
          </a:bodyPr>
          <a:lstStyle/>
          <a:p>
            <a:r>
              <a:rPr lang="en-US" sz="2800" dirty="0" smtClean="0"/>
              <a:t>The 2 slides below give a summary of what a PE entails.  </a:t>
            </a:r>
          </a:p>
          <a:p>
            <a:r>
              <a:rPr lang="en-US" sz="2800" dirty="0" smtClean="0"/>
              <a:t>Processes, procedures, interaction and communication are real!</a:t>
            </a:r>
            <a:endParaRPr lang="nl-NL" sz="2800" i="1" dirty="0"/>
          </a:p>
        </p:txBody>
      </p:sp>
      <p:pic>
        <p:nvPicPr>
          <p:cNvPr id="9" name="Afbeelding 8"/>
          <p:cNvPicPr>
            <a:picLocks noChangeAspect="1"/>
          </p:cNvPicPr>
          <p:nvPr/>
        </p:nvPicPr>
        <p:blipFill>
          <a:blip r:embed="rId2"/>
          <a:stretch>
            <a:fillRect/>
          </a:stretch>
        </p:blipFill>
        <p:spPr>
          <a:xfrm>
            <a:off x="580419" y="575573"/>
            <a:ext cx="3200000" cy="1800000"/>
          </a:xfrm>
          <a:prstGeom prst="rect">
            <a:avLst/>
          </a:prstGeom>
        </p:spPr>
      </p:pic>
      <p:pic>
        <p:nvPicPr>
          <p:cNvPr id="10" name="Afbeelding 9"/>
          <p:cNvPicPr>
            <a:picLocks noChangeAspect="1"/>
          </p:cNvPicPr>
          <p:nvPr/>
        </p:nvPicPr>
        <p:blipFill>
          <a:blip r:embed="rId3"/>
          <a:stretch>
            <a:fillRect/>
          </a:stretch>
        </p:blipFill>
        <p:spPr>
          <a:xfrm>
            <a:off x="580420" y="2631057"/>
            <a:ext cx="3199999" cy="1800000"/>
          </a:xfrm>
          <a:prstGeom prst="rect">
            <a:avLst/>
          </a:prstGeom>
        </p:spPr>
      </p:pic>
    </p:spTree>
    <p:extLst>
      <p:ext uri="{BB962C8B-B14F-4D97-AF65-F5344CB8AC3E}">
        <p14:creationId xmlns:p14="http://schemas.microsoft.com/office/powerpoint/2010/main" val="288809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2641" y="733245"/>
            <a:ext cx="10719759" cy="5392919"/>
          </a:xfrm>
        </p:spPr>
        <p:txBody>
          <a:bodyPr>
            <a:normAutofit/>
          </a:bodyPr>
          <a:lstStyle/>
          <a:p>
            <a:pPr marL="0" indent="0">
              <a:buNone/>
            </a:pPr>
            <a:r>
              <a:rPr lang="nl-NL" dirty="0" smtClean="0"/>
              <a:t>A PE is a virtual </a:t>
            </a:r>
            <a:r>
              <a:rPr lang="nl-NL" b="1" dirty="0" err="1" smtClean="0">
                <a:solidFill>
                  <a:srgbClr val="0070C0"/>
                </a:solidFill>
              </a:rPr>
              <a:t>practice</a:t>
            </a:r>
            <a:r>
              <a:rPr lang="nl-NL" b="1" dirty="0" smtClean="0">
                <a:solidFill>
                  <a:srgbClr val="0070C0"/>
                </a:solidFill>
              </a:rPr>
              <a:t> company</a:t>
            </a:r>
          </a:p>
          <a:p>
            <a:pPr marL="0" indent="0">
              <a:buNone/>
            </a:pPr>
            <a:r>
              <a:rPr lang="nl-NL" b="1" dirty="0" err="1" smtClean="0">
                <a:solidFill>
                  <a:srgbClr val="0070C0"/>
                </a:solidFill>
              </a:rPr>
              <a:t>Practice</a:t>
            </a:r>
            <a:r>
              <a:rPr lang="nl-NL" b="1" dirty="0" smtClean="0">
                <a:solidFill>
                  <a:srgbClr val="0070C0"/>
                </a:solidFill>
              </a:rPr>
              <a:t> company</a:t>
            </a:r>
            <a:r>
              <a:rPr lang="nl-NL" dirty="0" smtClean="0"/>
              <a:t> </a:t>
            </a:r>
            <a:endParaRPr lang="nl-NL" dirty="0"/>
          </a:p>
          <a:p>
            <a:pPr marL="285750" indent="-285750"/>
            <a:r>
              <a:rPr lang="en-US" dirty="0" smtClean="0"/>
              <a:t>Purchasing and selling (commercial) goods to customers from all over the world</a:t>
            </a:r>
          </a:p>
          <a:p>
            <a:pPr marL="285750" indent="-285750"/>
            <a:r>
              <a:rPr lang="en-US" dirty="0" smtClean="0"/>
              <a:t>Manager + trainees -&gt;organized in departments</a:t>
            </a:r>
          </a:p>
          <a:p>
            <a:pPr marL="285750" indent="-285750"/>
            <a:r>
              <a:rPr lang="en-US" dirty="0" smtClean="0">
                <a:sym typeface="Wingdings" panose="05000000000000000000" pitchFamily="2" charset="2"/>
              </a:rPr>
              <a:t>Each department has its own activities</a:t>
            </a:r>
          </a:p>
          <a:p>
            <a:pPr marL="285750" indent="-285750"/>
            <a:r>
              <a:rPr lang="en-US" dirty="0" smtClean="0"/>
              <a:t>Cooperation necessary because of interdependence</a:t>
            </a:r>
            <a:endParaRPr lang="nl-NL" dirty="0" smtClean="0"/>
          </a:p>
          <a:p>
            <a:pPr marL="285750" indent="-285750"/>
            <a:r>
              <a:rPr lang="en-US" dirty="0" smtClean="0"/>
              <a:t>PE has its own corporate identity, own appointments, own culture</a:t>
            </a:r>
            <a:endParaRPr lang="nl-NL" dirty="0"/>
          </a:p>
        </p:txBody>
      </p:sp>
    </p:spTree>
    <p:extLst>
      <p:ext uri="{BB962C8B-B14F-4D97-AF65-F5344CB8AC3E}">
        <p14:creationId xmlns:p14="http://schemas.microsoft.com/office/powerpoint/2010/main" val="870656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71269" y="707366"/>
            <a:ext cx="10745638" cy="5643086"/>
          </a:xfrm>
        </p:spPr>
        <p:txBody>
          <a:bodyPr>
            <a:normAutofit/>
          </a:bodyPr>
          <a:lstStyle/>
          <a:p>
            <a:pPr marL="0" indent="0">
              <a:buNone/>
            </a:pPr>
            <a:r>
              <a:rPr lang="nl-NL" dirty="0" smtClean="0"/>
              <a:t>A PE is a </a:t>
            </a:r>
            <a:r>
              <a:rPr lang="nl-NL" b="1" dirty="0" smtClean="0">
                <a:solidFill>
                  <a:srgbClr val="0070C0"/>
                </a:solidFill>
              </a:rPr>
              <a:t>virtual</a:t>
            </a:r>
            <a:r>
              <a:rPr lang="nl-NL" b="1" dirty="0" smtClean="0">
                <a:solidFill>
                  <a:srgbClr val="99CCFF"/>
                </a:solidFill>
              </a:rPr>
              <a:t> </a:t>
            </a:r>
            <a:r>
              <a:rPr lang="nl-NL" dirty="0" err="1" smtClean="0"/>
              <a:t>practice</a:t>
            </a:r>
            <a:r>
              <a:rPr lang="nl-NL" dirty="0" smtClean="0"/>
              <a:t> company</a:t>
            </a:r>
            <a:endParaRPr lang="nl-NL" dirty="0"/>
          </a:p>
          <a:p>
            <a:pPr marL="0" indent="0">
              <a:buNone/>
            </a:pPr>
            <a:r>
              <a:rPr lang="nl-NL" b="1" dirty="0" smtClean="0">
                <a:solidFill>
                  <a:srgbClr val="0070C0"/>
                </a:solidFill>
              </a:rPr>
              <a:t>Virtual</a:t>
            </a:r>
            <a:endParaRPr lang="nl-NL" b="1" dirty="0">
              <a:solidFill>
                <a:srgbClr val="0070C0"/>
              </a:solidFill>
            </a:endParaRPr>
          </a:p>
          <a:p>
            <a:pPr marL="285750" indent="-285750"/>
            <a:r>
              <a:rPr lang="nl-NL" dirty="0" err="1" smtClean="0"/>
              <a:t>Almost</a:t>
            </a:r>
            <a:r>
              <a:rPr lang="nl-NL" dirty="0" smtClean="0"/>
              <a:t> real!</a:t>
            </a:r>
          </a:p>
          <a:p>
            <a:pPr marL="285750" indent="-285750"/>
            <a:r>
              <a:rPr lang="nl-NL" dirty="0" smtClean="0"/>
              <a:t>Via online systems</a:t>
            </a:r>
          </a:p>
          <a:p>
            <a:pPr marL="285750" indent="-285750"/>
            <a:r>
              <a:rPr lang="nl-NL" dirty="0" smtClean="0"/>
              <a:t>But</a:t>
            </a:r>
          </a:p>
          <a:p>
            <a:pPr marL="685800" lvl="1"/>
            <a:r>
              <a:rPr lang="nl-NL" dirty="0" err="1" smtClean="0"/>
              <a:t>Withdrawing</a:t>
            </a:r>
            <a:r>
              <a:rPr lang="nl-NL" dirty="0" smtClean="0"/>
              <a:t> money (</a:t>
            </a:r>
            <a:r>
              <a:rPr lang="nl-NL" dirty="0" err="1" smtClean="0"/>
              <a:t>from</a:t>
            </a:r>
            <a:r>
              <a:rPr lang="nl-NL" dirty="0" smtClean="0"/>
              <a:t> bank account) is </a:t>
            </a:r>
            <a:r>
              <a:rPr lang="nl-NL" dirty="0" err="1" smtClean="0"/>
              <a:t>not</a:t>
            </a:r>
            <a:r>
              <a:rPr lang="nl-NL" dirty="0" smtClean="0"/>
              <a:t> </a:t>
            </a:r>
            <a:r>
              <a:rPr lang="nl-NL" dirty="0" err="1" smtClean="0"/>
              <a:t>possible</a:t>
            </a:r>
            <a:endParaRPr lang="nl-NL" dirty="0"/>
          </a:p>
          <a:p>
            <a:pPr marL="685800" lvl="1"/>
            <a:r>
              <a:rPr lang="en-US" dirty="0" smtClean="0"/>
              <a:t>Products are not really delivered (packing slip counts as delivery) </a:t>
            </a:r>
          </a:p>
          <a:p>
            <a:pPr marL="685800" lvl="1"/>
            <a:r>
              <a:rPr lang="en-US" dirty="0" smtClean="0"/>
              <a:t>Customers are people in training (NL: mainly intermediate vocational education students and adult education)</a:t>
            </a:r>
            <a:endParaRPr lang="nl-NL" dirty="0"/>
          </a:p>
        </p:txBody>
      </p:sp>
    </p:spTree>
    <p:extLst>
      <p:ext uri="{BB962C8B-B14F-4D97-AF65-F5344CB8AC3E}">
        <p14:creationId xmlns:p14="http://schemas.microsoft.com/office/powerpoint/2010/main" val="1424780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6815667" cy="6024232"/>
          </a:xfrm>
        </p:spPr>
        <p:txBody>
          <a:bodyPr>
            <a:normAutofit/>
          </a:bodyPr>
          <a:lstStyle/>
          <a:p>
            <a:pPr marL="0" indent="0">
              <a:buNone/>
            </a:pPr>
            <a:r>
              <a:rPr lang="en-US" sz="2800" dirty="0"/>
              <a:t>G</a:t>
            </a:r>
            <a:r>
              <a:rPr lang="en-US" sz="2800" dirty="0" smtClean="0"/>
              <a:t>oal is to make arrangements/rules. For example, about:</a:t>
            </a:r>
            <a:endParaRPr lang="nl-NL" sz="2800" dirty="0" smtClean="0"/>
          </a:p>
          <a:p>
            <a:r>
              <a:rPr lang="en-US" sz="2800" dirty="0" smtClean="0"/>
              <a:t>Culture/Manners </a:t>
            </a:r>
          </a:p>
          <a:p>
            <a:pPr lvl="1"/>
            <a:r>
              <a:rPr lang="en-US" sz="2400" dirty="0" smtClean="0"/>
              <a:t>To customers: </a:t>
            </a:r>
            <a:r>
              <a:rPr lang="en-US" sz="2400" i="1" dirty="0" smtClean="0"/>
              <a:t>Dutch: </a:t>
            </a:r>
            <a:r>
              <a:rPr lang="en-US" sz="2400" dirty="0" smtClean="0"/>
              <a:t>U or </a:t>
            </a:r>
            <a:r>
              <a:rPr lang="en-US" sz="2400" dirty="0" err="1" smtClean="0"/>
              <a:t>jij</a:t>
            </a:r>
            <a:r>
              <a:rPr lang="en-US" sz="2400" dirty="0" smtClean="0"/>
              <a:t>? </a:t>
            </a:r>
          </a:p>
          <a:p>
            <a:pPr lvl="1"/>
            <a:r>
              <a:rPr lang="en-US" sz="2400" dirty="0" smtClean="0"/>
              <a:t>Use private cell phone? </a:t>
            </a:r>
          </a:p>
          <a:p>
            <a:pPr lvl="1"/>
            <a:r>
              <a:rPr lang="en-US" sz="2400" dirty="0" smtClean="0"/>
              <a:t>Being late (just like in school or just like in business)? </a:t>
            </a:r>
          </a:p>
          <a:p>
            <a:pPr lvl="1"/>
            <a:r>
              <a:rPr lang="en-US" sz="2400" dirty="0" smtClean="0"/>
              <a:t>Breaks: self-determination whether central or ...? </a:t>
            </a:r>
          </a:p>
          <a:p>
            <a:pPr lvl="1"/>
            <a:r>
              <a:rPr lang="en-US" sz="2400" dirty="0" smtClean="0"/>
              <a:t>Toilet visit: report or not?</a:t>
            </a:r>
          </a:p>
          <a:p>
            <a:pPr lvl="1"/>
            <a:r>
              <a:rPr lang="en-US" sz="2400" dirty="0" smtClean="0"/>
              <a:t> ...</a:t>
            </a:r>
          </a:p>
          <a:p>
            <a:r>
              <a:rPr lang="en-US" sz="2800" dirty="0" smtClean="0"/>
              <a:t>Absence: how + when to report</a:t>
            </a:r>
          </a:p>
          <a:p>
            <a:r>
              <a:rPr lang="en-US" sz="2800" dirty="0" smtClean="0"/>
              <a:t>Food and drinks at work</a:t>
            </a:r>
            <a:r>
              <a:rPr lang="nl-NL" sz="2800" dirty="0" smtClean="0"/>
              <a:t>…</a:t>
            </a:r>
          </a:p>
          <a:p>
            <a:pPr marL="0" indent="0">
              <a:buNone/>
            </a:pPr>
            <a:endParaRPr lang="nl-NL" sz="2800" dirty="0" smtClean="0"/>
          </a:p>
          <a:p>
            <a:pPr marL="0" indent="0">
              <a:buNone/>
            </a:pPr>
            <a:endParaRPr lang="nl-NL" sz="2800" dirty="0" smtClean="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pic>
        <p:nvPicPr>
          <p:cNvPr id="2" name="Afbeelding 1"/>
          <p:cNvPicPr>
            <a:picLocks noChangeAspect="1"/>
          </p:cNvPicPr>
          <p:nvPr/>
        </p:nvPicPr>
        <p:blipFill>
          <a:blip r:embed="rId2"/>
          <a:stretch>
            <a:fillRect/>
          </a:stretch>
        </p:blipFill>
        <p:spPr>
          <a:xfrm>
            <a:off x="459650" y="334033"/>
            <a:ext cx="3200000" cy="1800000"/>
          </a:xfrm>
          <a:prstGeom prst="rect">
            <a:avLst/>
          </a:prstGeom>
        </p:spPr>
      </p:pic>
      <p:sp>
        <p:nvSpPr>
          <p:cNvPr id="9" name="Rechthoekig bijschrift 8"/>
          <p:cNvSpPr/>
          <p:nvPr/>
        </p:nvSpPr>
        <p:spPr>
          <a:xfrm>
            <a:off x="622049" y="3666227"/>
            <a:ext cx="3160144" cy="1940944"/>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i="1" dirty="0" smtClean="0">
              <a:solidFill>
                <a:schemeClr val="tx1"/>
              </a:solidFill>
            </a:endParaRPr>
          </a:p>
          <a:p>
            <a:r>
              <a:rPr lang="en-US" i="1" dirty="0" smtClean="0">
                <a:solidFill>
                  <a:schemeClr val="tx1"/>
                </a:solidFill>
              </a:rPr>
              <a:t>Record the arrangements in a document on the Google Drive account that comes with the PE.  Option: appoint a trainee (e.g. the office manager) who writes down the appointments.</a:t>
            </a:r>
            <a:endParaRPr lang="nl-NL" i="1" dirty="0">
              <a:solidFill>
                <a:schemeClr val="tx1"/>
              </a:solidFill>
            </a:endParaRPr>
          </a:p>
        </p:txBody>
      </p:sp>
    </p:spTree>
    <p:extLst>
      <p:ext uri="{BB962C8B-B14F-4D97-AF65-F5344CB8AC3E}">
        <p14:creationId xmlns:p14="http://schemas.microsoft.com/office/powerpoint/2010/main" val="280884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49"/>
            <a:ext cx="4011084" cy="1314209"/>
          </a:xfrm>
        </p:spPr>
        <p:txBody>
          <a:bodyPr anchor="ctr">
            <a:normAutofit/>
          </a:bodyPr>
          <a:lstStyle/>
          <a:p>
            <a:r>
              <a:rPr lang="nl-NL" sz="3200" dirty="0" smtClean="0"/>
              <a:t>III. ARRANGEMENTS</a:t>
            </a:r>
            <a:br>
              <a:rPr lang="nl-NL" sz="3200" dirty="0" smtClean="0"/>
            </a:br>
            <a:r>
              <a:rPr lang="nl-NL" sz="3200" dirty="0" err="1" smtClean="0"/>
              <a:t>Manners</a:t>
            </a:r>
            <a:endParaRPr lang="nl-NL" sz="3200" dirty="0"/>
          </a:p>
        </p:txBody>
      </p:sp>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en-US" dirty="0" smtClean="0"/>
              <a:t>How do we interact in this company?</a:t>
            </a:r>
            <a:endParaRPr lang="nl-NL" dirty="0"/>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41" y="1587259"/>
            <a:ext cx="3788435" cy="3788435"/>
          </a:xfrm>
          <a:prstGeom prst="rect">
            <a:avLst/>
          </a:prstGeom>
        </p:spPr>
      </p:pic>
    </p:spTree>
    <p:extLst>
      <p:ext uri="{BB962C8B-B14F-4D97-AF65-F5344CB8AC3E}">
        <p14:creationId xmlns:p14="http://schemas.microsoft.com/office/powerpoint/2010/main" val="1791939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pPr marL="0" indent="0">
              <a:buNone/>
            </a:pPr>
            <a:endParaRPr lang="nl-NL" sz="2800" dirty="0"/>
          </a:p>
          <a:p>
            <a:endParaRPr lang="nl-NL" sz="2800" b="1" dirty="0"/>
          </a:p>
          <a:p>
            <a:pPr marL="0" indent="0">
              <a:buNone/>
            </a:pPr>
            <a:endParaRPr lang="nl-NL" sz="2800" dirty="0" smtClean="0"/>
          </a:p>
          <a:p>
            <a:pPr marL="0" indent="0">
              <a:buNone/>
            </a:pPr>
            <a:endParaRPr lang="nl-NL" sz="2800" b="1"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8" name="Tijdelijke aanduiding voor inhoud 6"/>
          <p:cNvSpPr txBox="1">
            <a:spLocks/>
          </p:cNvSpPr>
          <p:nvPr/>
        </p:nvSpPr>
        <p:spPr>
          <a:xfrm>
            <a:off x="4919133" y="425451"/>
            <a:ext cx="6815667" cy="5853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800" b="1" dirty="0" smtClean="0"/>
              <a:t>Show </a:t>
            </a:r>
            <a:r>
              <a:rPr lang="nl-NL" sz="2800" b="1" dirty="0" err="1" smtClean="0"/>
              <a:t>organization</a:t>
            </a:r>
            <a:r>
              <a:rPr lang="nl-NL" sz="2800" b="1" dirty="0" smtClean="0"/>
              <a:t> </a:t>
            </a:r>
            <a:r>
              <a:rPr lang="nl-NL" sz="2800" b="1" dirty="0" err="1" smtClean="0"/>
              <a:t>chart</a:t>
            </a:r>
            <a:endParaRPr lang="nl-NL" sz="2800" b="1" dirty="0" smtClean="0"/>
          </a:p>
          <a:p>
            <a:pPr marL="0" indent="0">
              <a:buNone/>
            </a:pPr>
            <a:r>
              <a:rPr lang="en-US" sz="2800" dirty="0" smtClean="0"/>
              <a:t>During the preparations of the PE you have thought about which classification in departments the PE has.</a:t>
            </a:r>
          </a:p>
          <a:p>
            <a:pPr marL="0" indent="0">
              <a:buNone/>
            </a:pPr>
            <a:r>
              <a:rPr lang="nl-NL" sz="2800" dirty="0" smtClean="0"/>
              <a:t>Check </a:t>
            </a:r>
            <a:r>
              <a:rPr lang="nl-NL" sz="2800" dirty="0" smtClean="0">
                <a:hlinkClick r:id="rId2"/>
              </a:rPr>
              <a:t>Setting up </a:t>
            </a:r>
            <a:r>
              <a:rPr lang="nl-NL" sz="2800" dirty="0" err="1" smtClean="0">
                <a:hlinkClick r:id="rId2"/>
              </a:rPr>
              <a:t>library</a:t>
            </a:r>
            <a:r>
              <a:rPr lang="nl-NL" sz="2800" dirty="0" smtClean="0"/>
              <a:t> </a:t>
            </a:r>
            <a:r>
              <a:rPr lang="nl-NL" sz="2800" dirty="0" err="1" smtClean="0"/>
              <a:t>for</a:t>
            </a:r>
            <a:r>
              <a:rPr lang="nl-NL" sz="2800" dirty="0" smtClean="0"/>
              <a:t> </a:t>
            </a:r>
            <a:r>
              <a:rPr lang="nl-NL" sz="2800" dirty="0" err="1" smtClean="0"/>
              <a:t>two</a:t>
            </a:r>
            <a:r>
              <a:rPr lang="nl-NL" sz="2800" dirty="0" smtClean="0"/>
              <a:t> </a:t>
            </a:r>
            <a:r>
              <a:rPr lang="nl-NL" sz="2800" dirty="0" err="1" smtClean="0"/>
              <a:t>examples</a:t>
            </a:r>
            <a:r>
              <a:rPr lang="nl-NL" sz="2800" dirty="0" smtClean="0"/>
              <a:t>.</a:t>
            </a:r>
          </a:p>
          <a:p>
            <a:pPr marL="0" indent="0">
              <a:buFont typeface="Arial" panose="020B0604020202020204" pitchFamily="34" charset="0"/>
              <a:buNone/>
            </a:pPr>
            <a:endParaRPr lang="nl-NL" sz="2800" dirty="0"/>
          </a:p>
          <a:p>
            <a:pPr lvl="2" indent="-342900"/>
            <a:r>
              <a:rPr lang="en-US" sz="2000" dirty="0" smtClean="0"/>
              <a:t>Consider whether you let the trainees choose which department they are going to work in or whether you will pre-commit it (with a possible change after ... weeks). </a:t>
            </a:r>
          </a:p>
          <a:p>
            <a:pPr lvl="2" indent="-342900"/>
            <a:r>
              <a:rPr lang="en-US" sz="2000" dirty="0" smtClean="0"/>
              <a:t>If you let them choose: Consider having applications for each position.</a:t>
            </a:r>
            <a:endParaRPr lang="nl-NL" sz="2800" b="1" dirty="0" smtClean="0"/>
          </a:p>
          <a:p>
            <a:pPr lvl="1">
              <a:buFontTx/>
              <a:buChar char="-"/>
            </a:pPr>
            <a:endParaRPr lang="nl-NL" sz="2400" dirty="0" smtClean="0"/>
          </a:p>
          <a:p>
            <a:pPr>
              <a:buFontTx/>
              <a:buChar char="-"/>
            </a:pPr>
            <a:endParaRPr lang="nl-NL" sz="2800" dirty="0" smtClean="0"/>
          </a:p>
          <a:p>
            <a:endParaRPr lang="nl-NL" sz="2400" dirty="0" smtClean="0"/>
          </a:p>
          <a:p>
            <a:pPr marL="0" indent="0">
              <a:buFont typeface="Arial" panose="020B0604020202020204" pitchFamily="34" charset="0"/>
              <a:buNone/>
            </a:pPr>
            <a:endParaRPr lang="nl-NL" sz="2800" i="1" dirty="0"/>
          </a:p>
        </p:txBody>
      </p:sp>
      <p:pic>
        <p:nvPicPr>
          <p:cNvPr id="4" name="Afbeelding 3"/>
          <p:cNvPicPr>
            <a:picLocks noChangeAspect="1"/>
          </p:cNvPicPr>
          <p:nvPr/>
        </p:nvPicPr>
        <p:blipFill>
          <a:blip r:embed="rId3"/>
          <a:stretch>
            <a:fillRect/>
          </a:stretch>
        </p:blipFill>
        <p:spPr>
          <a:xfrm>
            <a:off x="407891" y="3507869"/>
            <a:ext cx="4949289" cy="3239608"/>
          </a:xfrm>
          <a:prstGeom prst="rect">
            <a:avLst/>
          </a:prstGeom>
        </p:spPr>
      </p:pic>
      <p:sp>
        <p:nvSpPr>
          <p:cNvPr id="10" name="Pijl-omlaag 9"/>
          <p:cNvSpPr/>
          <p:nvPr/>
        </p:nvSpPr>
        <p:spPr>
          <a:xfrm rot="18665532">
            <a:off x="1836648" y="4435872"/>
            <a:ext cx="412941" cy="110489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Pijl-omlaag 10"/>
          <p:cNvSpPr/>
          <p:nvPr/>
        </p:nvSpPr>
        <p:spPr>
          <a:xfrm rot="13670852">
            <a:off x="1832715" y="5573716"/>
            <a:ext cx="412941" cy="110489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4"/>
          <a:stretch>
            <a:fillRect/>
          </a:stretch>
        </p:blipFill>
        <p:spPr>
          <a:xfrm>
            <a:off x="400823" y="549694"/>
            <a:ext cx="3200000" cy="1800000"/>
          </a:xfrm>
          <a:prstGeom prst="rect">
            <a:avLst/>
          </a:prstGeom>
        </p:spPr>
      </p:pic>
    </p:spTree>
    <p:extLst>
      <p:ext uri="{BB962C8B-B14F-4D97-AF65-F5344CB8AC3E}">
        <p14:creationId xmlns:p14="http://schemas.microsoft.com/office/powerpoint/2010/main" val="1809673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nl-NL" sz="2800" u="sng" dirty="0" err="1" smtClean="0"/>
              <a:t>Organization</a:t>
            </a:r>
            <a:r>
              <a:rPr lang="nl-NL" sz="2800" u="sng" dirty="0" smtClean="0"/>
              <a:t> </a:t>
            </a:r>
            <a:r>
              <a:rPr lang="nl-NL" sz="2800" u="sng" dirty="0" err="1" smtClean="0"/>
              <a:t>chart</a:t>
            </a:r>
            <a:endParaRPr lang="nl-NL" dirty="0" smtClean="0"/>
          </a:p>
          <a:p>
            <a:pPr marL="0" indent="0">
              <a:buNone/>
            </a:pPr>
            <a:endParaRPr lang="nl-NL" b="1" dirty="0"/>
          </a:p>
          <a:p>
            <a:endParaRPr lang="nl-NL" dirty="0"/>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230" y="1584968"/>
            <a:ext cx="549455" cy="549455"/>
          </a:xfrm>
          <a:prstGeom prst="rect">
            <a:avLst/>
          </a:prstGeom>
          <a:ln w="38100">
            <a:solidFill>
              <a:srgbClr val="D7A900"/>
            </a:solidFill>
          </a:ln>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16" y="1112808"/>
            <a:ext cx="4824066" cy="4824066"/>
          </a:xfrm>
          <a:prstGeom prst="rect">
            <a:avLst/>
          </a:prstGeom>
        </p:spPr>
      </p:pic>
      <p:sp>
        <p:nvSpPr>
          <p:cNvPr id="9" name="Titel 1"/>
          <p:cNvSpPr>
            <a:spLocks noGrp="1"/>
          </p:cNvSpPr>
          <p:nvPr>
            <p:ph type="title"/>
          </p:nvPr>
        </p:nvSpPr>
        <p:spPr>
          <a:xfrm>
            <a:off x="609601" y="273049"/>
            <a:ext cx="4011084" cy="1314209"/>
          </a:xfrm>
        </p:spPr>
        <p:txBody>
          <a:bodyPr anchor="ctr">
            <a:normAutofit/>
          </a:bodyPr>
          <a:lstStyle/>
          <a:p>
            <a:r>
              <a:rPr lang="nl-NL" sz="3200" dirty="0" smtClean="0"/>
              <a:t>III. ARRANGEMENTS</a:t>
            </a:r>
            <a:br>
              <a:rPr lang="nl-NL" sz="3200" dirty="0" smtClean="0"/>
            </a:br>
            <a:r>
              <a:rPr lang="nl-NL" sz="3200" dirty="0" err="1" smtClean="0"/>
              <a:t>Who</a:t>
            </a:r>
            <a:r>
              <a:rPr lang="nl-NL" sz="3200" dirty="0" smtClean="0"/>
              <a:t> ?</a:t>
            </a:r>
            <a:endParaRPr lang="nl-NL" sz="3200" dirty="0"/>
          </a:p>
        </p:txBody>
      </p:sp>
    </p:spTree>
    <p:extLst>
      <p:ext uri="{BB962C8B-B14F-4D97-AF65-F5344CB8AC3E}">
        <p14:creationId xmlns:p14="http://schemas.microsoft.com/office/powerpoint/2010/main" val="1643457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6815667" cy="6326157"/>
          </a:xfrm>
        </p:spPr>
        <p:txBody>
          <a:bodyPr>
            <a:normAutofit/>
          </a:bodyPr>
          <a:lstStyle/>
          <a:p>
            <a:pPr marL="0" indent="0">
              <a:buNone/>
            </a:pPr>
            <a:r>
              <a:rPr lang="nl-NL" sz="3400" b="1" dirty="0" smtClean="0"/>
              <a:t>Day start – </a:t>
            </a:r>
            <a:r>
              <a:rPr lang="nl-NL" sz="3400" b="1" dirty="0" err="1" smtClean="0"/>
              <a:t>Individual</a:t>
            </a:r>
            <a:r>
              <a:rPr lang="nl-NL" sz="3400" b="1" dirty="0" smtClean="0"/>
              <a:t> </a:t>
            </a:r>
          </a:p>
          <a:p>
            <a:pPr marL="0" indent="0">
              <a:buNone/>
            </a:pPr>
            <a:r>
              <a:rPr lang="nl-NL" sz="3400" b="1" dirty="0" err="1" smtClean="0"/>
              <a:t>Preparation</a:t>
            </a:r>
            <a:r>
              <a:rPr lang="nl-NL" sz="3400" b="1" dirty="0" smtClean="0"/>
              <a:t>:</a:t>
            </a:r>
          </a:p>
          <a:p>
            <a:pPr marL="0" indent="0">
              <a:buNone/>
            </a:pPr>
            <a:r>
              <a:rPr lang="en-US" sz="2800" dirty="0" smtClean="0"/>
              <a:t>Make sure that the trainees are ‘created’ in the Portal and that you have all the login info available for them.</a:t>
            </a:r>
            <a:endParaRPr lang="nl-NL" sz="2800" dirty="0" smtClean="0"/>
          </a:p>
          <a:p>
            <a:pPr marL="400050" lvl="1" indent="0">
              <a:buNone/>
            </a:pPr>
            <a:r>
              <a:rPr lang="nl-NL" sz="2000" dirty="0" smtClean="0">
                <a:sym typeface="Wingdings" panose="05000000000000000000" pitchFamily="2" charset="2"/>
              </a:rPr>
              <a:t> </a:t>
            </a:r>
            <a:r>
              <a:rPr lang="nl-NL" sz="2000" dirty="0" smtClean="0"/>
              <a:t>See video </a:t>
            </a:r>
            <a:r>
              <a:rPr lang="nl-NL" sz="2000" dirty="0" smtClean="0">
                <a:hlinkClick r:id="rId2"/>
              </a:rPr>
              <a:t>Trainees </a:t>
            </a:r>
            <a:r>
              <a:rPr lang="nl-NL" sz="2000" dirty="0" err="1" smtClean="0">
                <a:hlinkClick r:id="rId2"/>
              </a:rPr>
              <a:t>and</a:t>
            </a:r>
            <a:r>
              <a:rPr lang="nl-NL" sz="2000" dirty="0" smtClean="0">
                <a:hlinkClick r:id="rId2"/>
              </a:rPr>
              <a:t> </a:t>
            </a:r>
            <a:r>
              <a:rPr lang="nl-NL" sz="2000" dirty="0" err="1" smtClean="0">
                <a:hlinkClick r:id="rId2"/>
              </a:rPr>
              <a:t>their</a:t>
            </a:r>
            <a:r>
              <a:rPr lang="nl-NL" sz="2000" dirty="0" smtClean="0">
                <a:hlinkClick r:id="rId2"/>
              </a:rPr>
              <a:t> </a:t>
            </a:r>
            <a:r>
              <a:rPr lang="nl-NL" sz="2000" dirty="0" err="1" smtClean="0">
                <a:hlinkClick r:id="rId2"/>
              </a:rPr>
              <a:t>portalrights</a:t>
            </a:r>
            <a:r>
              <a:rPr lang="nl-NL" sz="2000" dirty="0" smtClean="0"/>
              <a:t> in </a:t>
            </a:r>
            <a:r>
              <a:rPr lang="nl-NL" sz="2000" dirty="0" err="1" smtClean="0"/>
              <a:t>the</a:t>
            </a:r>
            <a:r>
              <a:rPr lang="nl-NL" sz="2000" dirty="0" smtClean="0"/>
              <a:t> </a:t>
            </a:r>
            <a:r>
              <a:rPr lang="nl-NL" sz="2000" dirty="0" smtClean="0">
                <a:hlinkClick r:id="rId3"/>
              </a:rPr>
              <a:t>Business Library </a:t>
            </a:r>
            <a:r>
              <a:rPr lang="nl-NL" sz="2000" dirty="0" smtClean="0"/>
              <a:t> (login </a:t>
            </a:r>
            <a:r>
              <a:rPr lang="nl-NL" sz="2000" dirty="0" err="1" smtClean="0"/>
              <a:t>required</a:t>
            </a:r>
            <a:r>
              <a:rPr lang="nl-NL" sz="2000" dirty="0" smtClean="0"/>
              <a:t> </a:t>
            </a:r>
            <a:r>
              <a:rPr lang="nl-NL" sz="2000" dirty="0" err="1" smtClean="0"/>
              <a:t>for</a:t>
            </a:r>
            <a:r>
              <a:rPr lang="nl-NL" sz="2000" dirty="0" smtClean="0"/>
              <a:t> managers)</a:t>
            </a:r>
            <a:endParaRPr lang="nl-NL" sz="2400" dirty="0"/>
          </a:p>
          <a:p>
            <a:pPr marL="0" indent="0">
              <a:buNone/>
            </a:pPr>
            <a:endParaRPr lang="nl-NL" sz="2800" dirty="0" smtClean="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8" name="Rechthoekig bijschrift 7"/>
          <p:cNvSpPr/>
          <p:nvPr/>
        </p:nvSpPr>
        <p:spPr>
          <a:xfrm>
            <a:off x="1235627" y="4032866"/>
            <a:ext cx="2493034" cy="1953866"/>
          </a:xfrm>
          <a:prstGeom prst="wedgeRectCallout">
            <a:avLst>
              <a:gd name="adj1" fmla="val 93008"/>
              <a:gd name="adj2" fmla="val -217122"/>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smtClean="0">
                <a:solidFill>
                  <a:schemeClr val="tx1"/>
                </a:solidFill>
              </a:rPr>
              <a:t>This means a fixed routine that the trainees perform before they start their tasks and consultations.   </a:t>
            </a:r>
          </a:p>
          <a:p>
            <a:endParaRPr lang="en-US" sz="1400" i="1" dirty="0">
              <a:solidFill>
                <a:schemeClr val="tx1"/>
              </a:solidFill>
            </a:endParaRPr>
          </a:p>
          <a:p>
            <a:r>
              <a:rPr lang="en-US" sz="1400" i="1" dirty="0" smtClean="0">
                <a:solidFill>
                  <a:schemeClr val="tx1"/>
                </a:solidFill>
              </a:rPr>
              <a:t>The goal is to make sure that everyone has all the necessary information at hand.</a:t>
            </a:r>
            <a:endParaRPr lang="nl-NL" sz="1400" i="1" dirty="0">
              <a:solidFill>
                <a:schemeClr val="tx1"/>
              </a:solidFill>
            </a:endParaRPr>
          </a:p>
        </p:txBody>
      </p:sp>
      <p:pic>
        <p:nvPicPr>
          <p:cNvPr id="3" name="Afbeelding 2"/>
          <p:cNvPicPr>
            <a:picLocks noChangeAspect="1"/>
          </p:cNvPicPr>
          <p:nvPr/>
        </p:nvPicPr>
        <p:blipFill>
          <a:blip r:embed="rId4"/>
          <a:stretch>
            <a:fillRect/>
          </a:stretch>
        </p:blipFill>
        <p:spPr>
          <a:xfrm>
            <a:off x="459650" y="445580"/>
            <a:ext cx="3200000" cy="1800000"/>
          </a:xfrm>
          <a:prstGeom prst="rect">
            <a:avLst/>
          </a:prstGeom>
        </p:spPr>
      </p:pic>
    </p:spTree>
    <p:extLst>
      <p:ext uri="{BB962C8B-B14F-4D97-AF65-F5344CB8AC3E}">
        <p14:creationId xmlns:p14="http://schemas.microsoft.com/office/powerpoint/2010/main" val="196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1 - teacher</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2146122690"/>
              </p:ext>
            </p:extLst>
          </p:nvPr>
        </p:nvGraphicFramePr>
        <p:xfrm>
          <a:off x="546374" y="2519261"/>
          <a:ext cx="4138883" cy="3933174"/>
        </p:xfrm>
        <a:graphic>
          <a:graphicData uri="http://schemas.openxmlformats.org/drawingml/2006/table">
            <a:tbl>
              <a:tblPr firstRow="1" firstCol="1" bandRow="1">
                <a:tableStyleId>{5C22544A-7EE6-4342-B048-85BDC9FD1C3A}</a:tableStyleId>
              </a:tblPr>
              <a:tblGrid>
                <a:gridCol w="1204210">
                  <a:extLst>
                    <a:ext uri="{9D8B030D-6E8A-4147-A177-3AD203B41FA5}">
                      <a16:colId xmlns:a16="http://schemas.microsoft.com/office/drawing/2014/main" val="84395879"/>
                    </a:ext>
                  </a:extLst>
                </a:gridCol>
                <a:gridCol w="2934673">
                  <a:extLst>
                    <a:ext uri="{9D8B030D-6E8A-4147-A177-3AD203B41FA5}">
                      <a16:colId xmlns:a16="http://schemas.microsoft.com/office/drawing/2014/main" val="1569872940"/>
                    </a:ext>
                  </a:extLst>
                </a:gridCol>
              </a:tblGrid>
              <a:tr h="3933174">
                <a:tc>
                  <a:txBody>
                    <a:bodyPr/>
                    <a:lstStyle/>
                    <a:p>
                      <a:pPr>
                        <a:spcAft>
                          <a:spcPts val="0"/>
                        </a:spcAft>
                      </a:pPr>
                      <a:r>
                        <a:rPr lang="nl-NL" sz="1600" b="0" dirty="0" err="1" smtClean="0">
                          <a:effectLst/>
                        </a:rPr>
                        <a:t>Working</a:t>
                      </a:r>
                      <a:r>
                        <a:rPr lang="nl-NL" sz="1600" b="0" dirty="0" smtClean="0">
                          <a:effectLst/>
                        </a:rPr>
                        <a:t> </a:t>
                      </a:r>
                      <a:r>
                        <a:rPr lang="nl-NL" sz="1600" b="0" dirty="0" err="1" smtClean="0">
                          <a:effectLst/>
                        </a:rPr>
                        <a:t>day</a:t>
                      </a:r>
                      <a:r>
                        <a:rPr lang="nl-NL" sz="1600" b="0" dirty="0" smtClean="0">
                          <a:effectLst/>
                        </a:rPr>
                        <a:t> </a:t>
                      </a:r>
                      <a:r>
                        <a:rPr lang="nl-NL" sz="1600" b="0" dirty="0">
                          <a:effectLst/>
                        </a:rPr>
                        <a:t>1</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en-US" sz="1600" b="0" dirty="0" smtClean="0">
                          <a:effectLst/>
                        </a:rPr>
                        <a:t>Introduction of the PE (roughly as in sheets 8 to 17 of Arianne’s PowerPoint) Log in to penned.nl and go to My PE (there is already a welcome text; compare sheets 27 to 31 of the </a:t>
                      </a:r>
                      <a:r>
                        <a:rPr lang="en-US" sz="1600" b="0" dirty="0" err="1" smtClean="0">
                          <a:effectLst/>
                        </a:rPr>
                        <a:t>Powerpoint</a:t>
                      </a:r>
                      <a:r>
                        <a:rPr lang="en-US" sz="1600" b="0" dirty="0" smtClean="0">
                          <a:effectLst/>
                        </a:rPr>
                        <a:t>) Determining the assortment (introductory story, then have the business guide browsed through in pairs, and have two suggestions made, then have them make choices in groups of 4, which present in class and let them decide in class. Or else let everyone come up with 2 articles, with description, price etc.</a:t>
                      </a: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1584736727"/>
                  </a:ext>
                </a:extLst>
              </a:tr>
            </a:tbl>
          </a:graphicData>
        </a:graphic>
      </p:graphicFrame>
      <p:sp>
        <p:nvSpPr>
          <p:cNvPr id="15" name="Tijdelijke aanduiding voor inhoud 14"/>
          <p:cNvSpPr>
            <a:spLocks noGrp="1"/>
          </p:cNvSpPr>
          <p:nvPr>
            <p:ph sz="half" idx="2"/>
          </p:nvPr>
        </p:nvSpPr>
        <p:spPr>
          <a:xfrm>
            <a:off x="8889999" y="5592002"/>
            <a:ext cx="2825631" cy="534161"/>
          </a:xfrm>
        </p:spPr>
        <p:txBody>
          <a:bodyPr/>
          <a:lstStyle/>
          <a:p>
            <a:endParaRPr lang="nl-NL"/>
          </a:p>
        </p:txBody>
      </p:sp>
      <p:sp>
        <p:nvSpPr>
          <p:cNvPr id="16" name="Tekstvak 15"/>
          <p:cNvSpPr txBox="1"/>
          <p:nvPr/>
        </p:nvSpPr>
        <p:spPr>
          <a:xfrm>
            <a:off x="5192424" y="1363181"/>
            <a:ext cx="2311880" cy="3416320"/>
          </a:xfrm>
          <a:prstGeom prst="rect">
            <a:avLst/>
          </a:prstGeom>
          <a:noFill/>
        </p:spPr>
        <p:txBody>
          <a:bodyPr wrap="square" rtlCol="0">
            <a:spAutoFit/>
          </a:bodyPr>
          <a:lstStyle/>
          <a:p>
            <a:r>
              <a:rPr lang="en-US" sz="1200" dirty="0" smtClean="0"/>
              <a:t>Block 1 Introduction of the PE Video about PE See slide 8-17</a:t>
            </a:r>
            <a:endParaRPr lang="nl-NL" sz="1200" dirty="0" smtClean="0"/>
          </a:p>
          <a:p>
            <a:pPr marL="171450" indent="-171450">
              <a:buFontTx/>
              <a:buChar char="-"/>
            </a:pP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r>
              <a:rPr lang="en-US" sz="1200" dirty="0" smtClean="0"/>
              <a:t>Explanation PenNed.nl + My PE slide 27-31</a:t>
            </a: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endParaRPr lang="nl-NL" sz="1200" dirty="0" smtClean="0"/>
          </a:p>
          <a:p>
            <a:pPr marL="171450" indent="-171450">
              <a:buFontTx/>
              <a:buChar char="-"/>
            </a:pPr>
            <a:endParaRPr lang="nl-NL" sz="1200" dirty="0"/>
          </a:p>
          <a:p>
            <a:pPr marL="171450" indent="-171450">
              <a:buFontTx/>
              <a:buChar char="-"/>
            </a:pPr>
            <a:r>
              <a:rPr lang="nl-NL" sz="1200" dirty="0" err="1" smtClean="0"/>
              <a:t>Determine</a:t>
            </a:r>
            <a:r>
              <a:rPr lang="nl-NL" sz="1200" dirty="0" smtClean="0"/>
              <a:t> </a:t>
            </a:r>
            <a:r>
              <a:rPr lang="nl-NL" sz="1200" dirty="0" err="1" smtClean="0"/>
              <a:t>assortment</a:t>
            </a:r>
            <a:endParaRPr lang="nl-NL" sz="1200" dirty="0" smtClean="0"/>
          </a:p>
          <a:p>
            <a:pPr marL="171450" indent="-171450">
              <a:buFontTx/>
              <a:buChar char="-"/>
            </a:pPr>
            <a:endParaRPr lang="nl-NL" sz="1200" dirty="0"/>
          </a:p>
          <a:p>
            <a:endParaRPr lang="nl-NL" sz="1200" dirty="0"/>
          </a:p>
        </p:txBody>
      </p:sp>
      <p:pic>
        <p:nvPicPr>
          <p:cNvPr id="17" name="Afbeelding 16"/>
          <p:cNvPicPr>
            <a:picLocks noChangeAspect="1"/>
          </p:cNvPicPr>
          <p:nvPr/>
        </p:nvPicPr>
        <p:blipFill>
          <a:blip r:embed="rId2"/>
          <a:stretch>
            <a:fillRect/>
          </a:stretch>
        </p:blipFill>
        <p:spPr>
          <a:xfrm>
            <a:off x="6857571" y="1268413"/>
            <a:ext cx="5176029" cy="1052653"/>
          </a:xfrm>
          <a:prstGeom prst="rect">
            <a:avLst/>
          </a:prstGeom>
        </p:spPr>
      </p:pic>
      <p:pic>
        <p:nvPicPr>
          <p:cNvPr id="18" name="Afbeelding 17"/>
          <p:cNvPicPr>
            <a:picLocks noChangeAspect="1"/>
          </p:cNvPicPr>
          <p:nvPr/>
        </p:nvPicPr>
        <p:blipFill>
          <a:blip r:embed="rId3"/>
          <a:stretch>
            <a:fillRect/>
          </a:stretch>
        </p:blipFill>
        <p:spPr>
          <a:xfrm>
            <a:off x="7446656" y="1386128"/>
            <a:ext cx="8198094" cy="1142535"/>
          </a:xfrm>
          <a:prstGeom prst="rect">
            <a:avLst/>
          </a:prstGeom>
        </p:spPr>
      </p:pic>
      <p:pic>
        <p:nvPicPr>
          <p:cNvPr id="19" name="Afbeelding 18"/>
          <p:cNvPicPr>
            <a:picLocks noChangeAspect="1"/>
          </p:cNvPicPr>
          <p:nvPr/>
        </p:nvPicPr>
        <p:blipFill>
          <a:blip r:embed="rId4"/>
          <a:stretch>
            <a:fillRect/>
          </a:stretch>
        </p:blipFill>
        <p:spPr>
          <a:xfrm>
            <a:off x="7948245" y="1643687"/>
            <a:ext cx="3874477" cy="1354758"/>
          </a:xfrm>
          <a:prstGeom prst="rect">
            <a:avLst/>
          </a:prstGeom>
        </p:spPr>
      </p:pic>
      <p:pic>
        <p:nvPicPr>
          <p:cNvPr id="20" name="Afbeelding 19"/>
          <p:cNvPicPr>
            <a:picLocks noChangeAspect="1"/>
          </p:cNvPicPr>
          <p:nvPr/>
        </p:nvPicPr>
        <p:blipFill>
          <a:blip r:embed="rId5"/>
          <a:stretch>
            <a:fillRect/>
          </a:stretch>
        </p:blipFill>
        <p:spPr>
          <a:xfrm>
            <a:off x="6788989" y="3256004"/>
            <a:ext cx="4790709" cy="963435"/>
          </a:xfrm>
          <a:prstGeom prst="rect">
            <a:avLst/>
          </a:prstGeom>
        </p:spPr>
      </p:pic>
      <p:pic>
        <p:nvPicPr>
          <p:cNvPr id="21" name="Afbeelding 20"/>
          <p:cNvPicPr>
            <a:picLocks noChangeAspect="1"/>
          </p:cNvPicPr>
          <p:nvPr/>
        </p:nvPicPr>
        <p:blipFill>
          <a:blip r:embed="rId6"/>
          <a:stretch>
            <a:fillRect/>
          </a:stretch>
        </p:blipFill>
        <p:spPr>
          <a:xfrm>
            <a:off x="7572886" y="3189278"/>
            <a:ext cx="4460714" cy="1272326"/>
          </a:xfrm>
          <a:prstGeom prst="rect">
            <a:avLst/>
          </a:prstGeom>
        </p:spPr>
      </p:pic>
      <p:sp>
        <p:nvSpPr>
          <p:cNvPr id="3" name="Tekstvak 2"/>
          <p:cNvSpPr txBox="1"/>
          <p:nvPr/>
        </p:nvSpPr>
        <p:spPr>
          <a:xfrm>
            <a:off x="609600" y="1148408"/>
            <a:ext cx="3516617" cy="923330"/>
          </a:xfrm>
          <a:prstGeom prst="rect">
            <a:avLst/>
          </a:prstGeom>
          <a:noFill/>
        </p:spPr>
        <p:txBody>
          <a:bodyPr wrap="square" rtlCol="0">
            <a:spAutoFit/>
          </a:bodyPr>
          <a:lstStyle/>
          <a:p>
            <a:r>
              <a:rPr lang="en-US" dirty="0" err="1" smtClean="0"/>
              <a:t>Programme</a:t>
            </a:r>
            <a:endParaRPr lang="en-US" dirty="0" smtClean="0"/>
          </a:p>
          <a:p>
            <a:r>
              <a:rPr lang="en-US" dirty="0" smtClean="0"/>
              <a:t>Introduction of the PE * Video about the PE</a:t>
            </a:r>
            <a:endParaRPr lang="nl-NL" dirty="0"/>
          </a:p>
        </p:txBody>
      </p:sp>
    </p:spTree>
    <p:extLst>
      <p:ext uri="{BB962C8B-B14F-4D97-AF65-F5344CB8AC3E}">
        <p14:creationId xmlns:p14="http://schemas.microsoft.com/office/powerpoint/2010/main" val="1873463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nl-NL" u="sng" dirty="0" smtClean="0"/>
              <a:t>Start of </a:t>
            </a:r>
            <a:r>
              <a:rPr lang="nl-NL" u="sng" dirty="0" err="1" smtClean="0"/>
              <a:t>the</a:t>
            </a:r>
            <a:r>
              <a:rPr lang="nl-NL" u="sng" dirty="0" smtClean="0"/>
              <a:t> </a:t>
            </a:r>
            <a:r>
              <a:rPr lang="nl-NL" u="sng" dirty="0" err="1" smtClean="0"/>
              <a:t>day</a:t>
            </a:r>
            <a:r>
              <a:rPr lang="nl-NL" u="sng" dirty="0" smtClean="0"/>
              <a:t> – </a:t>
            </a:r>
            <a:r>
              <a:rPr lang="nl-NL" u="sng" dirty="0" err="1" smtClean="0"/>
              <a:t>to</a:t>
            </a:r>
            <a:r>
              <a:rPr lang="nl-NL" u="sng" dirty="0" smtClean="0"/>
              <a:t> </a:t>
            </a:r>
            <a:r>
              <a:rPr lang="nl-NL" u="sng" dirty="0" err="1" smtClean="0"/>
              <a:t>be</a:t>
            </a:r>
            <a:r>
              <a:rPr lang="nl-NL" u="sng" dirty="0" smtClean="0"/>
              <a:t> </a:t>
            </a:r>
            <a:r>
              <a:rPr lang="nl-NL" u="sng" dirty="0" err="1" smtClean="0"/>
              <a:t>executed</a:t>
            </a:r>
            <a:r>
              <a:rPr lang="nl-NL" u="sng" dirty="0" smtClean="0"/>
              <a:t> </a:t>
            </a:r>
            <a:r>
              <a:rPr lang="nl-NL" u="sng" dirty="0" err="1" smtClean="0"/>
              <a:t>individually</a:t>
            </a:r>
            <a:endParaRPr lang="nl-NL" u="sng" dirty="0" smtClean="0"/>
          </a:p>
          <a:p>
            <a:pPr marL="0" indent="0">
              <a:buNone/>
            </a:pPr>
            <a:r>
              <a:rPr lang="en-US" sz="2800" dirty="0" smtClean="0"/>
              <a:t>This is what you do first every working day: open needed websites/files</a:t>
            </a:r>
            <a:endParaRPr lang="nl-NL" sz="2800" dirty="0" smtClean="0"/>
          </a:p>
          <a:p>
            <a:pPr lvl="1"/>
            <a:r>
              <a:rPr lang="en-US" sz="2400" dirty="0" err="1" smtClean="0"/>
              <a:t>PenNed</a:t>
            </a:r>
            <a:r>
              <a:rPr lang="en-US" sz="2400" dirty="0" smtClean="0"/>
              <a:t> website + login (=</a:t>
            </a:r>
            <a:r>
              <a:rPr lang="en-US" sz="2400" dirty="0" err="1" smtClean="0"/>
              <a:t>MyPE</a:t>
            </a:r>
            <a:r>
              <a:rPr lang="en-US" sz="2400" dirty="0" smtClean="0"/>
              <a:t>) </a:t>
            </a:r>
          </a:p>
          <a:p>
            <a:pPr lvl="1"/>
            <a:r>
              <a:rPr lang="en-US" sz="2400" dirty="0" smtClean="0"/>
              <a:t>PE portal (banking environment, etc.) </a:t>
            </a:r>
          </a:p>
          <a:p>
            <a:pPr lvl="1"/>
            <a:r>
              <a:rPr lang="en-US" sz="2400" dirty="0" smtClean="0"/>
              <a:t>Website of the own PE</a:t>
            </a:r>
          </a:p>
          <a:p>
            <a:pPr lvl="1"/>
            <a:r>
              <a:rPr lang="en-US" sz="2400" dirty="0" smtClean="0"/>
              <a:t>Gmail of the PE and other Google apps</a:t>
            </a:r>
          </a:p>
          <a:p>
            <a:pPr lvl="1"/>
            <a:r>
              <a:rPr lang="en-US" sz="2400" dirty="0" smtClean="0"/>
              <a:t>Calendar and To-Do list [e.g. in Trello or Google calendar + Google Tasks] </a:t>
            </a:r>
          </a:p>
          <a:p>
            <a:pPr lvl="1"/>
            <a:r>
              <a:rPr lang="en-US" sz="2400" dirty="0" smtClean="0"/>
              <a:t>List of employees/ Phone book </a:t>
            </a:r>
          </a:p>
          <a:p>
            <a:pPr lvl="1"/>
            <a:r>
              <a:rPr lang="en-US" sz="2400" dirty="0" smtClean="0"/>
              <a:t>Organization Chart of the PE</a:t>
            </a:r>
            <a:endParaRPr lang="nl-NL" dirty="0" smtClean="0"/>
          </a:p>
          <a:p>
            <a:pPr marL="0" indent="0">
              <a:buNone/>
            </a:pPr>
            <a:endParaRPr lang="nl-NL" b="1" dirty="0"/>
          </a:p>
          <a:p>
            <a:endParaRPr lang="nl-NL" dirty="0"/>
          </a:p>
          <a:p>
            <a:pPr marL="0" indent="0">
              <a:buNone/>
            </a:pP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957" y="2597748"/>
            <a:ext cx="549455" cy="549455"/>
          </a:xfrm>
          <a:prstGeom prst="rect">
            <a:avLst/>
          </a:prstGeom>
          <a:ln w="38100">
            <a:solidFill>
              <a:srgbClr val="D7A900"/>
            </a:solidFill>
          </a:ln>
        </p:spPr>
      </p:pic>
      <p:sp>
        <p:nvSpPr>
          <p:cNvPr id="7" name="Rechthoekig bijschrift 6"/>
          <p:cNvSpPr/>
          <p:nvPr/>
        </p:nvSpPr>
        <p:spPr>
          <a:xfrm>
            <a:off x="609601" y="3199608"/>
            <a:ext cx="2288874" cy="1233578"/>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See below for examples and links the pages </a:t>
            </a:r>
          </a:p>
          <a:p>
            <a:pPr algn="ctr"/>
            <a:r>
              <a:rPr lang="en-US" i="1" dirty="0" smtClean="0">
                <a:solidFill>
                  <a:schemeClr val="tx1"/>
                </a:solidFill>
              </a:rPr>
              <a:t>You should know this</a:t>
            </a:r>
            <a:endParaRPr lang="nl-NL" i="1" dirty="0">
              <a:solidFill>
                <a:schemeClr val="tx1"/>
              </a:solidFill>
            </a:endParaRPr>
          </a:p>
        </p:txBody>
      </p:sp>
      <p:sp>
        <p:nvSpPr>
          <p:cNvPr id="9" name="Titel 1"/>
          <p:cNvSpPr>
            <a:spLocks noGrp="1"/>
          </p:cNvSpPr>
          <p:nvPr>
            <p:ph type="title"/>
          </p:nvPr>
        </p:nvSpPr>
        <p:spPr>
          <a:xfrm>
            <a:off x="609601" y="273049"/>
            <a:ext cx="4011084" cy="1314209"/>
          </a:xfrm>
        </p:spPr>
        <p:txBody>
          <a:bodyPr anchor="ctr">
            <a:normAutofit fontScale="90000"/>
          </a:bodyPr>
          <a:lstStyle/>
          <a:p>
            <a:r>
              <a:rPr lang="nl-NL" sz="3200" dirty="0" smtClean="0"/>
              <a:t>III. ARRANGEMENTS</a:t>
            </a:r>
            <a:br>
              <a:rPr lang="nl-NL" sz="3200" dirty="0" smtClean="0"/>
            </a:br>
            <a:r>
              <a:rPr lang="nl-NL" sz="3200" dirty="0" err="1" smtClean="0"/>
              <a:t>Starting</a:t>
            </a:r>
            <a:r>
              <a:rPr lang="nl-NL" sz="3200" dirty="0" smtClean="0"/>
              <a:t> </a:t>
            </a:r>
            <a:r>
              <a:rPr lang="nl-NL" sz="3200" dirty="0" err="1" smtClean="0"/>
              <a:t>your</a:t>
            </a:r>
            <a:r>
              <a:rPr lang="nl-NL" sz="3200" dirty="0" smtClean="0"/>
              <a:t> </a:t>
            </a:r>
            <a:r>
              <a:rPr lang="nl-NL" sz="3200" dirty="0" err="1" smtClean="0"/>
              <a:t>working</a:t>
            </a:r>
            <a:r>
              <a:rPr lang="nl-NL" sz="3200" dirty="0" smtClean="0"/>
              <a:t> </a:t>
            </a:r>
            <a:r>
              <a:rPr lang="nl-NL" sz="3200" dirty="0" err="1" smtClean="0"/>
              <a:t>day</a:t>
            </a:r>
            <a:endParaRPr lang="nl-NL" sz="3200" dirty="0"/>
          </a:p>
        </p:txBody>
      </p:sp>
      <p:sp>
        <p:nvSpPr>
          <p:cNvPr id="10" name="Rechthoekig bijschrift 9"/>
          <p:cNvSpPr/>
          <p:nvPr/>
        </p:nvSpPr>
        <p:spPr>
          <a:xfrm>
            <a:off x="602314" y="4808970"/>
            <a:ext cx="3200000" cy="858585"/>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Make sure the info here matches the info on </a:t>
            </a:r>
            <a:r>
              <a:rPr lang="nl-NL" dirty="0" err="1" smtClean="0">
                <a:solidFill>
                  <a:schemeClr val="tx1"/>
                </a:solidFill>
                <a:hlinkClick r:id="rId3" action="ppaction://hlinksldjump"/>
              </a:rPr>
              <a:t>this</a:t>
            </a:r>
            <a:r>
              <a:rPr lang="nl-NL" dirty="0" smtClean="0">
                <a:solidFill>
                  <a:schemeClr val="tx1"/>
                </a:solidFill>
                <a:hlinkClick r:id="rId3" action="ppaction://hlinksldjump"/>
              </a:rPr>
              <a:t> slide</a:t>
            </a:r>
            <a:endParaRPr lang="nl-NL" dirty="0">
              <a:solidFill>
                <a:schemeClr val="tx1"/>
              </a:solidFill>
            </a:endParaRPr>
          </a:p>
        </p:txBody>
      </p:sp>
    </p:spTree>
    <p:extLst>
      <p:ext uri="{BB962C8B-B14F-4D97-AF65-F5344CB8AC3E}">
        <p14:creationId xmlns:p14="http://schemas.microsoft.com/office/powerpoint/2010/main" val="1605541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pPr marL="0" indent="0">
              <a:buNone/>
            </a:pPr>
            <a:endParaRPr lang="nl-NL" sz="2800" dirty="0"/>
          </a:p>
          <a:p>
            <a:endParaRPr lang="nl-NL" sz="2800" b="1" dirty="0"/>
          </a:p>
          <a:p>
            <a:pPr marL="0" indent="0">
              <a:buNone/>
            </a:pPr>
            <a:endParaRPr lang="nl-NL" sz="2800" dirty="0" smtClean="0"/>
          </a:p>
          <a:p>
            <a:pPr marL="0" indent="0">
              <a:buNone/>
            </a:pPr>
            <a:endParaRPr lang="nl-NL" sz="2800" b="1"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8" name="Tijdelijke aanduiding voor inhoud 6"/>
          <p:cNvSpPr txBox="1">
            <a:spLocks/>
          </p:cNvSpPr>
          <p:nvPr/>
        </p:nvSpPr>
        <p:spPr>
          <a:xfrm>
            <a:off x="4919133" y="425451"/>
            <a:ext cx="6815667" cy="585311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t>Collective </a:t>
            </a:r>
            <a:r>
              <a:rPr lang="nl-NL" sz="2800" b="1" dirty="0"/>
              <a:t>s</a:t>
            </a:r>
            <a:r>
              <a:rPr lang="nl-NL" sz="2800" b="1" dirty="0" smtClean="0"/>
              <a:t>tart of </a:t>
            </a:r>
            <a:r>
              <a:rPr lang="nl-NL" sz="2800" b="1" dirty="0" err="1" smtClean="0"/>
              <a:t>the</a:t>
            </a:r>
            <a:r>
              <a:rPr lang="nl-NL" sz="2800" b="1" dirty="0" smtClean="0"/>
              <a:t> </a:t>
            </a:r>
            <a:r>
              <a:rPr lang="nl-NL" sz="2800" b="1" dirty="0" err="1" smtClean="0"/>
              <a:t>day</a:t>
            </a:r>
            <a:r>
              <a:rPr lang="nl-NL" sz="2800" b="1" dirty="0" smtClean="0"/>
              <a:t> </a:t>
            </a:r>
            <a:r>
              <a:rPr lang="en-US" sz="2800" b="1" dirty="0" smtClean="0"/>
              <a:t>= work consultation via Teams (or </a:t>
            </a:r>
            <a:r>
              <a:rPr lang="en-US" sz="2800" b="1" dirty="0" err="1" smtClean="0"/>
              <a:t>GoogleMeet</a:t>
            </a:r>
            <a:r>
              <a:rPr lang="en-US" sz="2800" b="1" dirty="0" smtClean="0"/>
              <a:t>)</a:t>
            </a:r>
            <a:endParaRPr lang="nl-NL" sz="2800" dirty="0" smtClean="0"/>
          </a:p>
          <a:p>
            <a:r>
              <a:rPr lang="en-US" sz="2800" dirty="0" smtClean="0"/>
              <a:t>Have someone write down appointments and create a list of actions</a:t>
            </a:r>
          </a:p>
          <a:p>
            <a:r>
              <a:rPr lang="en-US" sz="2800" dirty="0" smtClean="0"/>
              <a:t>Show appointments and actions (e.g. in calendar, on scheduling board or </a:t>
            </a:r>
            <a:r>
              <a:rPr lang="en-US" sz="2800" dirty="0" err="1" smtClean="0"/>
              <a:t>flipover</a:t>
            </a:r>
            <a:r>
              <a:rPr lang="en-US" sz="2800" dirty="0" smtClean="0"/>
              <a:t> or ...) </a:t>
            </a:r>
          </a:p>
          <a:p>
            <a:r>
              <a:rPr lang="en-US" sz="2800" dirty="0" smtClean="0"/>
              <a:t>End of the day: check agreements and actions; have they been implemented?</a:t>
            </a:r>
          </a:p>
          <a:p>
            <a:r>
              <a:rPr lang="en-US" sz="2800" dirty="0" smtClean="0"/>
              <a:t>Complexity of work consultation and the length of the list of actions can increase the longer the PE runs. Trainee can therefore take on the role of chairman.</a:t>
            </a:r>
            <a:endParaRPr lang="nl-NL" sz="2800" b="1" dirty="0" smtClean="0"/>
          </a:p>
          <a:p>
            <a:pPr lvl="1">
              <a:buFontTx/>
              <a:buChar char="-"/>
            </a:pPr>
            <a:endParaRPr lang="nl-NL" sz="2400" dirty="0" smtClean="0"/>
          </a:p>
          <a:p>
            <a:pPr>
              <a:buFontTx/>
              <a:buChar char="-"/>
            </a:pPr>
            <a:endParaRPr lang="nl-NL" sz="2800" dirty="0" smtClean="0"/>
          </a:p>
          <a:p>
            <a:endParaRPr lang="nl-NL" sz="2400" dirty="0" smtClean="0"/>
          </a:p>
          <a:p>
            <a:pPr marL="0" indent="0">
              <a:buFont typeface="Arial" panose="020B0604020202020204" pitchFamily="34" charset="0"/>
              <a:buNone/>
            </a:pPr>
            <a:endParaRPr lang="nl-NL" sz="2800" i="1" dirty="0"/>
          </a:p>
        </p:txBody>
      </p:sp>
      <p:sp>
        <p:nvSpPr>
          <p:cNvPr id="9" name="Rechthoekig bijschrift 8"/>
          <p:cNvSpPr/>
          <p:nvPr/>
        </p:nvSpPr>
        <p:spPr>
          <a:xfrm>
            <a:off x="692162" y="3968150"/>
            <a:ext cx="3362253" cy="2018583"/>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i="1" dirty="0" smtClean="0">
                <a:solidFill>
                  <a:schemeClr val="tx1"/>
                </a:solidFill>
              </a:rPr>
              <a:t>Watch </a:t>
            </a:r>
            <a:r>
              <a:rPr lang="nl-NL" sz="1400" i="1" dirty="0" smtClean="0">
                <a:solidFill>
                  <a:schemeClr val="tx1"/>
                </a:solidFill>
                <a:hlinkClick r:id="rId2"/>
              </a:rPr>
              <a:t>here</a:t>
            </a:r>
            <a:r>
              <a:rPr lang="nl-NL" sz="1400" i="1" dirty="0" smtClean="0">
                <a:solidFill>
                  <a:schemeClr val="tx1"/>
                </a:solidFill>
              </a:rPr>
              <a:t> a video of </a:t>
            </a:r>
            <a:r>
              <a:rPr lang="nl-NL" sz="1400" i="1" dirty="0" err="1" smtClean="0">
                <a:solidFill>
                  <a:schemeClr val="tx1"/>
                </a:solidFill>
              </a:rPr>
              <a:t>what</a:t>
            </a:r>
            <a:r>
              <a:rPr lang="nl-NL" sz="1400" i="1" dirty="0" smtClean="0">
                <a:solidFill>
                  <a:schemeClr val="tx1"/>
                </a:solidFill>
              </a:rPr>
              <a:t> a joint start of </a:t>
            </a:r>
            <a:r>
              <a:rPr lang="nl-NL" sz="1400" i="1" dirty="0" err="1" smtClean="0">
                <a:solidFill>
                  <a:schemeClr val="tx1"/>
                </a:solidFill>
              </a:rPr>
              <a:t>the</a:t>
            </a:r>
            <a:r>
              <a:rPr lang="nl-NL" sz="1400" i="1" dirty="0" smtClean="0">
                <a:solidFill>
                  <a:schemeClr val="tx1"/>
                </a:solidFill>
              </a:rPr>
              <a:t> </a:t>
            </a:r>
            <a:r>
              <a:rPr lang="nl-NL" sz="1400" i="1" dirty="0" err="1" smtClean="0">
                <a:solidFill>
                  <a:schemeClr val="tx1"/>
                </a:solidFill>
              </a:rPr>
              <a:t>working</a:t>
            </a:r>
            <a:r>
              <a:rPr lang="nl-NL" sz="1400" i="1" dirty="0" smtClean="0">
                <a:solidFill>
                  <a:schemeClr val="tx1"/>
                </a:solidFill>
              </a:rPr>
              <a:t> </a:t>
            </a:r>
            <a:r>
              <a:rPr lang="nl-NL" sz="1400" i="1" dirty="0" err="1" smtClean="0">
                <a:solidFill>
                  <a:schemeClr val="tx1"/>
                </a:solidFill>
              </a:rPr>
              <a:t>day</a:t>
            </a:r>
            <a:r>
              <a:rPr lang="nl-NL" sz="1400" i="1" dirty="0" smtClean="0">
                <a:solidFill>
                  <a:schemeClr val="tx1"/>
                </a:solidFill>
              </a:rPr>
              <a:t>/week </a:t>
            </a:r>
            <a:r>
              <a:rPr lang="nl-NL" sz="1400" i="1" dirty="0" err="1" smtClean="0">
                <a:solidFill>
                  <a:schemeClr val="tx1"/>
                </a:solidFill>
              </a:rPr>
              <a:t>can</a:t>
            </a:r>
            <a:r>
              <a:rPr lang="nl-NL" sz="1400" i="1" dirty="0" smtClean="0">
                <a:solidFill>
                  <a:schemeClr val="tx1"/>
                </a:solidFill>
              </a:rPr>
              <a:t> look like. </a:t>
            </a:r>
          </a:p>
          <a:p>
            <a:endParaRPr lang="nl-NL" sz="1400" i="1" dirty="0">
              <a:solidFill>
                <a:schemeClr val="tx1"/>
              </a:solidFill>
            </a:endParaRPr>
          </a:p>
          <a:p>
            <a:r>
              <a:rPr lang="nl-NL" sz="1400" i="1" dirty="0">
                <a:solidFill>
                  <a:schemeClr val="tx1"/>
                </a:solidFill>
              </a:rPr>
              <a:t>NB: </a:t>
            </a:r>
            <a:r>
              <a:rPr lang="nl-NL" sz="1400" i="1" dirty="0" smtClean="0">
                <a:solidFill>
                  <a:schemeClr val="tx1"/>
                </a:solidFill>
              </a:rPr>
              <a:t>Make </a:t>
            </a:r>
            <a:r>
              <a:rPr lang="nl-NL" sz="1400" i="1" dirty="0" err="1" smtClean="0">
                <a:solidFill>
                  <a:schemeClr val="tx1"/>
                </a:solidFill>
              </a:rPr>
              <a:t>sure</a:t>
            </a:r>
            <a:r>
              <a:rPr lang="nl-NL" sz="1400" i="1" dirty="0" smtClean="0">
                <a:solidFill>
                  <a:schemeClr val="tx1"/>
                </a:solidFill>
              </a:rPr>
              <a:t> </a:t>
            </a:r>
            <a:r>
              <a:rPr lang="nl-NL" sz="1400" i="1" dirty="0" err="1" smtClean="0">
                <a:solidFill>
                  <a:schemeClr val="tx1"/>
                </a:solidFill>
              </a:rPr>
              <a:t>you</a:t>
            </a:r>
            <a:r>
              <a:rPr lang="nl-NL" sz="1400" i="1" dirty="0" smtClean="0">
                <a:solidFill>
                  <a:schemeClr val="tx1"/>
                </a:solidFill>
              </a:rPr>
              <a:t> are first </a:t>
            </a:r>
            <a:r>
              <a:rPr lang="nl-NL" sz="1400" i="1" dirty="0" err="1" smtClean="0">
                <a:solidFill>
                  <a:schemeClr val="tx1"/>
                </a:solidFill>
              </a:rPr>
              <a:t>logged</a:t>
            </a:r>
            <a:r>
              <a:rPr lang="nl-NL" sz="1400" i="1" dirty="0" smtClean="0">
                <a:solidFill>
                  <a:schemeClr val="tx1"/>
                </a:solidFill>
              </a:rPr>
              <a:t> in as a manager of </a:t>
            </a:r>
            <a:r>
              <a:rPr lang="nl-NL" sz="1400" i="1" dirty="0" err="1" smtClean="0">
                <a:solidFill>
                  <a:schemeClr val="tx1"/>
                </a:solidFill>
              </a:rPr>
              <a:t>the</a:t>
            </a:r>
            <a:r>
              <a:rPr lang="nl-NL" sz="1400" i="1" dirty="0" smtClean="0">
                <a:solidFill>
                  <a:schemeClr val="tx1"/>
                </a:solidFill>
              </a:rPr>
              <a:t> </a:t>
            </a:r>
            <a:r>
              <a:rPr lang="nl-NL" sz="1400" i="1" dirty="0" err="1" smtClean="0">
                <a:solidFill>
                  <a:schemeClr val="tx1"/>
                </a:solidFill>
              </a:rPr>
              <a:t>PenNed</a:t>
            </a:r>
            <a:r>
              <a:rPr lang="nl-NL" sz="1400" i="1" dirty="0" smtClean="0">
                <a:solidFill>
                  <a:schemeClr val="tx1"/>
                </a:solidFill>
              </a:rPr>
              <a:t> </a:t>
            </a:r>
            <a:r>
              <a:rPr lang="nl-NL" sz="1400" i="1" dirty="0">
                <a:solidFill>
                  <a:schemeClr val="tx1"/>
                </a:solidFill>
                <a:hlinkClick r:id="rId3"/>
              </a:rPr>
              <a:t>website</a:t>
            </a:r>
            <a:r>
              <a:rPr lang="nl-NL" sz="1400" i="1" dirty="0">
                <a:solidFill>
                  <a:schemeClr val="tx1"/>
                </a:solidFill>
              </a:rPr>
              <a:t> </a:t>
            </a:r>
            <a:r>
              <a:rPr lang="nl-NL" sz="1400" i="1" dirty="0" smtClean="0">
                <a:solidFill>
                  <a:schemeClr val="tx1"/>
                </a:solidFill>
              </a:rPr>
              <a:t>. </a:t>
            </a:r>
            <a:endParaRPr lang="nl-NL" sz="1400" i="1" dirty="0">
              <a:solidFill>
                <a:schemeClr val="tx1"/>
              </a:solidFill>
            </a:endParaRPr>
          </a:p>
          <a:p>
            <a:endParaRPr lang="nl-NL" sz="1400" i="1" dirty="0" smtClean="0">
              <a:solidFill>
                <a:schemeClr val="tx1"/>
              </a:solidFill>
            </a:endParaRPr>
          </a:p>
          <a:p>
            <a:r>
              <a:rPr lang="en-US" sz="1400" i="1" dirty="0" smtClean="0">
                <a:solidFill>
                  <a:schemeClr val="tx1"/>
                </a:solidFill>
              </a:rPr>
              <a:t>Trainees do not have access to this video</a:t>
            </a:r>
            <a:endParaRPr lang="nl-NL" sz="1400" i="1" dirty="0">
              <a:solidFill>
                <a:schemeClr val="tx1"/>
              </a:solidFill>
            </a:endParaRPr>
          </a:p>
        </p:txBody>
      </p:sp>
      <p:pic>
        <p:nvPicPr>
          <p:cNvPr id="3" name="Afbeelding 2"/>
          <p:cNvPicPr>
            <a:picLocks noChangeAspect="1"/>
          </p:cNvPicPr>
          <p:nvPr/>
        </p:nvPicPr>
        <p:blipFill>
          <a:blip r:embed="rId4"/>
          <a:stretch>
            <a:fillRect/>
          </a:stretch>
        </p:blipFill>
        <p:spPr>
          <a:xfrm>
            <a:off x="511408" y="425451"/>
            <a:ext cx="3200000" cy="1800000"/>
          </a:xfrm>
          <a:prstGeom prst="rect">
            <a:avLst/>
          </a:prstGeom>
        </p:spPr>
      </p:pic>
    </p:spTree>
    <p:extLst>
      <p:ext uri="{BB962C8B-B14F-4D97-AF65-F5344CB8AC3E}">
        <p14:creationId xmlns:p14="http://schemas.microsoft.com/office/powerpoint/2010/main" val="58058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nl-NL" u="sng" dirty="0" smtClean="0"/>
              <a:t>Start of </a:t>
            </a:r>
            <a:r>
              <a:rPr lang="nl-NL" u="sng" dirty="0" err="1" smtClean="0"/>
              <a:t>the</a:t>
            </a:r>
            <a:r>
              <a:rPr lang="nl-NL" u="sng" dirty="0" smtClean="0"/>
              <a:t> </a:t>
            </a:r>
            <a:r>
              <a:rPr lang="nl-NL" u="sng" dirty="0" err="1" smtClean="0"/>
              <a:t>day</a:t>
            </a:r>
            <a:r>
              <a:rPr lang="nl-NL" u="sng" dirty="0" smtClean="0"/>
              <a:t>/week </a:t>
            </a:r>
            <a:r>
              <a:rPr lang="nl-NL" u="sng" dirty="0"/>
              <a:t>- </a:t>
            </a:r>
            <a:r>
              <a:rPr lang="nl-NL" u="sng" dirty="0" err="1" smtClean="0"/>
              <a:t>collectively</a:t>
            </a:r>
            <a:endParaRPr lang="nl-NL" u="sng" dirty="0"/>
          </a:p>
          <a:p>
            <a:pPr>
              <a:buFont typeface="Wingdings" panose="05000000000000000000" pitchFamily="2" charset="2"/>
              <a:buChar char="è"/>
            </a:pPr>
            <a:r>
              <a:rPr lang="nl-NL" sz="2800" dirty="0" err="1" smtClean="0"/>
              <a:t>Work</a:t>
            </a:r>
            <a:r>
              <a:rPr lang="nl-NL" sz="2800" dirty="0" smtClean="0"/>
              <a:t> </a:t>
            </a:r>
            <a:r>
              <a:rPr lang="nl-NL" sz="2800" dirty="0" err="1" smtClean="0"/>
              <a:t>consultation</a:t>
            </a:r>
            <a:r>
              <a:rPr lang="nl-NL" sz="2800" dirty="0" smtClean="0"/>
              <a:t> via Teams (or </a:t>
            </a:r>
            <a:r>
              <a:rPr lang="nl-NL" sz="2800" dirty="0" err="1" smtClean="0"/>
              <a:t>GoogleMeet</a:t>
            </a:r>
            <a:r>
              <a:rPr lang="nl-NL" sz="2800" dirty="0" smtClean="0"/>
              <a:t>)</a:t>
            </a:r>
          </a:p>
          <a:p>
            <a:pPr marL="0" indent="0">
              <a:buNone/>
            </a:pPr>
            <a:endParaRPr lang="nl-NL" sz="2800" dirty="0" smtClean="0"/>
          </a:p>
          <a:p>
            <a:pPr marL="0" indent="0">
              <a:buNone/>
            </a:pPr>
            <a:r>
              <a:rPr lang="en-US" sz="2400" dirty="0" smtClean="0"/>
              <a:t>Discuss: </a:t>
            </a:r>
          </a:p>
          <a:p>
            <a:pPr>
              <a:buFontTx/>
              <a:buChar char="-"/>
            </a:pPr>
            <a:r>
              <a:rPr lang="en-US" sz="2400" dirty="0" smtClean="0"/>
              <a:t>Work that is ready </a:t>
            </a:r>
          </a:p>
          <a:p>
            <a:pPr>
              <a:buFontTx/>
              <a:buChar char="-"/>
            </a:pPr>
            <a:r>
              <a:rPr lang="en-US" sz="2400" dirty="0" smtClean="0"/>
              <a:t>Work that needs to be done today/this week</a:t>
            </a:r>
          </a:p>
          <a:p>
            <a:pPr>
              <a:buFontTx/>
              <a:buChar char="-"/>
            </a:pPr>
            <a:r>
              <a:rPr lang="en-US" sz="2400" dirty="0" smtClean="0"/>
              <a:t>Details /expected challenges </a:t>
            </a:r>
          </a:p>
          <a:p>
            <a:pPr>
              <a:buFontTx/>
              <a:buChar char="-"/>
            </a:pPr>
            <a:r>
              <a:rPr lang="en-US" sz="2400" dirty="0" smtClean="0"/>
              <a:t>Planning next week </a:t>
            </a:r>
          </a:p>
          <a:p>
            <a:pPr>
              <a:buFontTx/>
              <a:buChar char="-"/>
            </a:pPr>
            <a:r>
              <a:rPr lang="en-US" sz="2400" dirty="0" smtClean="0"/>
              <a:t>Other matters that are of interest </a:t>
            </a:r>
          </a:p>
          <a:p>
            <a:pPr>
              <a:buFontTx/>
              <a:buChar char="-"/>
            </a:pPr>
            <a:r>
              <a:rPr lang="en-US" sz="2400" dirty="0" smtClean="0"/>
              <a:t>Questions</a:t>
            </a:r>
          </a:p>
          <a:p>
            <a:pPr>
              <a:buFontTx/>
              <a:buChar char="-"/>
            </a:pPr>
            <a:r>
              <a:rPr lang="en-US" sz="2400" dirty="0" smtClean="0"/>
              <a:t> ...</a:t>
            </a:r>
            <a:endParaRPr lang="nl-NL" dirty="0" smtClean="0"/>
          </a:p>
          <a:p>
            <a:endParaRPr lang="nl-NL" dirty="0"/>
          </a:p>
          <a:p>
            <a:pPr marL="0" indent="0">
              <a:buNone/>
            </a:pP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4254" y="2448140"/>
            <a:ext cx="549455" cy="549455"/>
          </a:xfrm>
          <a:prstGeom prst="rect">
            <a:avLst/>
          </a:prstGeom>
          <a:ln w="38100">
            <a:solidFill>
              <a:srgbClr val="D7A900"/>
            </a:solidFill>
          </a:ln>
        </p:spPr>
      </p:pic>
      <p:sp>
        <p:nvSpPr>
          <p:cNvPr id="7" name="Titel 1"/>
          <p:cNvSpPr>
            <a:spLocks noGrp="1"/>
          </p:cNvSpPr>
          <p:nvPr>
            <p:ph type="title"/>
          </p:nvPr>
        </p:nvSpPr>
        <p:spPr>
          <a:xfrm>
            <a:off x="609601" y="273049"/>
            <a:ext cx="4011084" cy="1314209"/>
          </a:xfrm>
        </p:spPr>
        <p:txBody>
          <a:bodyPr anchor="ctr">
            <a:normAutofit/>
          </a:bodyPr>
          <a:lstStyle/>
          <a:p>
            <a:r>
              <a:rPr lang="nl-NL" sz="3200" dirty="0" smtClean="0"/>
              <a:t>III. ARRANGEMENTS</a:t>
            </a:r>
            <a:br>
              <a:rPr lang="nl-NL" sz="3200" dirty="0" smtClean="0"/>
            </a:br>
            <a:r>
              <a:rPr lang="nl-NL" sz="3200" dirty="0" smtClean="0"/>
              <a:t>Start of </a:t>
            </a:r>
            <a:r>
              <a:rPr lang="nl-NL" sz="3200" dirty="0" err="1" smtClean="0"/>
              <a:t>the</a:t>
            </a:r>
            <a:r>
              <a:rPr lang="nl-NL" sz="3200" dirty="0" smtClean="0"/>
              <a:t> </a:t>
            </a:r>
            <a:r>
              <a:rPr lang="nl-NL" sz="3200" dirty="0" err="1" smtClean="0"/>
              <a:t>day</a:t>
            </a:r>
            <a:r>
              <a:rPr lang="nl-NL" sz="3200" dirty="0" smtClean="0"/>
              <a:t>/week</a:t>
            </a:r>
            <a:endParaRPr lang="nl-NL" sz="3200" dirty="0"/>
          </a:p>
        </p:txBody>
      </p:sp>
    </p:spTree>
    <p:extLst>
      <p:ext uri="{BB962C8B-B14F-4D97-AF65-F5344CB8AC3E}">
        <p14:creationId xmlns:p14="http://schemas.microsoft.com/office/powerpoint/2010/main" val="3197093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244292" cy="5853113"/>
          </a:xfrm>
        </p:spPr>
        <p:txBody>
          <a:bodyPr>
            <a:normAutofit/>
          </a:bodyPr>
          <a:lstStyle/>
          <a:p>
            <a:pPr marL="0" indent="0">
              <a:buNone/>
            </a:pPr>
            <a:r>
              <a:rPr lang="nl-NL" b="1" dirty="0" err="1" smtClean="0"/>
              <a:t>Prepare</a:t>
            </a:r>
            <a:endParaRPr lang="nl-NL" b="1" dirty="0" smtClean="0"/>
          </a:p>
          <a:p>
            <a:pPr marL="0" indent="0">
              <a:buNone/>
            </a:pPr>
            <a:endParaRPr lang="nl-NL" sz="2800" dirty="0" smtClean="0"/>
          </a:p>
          <a:p>
            <a:pPr marL="0" indent="0">
              <a:buNone/>
            </a:pPr>
            <a:r>
              <a:rPr lang="en-US" sz="2800" dirty="0" smtClean="0"/>
              <a:t>Make sure files are stored with clear names.</a:t>
            </a:r>
          </a:p>
          <a:p>
            <a:pPr marL="0" indent="0">
              <a:buNone/>
            </a:pPr>
            <a:r>
              <a:rPr lang="en-US" sz="2000" dirty="0" smtClean="0"/>
              <a:t>If necessary, have the office manager/ICT/assistant manager set up a format for this later.</a:t>
            </a:r>
            <a:endParaRPr lang="nl-NL" sz="2400" dirty="0" smtClean="0"/>
          </a:p>
          <a:p>
            <a:pPr marL="0" indent="0">
              <a:buNone/>
            </a:pPr>
            <a:r>
              <a:rPr lang="en-US" sz="2800" dirty="0" smtClean="0"/>
              <a:t>Create a folder structure in the PE's Google Drive (</a:t>
            </a:r>
            <a:r>
              <a:rPr lang="en-US" sz="2800" dirty="0" smtClean="0">
                <a:hlinkClick r:id="rId2"/>
              </a:rPr>
              <a:t>pe.nl01xxx@penned.nl</a:t>
            </a:r>
            <a:r>
              <a:rPr lang="en-US" sz="2800" dirty="0" smtClean="0"/>
              <a:t>).</a:t>
            </a:r>
          </a:p>
          <a:p>
            <a:pPr marL="0" indent="0">
              <a:buNone/>
            </a:pPr>
            <a:r>
              <a:rPr lang="en-US" sz="2000" dirty="0" smtClean="0"/>
              <a:t>For example, create a folder for each department. Later, subfolders may be needed, but the trainees (or ICT/office manager) can set them up themselves.</a:t>
            </a:r>
            <a:endParaRPr lang="nl-NL" sz="2800" dirty="0"/>
          </a:p>
          <a:p>
            <a:pPr marL="0" indent="0">
              <a:buNone/>
            </a:pPr>
            <a:r>
              <a:rPr lang="en-US" sz="2800" dirty="0" smtClean="0"/>
              <a:t>See the Extra Info section at the back for more information about the use of the</a:t>
            </a:r>
            <a:r>
              <a:rPr lang="nl-NL" sz="2800" dirty="0" smtClean="0"/>
              <a:t> </a:t>
            </a:r>
            <a:r>
              <a:rPr lang="nl-NL" sz="2800" dirty="0">
                <a:hlinkClick r:id="rId3" action="ppaction://hlinksldjump"/>
              </a:rPr>
              <a:t>Google-account</a:t>
            </a:r>
            <a:endParaRPr lang="nl-NL" i="1" dirty="0"/>
          </a:p>
        </p:txBody>
      </p:sp>
      <p:pic>
        <p:nvPicPr>
          <p:cNvPr id="2" name="Afbeelding 1"/>
          <p:cNvPicPr>
            <a:picLocks noChangeAspect="1"/>
          </p:cNvPicPr>
          <p:nvPr/>
        </p:nvPicPr>
        <p:blipFill>
          <a:blip r:embed="rId4"/>
          <a:stretch>
            <a:fillRect/>
          </a:stretch>
        </p:blipFill>
        <p:spPr>
          <a:xfrm>
            <a:off x="554540" y="403046"/>
            <a:ext cx="3200000" cy="1800000"/>
          </a:xfrm>
          <a:prstGeom prst="rect">
            <a:avLst/>
          </a:prstGeom>
        </p:spPr>
      </p:pic>
    </p:spTree>
    <p:extLst>
      <p:ext uri="{BB962C8B-B14F-4D97-AF65-F5344CB8AC3E}">
        <p14:creationId xmlns:p14="http://schemas.microsoft.com/office/powerpoint/2010/main" val="258829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3736356" cy="1532304"/>
          </a:xfrm>
        </p:spPr>
        <p:txBody>
          <a:bodyPr anchor="ctr">
            <a:normAutofit fontScale="90000"/>
          </a:bodyPr>
          <a:lstStyle/>
          <a:p>
            <a:r>
              <a:rPr lang="nl-NL" sz="2800" dirty="0" smtClean="0"/>
              <a:t>VI. </a:t>
            </a:r>
            <a:r>
              <a:rPr lang="en-US" sz="2800" dirty="0" smtClean="0"/>
              <a:t>HERE'S WHAT YOU NEED TO KNOW</a:t>
            </a:r>
            <a:r>
              <a:rPr lang="nl-NL" sz="2800" dirty="0" smtClean="0"/>
              <a:t/>
            </a:r>
            <a:br>
              <a:rPr lang="nl-NL" sz="2800" dirty="0" smtClean="0"/>
            </a:br>
            <a:r>
              <a:rPr lang="nl-NL" sz="2800" dirty="0" smtClean="0"/>
              <a:t>Files </a:t>
            </a:r>
            <a:r>
              <a:rPr lang="nl-NL" sz="2800" dirty="0" err="1" smtClean="0"/>
              <a:t>and</a:t>
            </a:r>
            <a:r>
              <a:rPr lang="nl-NL" sz="2800" dirty="0" smtClean="0"/>
              <a:t> storage </a:t>
            </a:r>
            <a:r>
              <a:rPr lang="nl-NL" sz="2800" dirty="0" err="1" smtClean="0"/>
              <a:t>locations</a:t>
            </a:r>
            <a:r>
              <a:rPr lang="nl-NL" sz="2800" dirty="0" smtClean="0"/>
              <a:t>/sites</a:t>
            </a:r>
            <a:endParaRPr lang="nl-NL" sz="2800" dirty="0"/>
          </a:p>
        </p:txBody>
      </p:sp>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nl-NL" sz="2800" u="sng" dirty="0" smtClean="0"/>
              <a:t>Files </a:t>
            </a:r>
            <a:r>
              <a:rPr lang="nl-NL" sz="2800" u="sng" dirty="0" err="1" smtClean="0"/>
              <a:t>and</a:t>
            </a:r>
            <a:r>
              <a:rPr lang="nl-NL" sz="2800" u="sng" dirty="0" smtClean="0"/>
              <a:t> storage </a:t>
            </a:r>
            <a:r>
              <a:rPr lang="nl-NL" sz="2800" u="sng" dirty="0" err="1" smtClean="0"/>
              <a:t>locations</a:t>
            </a:r>
            <a:r>
              <a:rPr lang="nl-NL" sz="2800" u="sng" dirty="0" smtClean="0"/>
              <a:t>/sites</a:t>
            </a:r>
          </a:p>
          <a:p>
            <a:pPr marL="0" indent="0">
              <a:buNone/>
            </a:pPr>
            <a:endParaRPr lang="nl-NL" u="sng" dirty="0"/>
          </a:p>
          <a:p>
            <a:pPr lvl="1">
              <a:buFont typeface="Arial" panose="020B0604020202020204" pitchFamily="34" charset="0"/>
              <a:buChar char="•"/>
            </a:pPr>
            <a:r>
              <a:rPr lang="en-US" sz="2400" dirty="0" smtClean="0"/>
              <a:t>Creating files  always create files using Google Docs ( Format file name: [...]</a:t>
            </a:r>
            <a:endParaRPr lang="nl-NL" sz="2000" dirty="0"/>
          </a:p>
          <a:p>
            <a:pPr lvl="1">
              <a:buFont typeface="Arial" panose="020B0604020202020204" pitchFamily="34" charset="0"/>
              <a:buChar char="•"/>
            </a:pPr>
            <a:r>
              <a:rPr lang="en-US" sz="2400" dirty="0" smtClean="0"/>
              <a:t>Save files in Google Drive Folder Tree</a:t>
            </a:r>
            <a:endParaRPr lang="nl-NL" sz="2400" dirty="0"/>
          </a:p>
          <a:p>
            <a:pPr lvl="1">
              <a:buFont typeface="Arial" panose="020B0604020202020204" pitchFamily="34" charset="0"/>
              <a:buChar char="•"/>
            </a:pPr>
            <a:r>
              <a:rPr lang="en-US" sz="2400" dirty="0" smtClean="0"/>
              <a:t>Always email from PE mail (Gmail) with first name last name + department</a:t>
            </a:r>
            <a:endParaRPr lang="nl-NL" dirty="0"/>
          </a:p>
          <a:p>
            <a:pPr marL="0" indent="0">
              <a:buNone/>
            </a:pPr>
            <a:endParaRPr lang="nl-NL" b="1" dirty="0"/>
          </a:p>
          <a:p>
            <a:endParaRPr lang="nl-NL" dirty="0"/>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005" y="1580898"/>
            <a:ext cx="549455" cy="549455"/>
          </a:xfrm>
          <a:prstGeom prst="rect">
            <a:avLst/>
          </a:prstGeom>
          <a:ln w="38100">
            <a:solidFill>
              <a:srgbClr val="D7A900"/>
            </a:solidFill>
          </a:ln>
        </p:spPr>
      </p:pic>
      <p:pic>
        <p:nvPicPr>
          <p:cNvPr id="5" name="Afbeelding 4"/>
          <p:cNvPicPr>
            <a:picLocks noChangeAspect="1"/>
          </p:cNvPicPr>
          <p:nvPr/>
        </p:nvPicPr>
        <p:blipFill>
          <a:blip r:embed="rId3"/>
          <a:stretch>
            <a:fillRect/>
          </a:stretch>
        </p:blipFill>
        <p:spPr>
          <a:xfrm>
            <a:off x="751636" y="3809623"/>
            <a:ext cx="2917393" cy="1048648"/>
          </a:xfrm>
          <a:prstGeom prst="rect">
            <a:avLst/>
          </a:prstGeom>
          <a:ln w="38100">
            <a:solidFill>
              <a:srgbClr val="D7A900"/>
            </a:solidFill>
          </a:ln>
        </p:spPr>
      </p:pic>
      <p:sp>
        <p:nvSpPr>
          <p:cNvPr id="7" name="Tijdelijke aanduiding voor tekst 3"/>
          <p:cNvSpPr txBox="1">
            <a:spLocks/>
          </p:cNvSpPr>
          <p:nvPr/>
        </p:nvSpPr>
        <p:spPr>
          <a:xfrm>
            <a:off x="682624" y="5029200"/>
            <a:ext cx="4148167" cy="124276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nl-NL" sz="1800" u="sng" dirty="0" smtClean="0"/>
              <a:t>Documents</a:t>
            </a:r>
            <a:r>
              <a:rPr lang="nl-NL" sz="1800" dirty="0" smtClean="0"/>
              <a:t> - </a:t>
            </a:r>
            <a:r>
              <a:rPr lang="nl-NL" sz="1800" u="sng" dirty="0" smtClean="0"/>
              <a:t>Spreadsheets</a:t>
            </a:r>
            <a:r>
              <a:rPr lang="nl-NL" sz="1800" dirty="0" smtClean="0"/>
              <a:t> - </a:t>
            </a:r>
            <a:r>
              <a:rPr lang="nl-NL" sz="1800" u="sng" dirty="0" err="1" smtClean="0"/>
              <a:t>Presentations</a:t>
            </a:r>
            <a:endParaRPr lang="nl-NL" sz="1800" u="sng" dirty="0" smtClean="0"/>
          </a:p>
          <a:p>
            <a:r>
              <a:rPr lang="nl-NL" sz="1800" dirty="0"/>
              <a:t>a</a:t>
            </a:r>
            <a:r>
              <a:rPr lang="nl-NL" sz="1800" dirty="0" smtClean="0"/>
              <a:t>re </a:t>
            </a:r>
            <a:r>
              <a:rPr lang="nl-NL" sz="1800" dirty="0" err="1" smtClean="0"/>
              <a:t>the</a:t>
            </a:r>
            <a:r>
              <a:rPr lang="nl-NL" sz="1800" dirty="0" smtClean="0"/>
              <a:t> </a:t>
            </a:r>
            <a:r>
              <a:rPr lang="nl-NL" sz="1800" dirty="0" err="1" smtClean="0"/>
              <a:t>Googleversions</a:t>
            </a:r>
            <a:r>
              <a:rPr lang="nl-NL" sz="1800" dirty="0" smtClean="0"/>
              <a:t> of </a:t>
            </a:r>
            <a:br>
              <a:rPr lang="nl-NL" sz="1800" dirty="0" smtClean="0"/>
            </a:br>
            <a:r>
              <a:rPr lang="nl-NL" sz="1800" dirty="0" smtClean="0"/>
              <a:t>Word – Excel - Powerpoint</a:t>
            </a:r>
            <a:endParaRPr lang="nl-NL" sz="1800" dirty="0"/>
          </a:p>
        </p:txBody>
      </p:sp>
    </p:spTree>
    <p:extLst>
      <p:ext uri="{BB962C8B-B14F-4D97-AF65-F5344CB8AC3E}">
        <p14:creationId xmlns:p14="http://schemas.microsoft.com/office/powerpoint/2010/main" val="1114793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244292" cy="5853113"/>
          </a:xfrm>
        </p:spPr>
        <p:txBody>
          <a:bodyPr>
            <a:normAutofit lnSpcReduction="10000"/>
          </a:bodyPr>
          <a:lstStyle/>
          <a:p>
            <a:pPr marL="0" indent="0">
              <a:buNone/>
            </a:pPr>
            <a:r>
              <a:rPr lang="nl-NL" sz="2800" b="1" dirty="0" smtClean="0"/>
              <a:t>Login </a:t>
            </a:r>
            <a:r>
              <a:rPr lang="nl-NL" sz="2800" b="1" dirty="0" err="1" smtClean="0"/>
              <a:t>PenNed</a:t>
            </a:r>
            <a:r>
              <a:rPr lang="nl-NL" sz="2800" b="1" dirty="0" smtClean="0"/>
              <a:t> Website</a:t>
            </a:r>
          </a:p>
          <a:p>
            <a:r>
              <a:rPr lang="en-US" sz="2400" dirty="0" smtClean="0"/>
              <a:t>After logging in, you'll immediately get to your own PE page </a:t>
            </a:r>
            <a:r>
              <a:rPr lang="en-US" sz="2400" dirty="0" err="1" smtClean="0"/>
              <a:t>MyPE</a:t>
            </a:r>
            <a:r>
              <a:rPr lang="en-US" sz="2400" dirty="0" smtClean="0"/>
              <a:t> (see explanation below).</a:t>
            </a:r>
          </a:p>
          <a:p>
            <a:r>
              <a:rPr lang="en-US" sz="2400" dirty="0" smtClean="0"/>
              <a:t>Logging in does not result in additional library files for trainees. As a manager, you'll see additional files after logging in.</a:t>
            </a:r>
            <a:endParaRPr lang="nl-NL" sz="2400" dirty="0"/>
          </a:p>
          <a:p>
            <a:pPr marL="0" indent="0">
              <a:buNone/>
            </a:pPr>
            <a:r>
              <a:rPr lang="en-US" sz="2800" b="1" dirty="0" smtClean="0"/>
              <a:t>Login website and portal for trainees</a:t>
            </a:r>
          </a:p>
          <a:p>
            <a:r>
              <a:rPr lang="en-US" sz="2400" dirty="0" smtClean="0"/>
              <a:t>After creating trainee, login name and password follows. Tip: Let student log in at 1st x and change the password and perhaps write it down.</a:t>
            </a:r>
          </a:p>
          <a:p>
            <a:r>
              <a:rPr lang="en-US" sz="2400" dirty="0" smtClean="0"/>
              <a:t>As a manager, you can always see the trainee's password in menu </a:t>
            </a:r>
            <a:r>
              <a:rPr lang="nl-NL" sz="2400" i="1" dirty="0" err="1" smtClean="0"/>
              <a:t>Practice</a:t>
            </a:r>
            <a:r>
              <a:rPr lang="nl-NL" sz="2400" i="1" dirty="0" smtClean="0"/>
              <a:t> </a:t>
            </a:r>
            <a:r>
              <a:rPr lang="nl-NL" sz="2400" i="1" dirty="0" err="1" smtClean="0"/>
              <a:t>Firm</a:t>
            </a:r>
            <a:r>
              <a:rPr lang="nl-NL" sz="2400" i="1" dirty="0" smtClean="0"/>
              <a:t> </a:t>
            </a:r>
            <a:r>
              <a:rPr lang="nl-NL" sz="2400" i="1" dirty="0" err="1" smtClean="0"/>
              <a:t>Admin</a:t>
            </a:r>
            <a:r>
              <a:rPr lang="nl-NL" sz="2400" i="1" dirty="0" smtClean="0"/>
              <a:t>.</a:t>
            </a:r>
            <a:r>
              <a:rPr lang="nl-NL" sz="2400" dirty="0" smtClean="0"/>
              <a:t> </a:t>
            </a:r>
            <a:r>
              <a:rPr lang="en-US" sz="2400" dirty="0" smtClean="0"/>
              <a:t>There you can also reset the password.</a:t>
            </a:r>
          </a:p>
          <a:p>
            <a:r>
              <a:rPr lang="nl-NL" sz="2400" dirty="0" smtClean="0"/>
              <a:t>Username = </a:t>
            </a:r>
            <a:r>
              <a:rPr lang="nl-NL" sz="2400" dirty="0" err="1" smtClean="0"/>
              <a:t>always</a:t>
            </a:r>
            <a:r>
              <a:rPr lang="nl-NL" sz="2400" dirty="0" smtClean="0"/>
              <a:t>: first </a:t>
            </a:r>
            <a:r>
              <a:rPr lang="nl-NL" sz="2400" dirty="0" err="1" smtClean="0"/>
              <a:t>name.last</a:t>
            </a:r>
            <a:r>
              <a:rPr lang="nl-NL" sz="2400" dirty="0" smtClean="0"/>
              <a:t> </a:t>
            </a:r>
            <a:r>
              <a:rPr lang="nl-NL" sz="2400" dirty="0" err="1" smtClean="0"/>
              <a:t>name.xxx</a:t>
            </a:r>
            <a:r>
              <a:rPr lang="nl-NL" sz="2400" dirty="0" smtClean="0"/>
              <a:t> (xxx = last 3 </a:t>
            </a:r>
            <a:r>
              <a:rPr lang="nl-NL" sz="2400" dirty="0" err="1" smtClean="0"/>
              <a:t>digits</a:t>
            </a:r>
            <a:r>
              <a:rPr lang="nl-NL" sz="2400" dirty="0" smtClean="0"/>
              <a:t> PE code)</a:t>
            </a:r>
            <a:endParaRPr lang="nl-NL" sz="2800"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8" name="Rechthoekig bijschrift 7"/>
          <p:cNvSpPr/>
          <p:nvPr/>
        </p:nvSpPr>
        <p:spPr>
          <a:xfrm>
            <a:off x="483479" y="4209690"/>
            <a:ext cx="2991316" cy="1802922"/>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1" indent="0">
              <a:buNone/>
            </a:pPr>
            <a:r>
              <a:rPr lang="nl-NL" i="1" dirty="0">
                <a:solidFill>
                  <a:schemeClr val="tx1"/>
                </a:solidFill>
                <a:sym typeface="Wingdings" panose="05000000000000000000" pitchFamily="2" charset="2"/>
              </a:rPr>
              <a:t> </a:t>
            </a:r>
            <a:r>
              <a:rPr lang="nl-NL" i="1" dirty="0" smtClean="0">
                <a:solidFill>
                  <a:schemeClr val="tx1"/>
                </a:solidFill>
              </a:rPr>
              <a:t>See video</a:t>
            </a:r>
            <a:r>
              <a:rPr lang="nl-NL" i="1" dirty="0">
                <a:solidFill>
                  <a:schemeClr val="tx1"/>
                </a:solidFill>
              </a:rPr>
              <a:t/>
            </a:r>
            <a:br>
              <a:rPr lang="nl-NL" i="1" dirty="0">
                <a:solidFill>
                  <a:schemeClr val="tx1"/>
                </a:solidFill>
              </a:rPr>
            </a:br>
            <a:r>
              <a:rPr lang="nl-NL" i="1" dirty="0">
                <a:solidFill>
                  <a:schemeClr val="tx1"/>
                </a:solidFill>
                <a:hlinkClick r:id="rId2"/>
              </a:rPr>
              <a:t>Trainees </a:t>
            </a:r>
            <a:r>
              <a:rPr lang="nl-NL" i="1" dirty="0" err="1" smtClean="0">
                <a:solidFill>
                  <a:schemeClr val="tx1"/>
                </a:solidFill>
                <a:hlinkClick r:id="rId2"/>
              </a:rPr>
              <a:t>And</a:t>
            </a:r>
            <a:r>
              <a:rPr lang="nl-NL" i="1" dirty="0" smtClean="0">
                <a:solidFill>
                  <a:schemeClr val="tx1"/>
                </a:solidFill>
                <a:hlinkClick r:id="rId2"/>
              </a:rPr>
              <a:t> </a:t>
            </a:r>
            <a:r>
              <a:rPr lang="nl-NL" i="1" dirty="0" err="1" smtClean="0">
                <a:solidFill>
                  <a:schemeClr val="tx1"/>
                </a:solidFill>
                <a:hlinkClick r:id="rId2"/>
              </a:rPr>
              <a:t>their</a:t>
            </a:r>
            <a:r>
              <a:rPr lang="nl-NL" i="1" dirty="0" smtClean="0">
                <a:solidFill>
                  <a:schemeClr val="tx1"/>
                </a:solidFill>
                <a:hlinkClick r:id="rId2"/>
              </a:rPr>
              <a:t> </a:t>
            </a:r>
            <a:r>
              <a:rPr lang="nl-NL" i="1" dirty="0" err="1" smtClean="0">
                <a:solidFill>
                  <a:schemeClr val="tx1"/>
                </a:solidFill>
                <a:hlinkClick r:id="rId2"/>
              </a:rPr>
              <a:t>portalrights</a:t>
            </a:r>
            <a:r>
              <a:rPr lang="nl-NL" i="1" dirty="0" smtClean="0">
                <a:solidFill>
                  <a:schemeClr val="tx1"/>
                </a:solidFill>
                <a:hlinkClick r:id="rId2"/>
              </a:rPr>
              <a:t> </a:t>
            </a:r>
            <a:r>
              <a:rPr lang="nl-NL" i="1" dirty="0" smtClean="0">
                <a:solidFill>
                  <a:schemeClr val="tx1"/>
                </a:solidFill>
              </a:rPr>
              <a:t> </a:t>
            </a:r>
            <a:r>
              <a:rPr lang="nl-NL" i="1" dirty="0">
                <a:solidFill>
                  <a:schemeClr val="tx1"/>
                </a:solidFill>
              </a:rPr>
              <a:t>in </a:t>
            </a:r>
            <a:r>
              <a:rPr lang="nl-NL" i="1" dirty="0" err="1" smtClean="0">
                <a:solidFill>
                  <a:schemeClr val="tx1"/>
                </a:solidFill>
              </a:rPr>
              <a:t>the</a:t>
            </a:r>
            <a:r>
              <a:rPr lang="nl-NL" i="1" dirty="0" smtClean="0">
                <a:solidFill>
                  <a:schemeClr val="tx1"/>
                </a:solidFill>
              </a:rPr>
              <a:t>  </a:t>
            </a:r>
            <a:r>
              <a:rPr lang="nl-NL" i="1" dirty="0" smtClean="0">
                <a:solidFill>
                  <a:schemeClr val="tx1"/>
                </a:solidFill>
                <a:hlinkClick r:id="rId3"/>
              </a:rPr>
              <a:t>Business Library </a:t>
            </a:r>
            <a:r>
              <a:rPr lang="nl-NL" i="1" dirty="0" smtClean="0">
                <a:solidFill>
                  <a:schemeClr val="tx1"/>
                </a:solidFill>
              </a:rPr>
              <a:t>(login </a:t>
            </a:r>
            <a:r>
              <a:rPr lang="nl-NL" i="1" dirty="0" err="1" smtClean="0">
                <a:solidFill>
                  <a:schemeClr val="tx1"/>
                </a:solidFill>
              </a:rPr>
              <a:t>if</a:t>
            </a:r>
            <a:r>
              <a:rPr lang="nl-NL" i="1" dirty="0" smtClean="0">
                <a:solidFill>
                  <a:schemeClr val="tx1"/>
                </a:solidFill>
              </a:rPr>
              <a:t> BL </a:t>
            </a:r>
            <a:r>
              <a:rPr lang="nl-NL" i="1" dirty="0" err="1" smtClean="0">
                <a:solidFill>
                  <a:schemeClr val="tx1"/>
                </a:solidFill>
              </a:rPr>
              <a:t>required</a:t>
            </a:r>
            <a:r>
              <a:rPr lang="nl-NL" i="1" dirty="0" smtClean="0">
                <a:solidFill>
                  <a:schemeClr val="tx1"/>
                </a:solidFill>
              </a:rPr>
              <a:t>)</a:t>
            </a:r>
            <a:endParaRPr lang="nl-NL" i="1" dirty="0">
              <a:solidFill>
                <a:schemeClr val="tx1"/>
              </a:solidFill>
            </a:endParaRPr>
          </a:p>
        </p:txBody>
      </p:sp>
      <p:pic>
        <p:nvPicPr>
          <p:cNvPr id="2" name="Afbeelding 1"/>
          <p:cNvPicPr>
            <a:picLocks noChangeAspect="1"/>
          </p:cNvPicPr>
          <p:nvPr/>
        </p:nvPicPr>
        <p:blipFill>
          <a:blip r:embed="rId4"/>
          <a:stretch>
            <a:fillRect/>
          </a:stretch>
        </p:blipFill>
        <p:spPr>
          <a:xfrm>
            <a:off x="483479" y="368539"/>
            <a:ext cx="3200000" cy="1800000"/>
          </a:xfrm>
          <a:prstGeom prst="rect">
            <a:avLst/>
          </a:prstGeom>
        </p:spPr>
      </p:pic>
    </p:spTree>
    <p:extLst>
      <p:ext uri="{BB962C8B-B14F-4D97-AF65-F5344CB8AC3E}">
        <p14:creationId xmlns:p14="http://schemas.microsoft.com/office/powerpoint/2010/main" val="195117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r>
              <a:rPr lang="nl-NL" sz="2800" dirty="0" smtClean="0"/>
              <a:t>VI. </a:t>
            </a:r>
            <a:r>
              <a:rPr lang="en-US" sz="2800" dirty="0" smtClean="0"/>
              <a:t>HERE'S WHAT YOU NEED TO KNOW Sites and login info - 1</a:t>
            </a:r>
            <a:endParaRPr lang="nl-NL" sz="2800" dirty="0"/>
          </a:p>
        </p:txBody>
      </p:sp>
      <p:sp>
        <p:nvSpPr>
          <p:cNvPr id="3" name="Tijdelijke aanduiding voor inhoud 2"/>
          <p:cNvSpPr>
            <a:spLocks noGrp="1"/>
          </p:cNvSpPr>
          <p:nvPr>
            <p:ph idx="1"/>
          </p:nvPr>
        </p:nvSpPr>
        <p:spPr>
          <a:xfrm>
            <a:off x="4766733" y="273051"/>
            <a:ext cx="6815667" cy="6145002"/>
          </a:xfrm>
        </p:spPr>
        <p:txBody>
          <a:bodyPr>
            <a:normAutofit/>
          </a:bodyPr>
          <a:lstStyle/>
          <a:p>
            <a:pPr marL="0" indent="0">
              <a:buNone/>
            </a:pPr>
            <a:r>
              <a:rPr lang="nl-NL" sz="2800" dirty="0" err="1" smtClean="0">
                <a:solidFill>
                  <a:srgbClr val="D7A900"/>
                </a:solidFill>
              </a:rPr>
              <a:t>PenNed</a:t>
            </a:r>
            <a:r>
              <a:rPr lang="nl-NL" sz="2800" dirty="0" smtClean="0">
                <a:solidFill>
                  <a:srgbClr val="D7A900"/>
                </a:solidFill>
              </a:rPr>
              <a:t> Website + </a:t>
            </a:r>
            <a:r>
              <a:rPr lang="nl-NL" sz="2800" dirty="0" err="1" smtClean="0">
                <a:solidFill>
                  <a:srgbClr val="D7A900"/>
                </a:solidFill>
              </a:rPr>
              <a:t>MyPE</a:t>
            </a:r>
            <a:endParaRPr lang="nl-NL" sz="2800" dirty="0" smtClean="0">
              <a:solidFill>
                <a:srgbClr val="D7A900"/>
              </a:solidFill>
            </a:endParaRPr>
          </a:p>
          <a:p>
            <a:pPr marL="857250" lvl="1" indent="-457200">
              <a:buFont typeface="+mj-lt"/>
              <a:buAutoNum type="arabicPeriod"/>
            </a:pPr>
            <a:r>
              <a:rPr lang="nl-NL" sz="2400" dirty="0" smtClean="0">
                <a:hlinkClick r:id="rId2"/>
              </a:rPr>
              <a:t>www.penned.nl</a:t>
            </a:r>
            <a:endParaRPr lang="nl-NL" sz="2400" dirty="0" smtClean="0"/>
          </a:p>
          <a:p>
            <a:pPr marL="857250" lvl="1" indent="-457200">
              <a:buFont typeface="+mj-lt"/>
              <a:buAutoNum type="arabicPeriod"/>
            </a:pPr>
            <a:r>
              <a:rPr lang="en-US" sz="2400" dirty="0" err="1" smtClean="0"/>
              <a:t>MyPE</a:t>
            </a:r>
            <a:r>
              <a:rPr lang="en-US" sz="2400" dirty="0" smtClean="0"/>
              <a:t> (dashboard + intranet of own PE)</a:t>
            </a:r>
            <a:endParaRPr lang="nl-NL" sz="2400" dirty="0" smtClean="0"/>
          </a:p>
          <a:p>
            <a:pPr lvl="2">
              <a:buFont typeface="Calibri" panose="020F0502020204030204" pitchFamily="34" charset="0"/>
              <a:buChar char="-"/>
            </a:pPr>
            <a:r>
              <a:rPr lang="nl-NL" sz="2000" dirty="0" smtClean="0"/>
              <a:t>See green </a:t>
            </a:r>
            <a:r>
              <a:rPr lang="nl-NL" sz="2000" dirty="0" err="1" smtClean="0"/>
              <a:t>arrow</a:t>
            </a:r>
            <a:endParaRPr lang="nl-NL" sz="2000" dirty="0" smtClean="0"/>
          </a:p>
          <a:p>
            <a:pPr lvl="2">
              <a:spcBef>
                <a:spcPts val="0"/>
              </a:spcBef>
              <a:buFont typeface="Calibri" panose="020F0502020204030204" pitchFamily="34" charset="0"/>
              <a:buChar char="-"/>
            </a:pPr>
            <a:r>
              <a:rPr lang="nl-NL" sz="2000" dirty="0" smtClean="0"/>
              <a:t>user name + password = </a:t>
            </a:r>
            <a:r>
              <a:rPr lang="nl-NL" sz="2000" dirty="0" err="1" smtClean="0"/>
              <a:t>equal</a:t>
            </a:r>
            <a:r>
              <a:rPr lang="nl-NL" sz="2000" dirty="0" smtClean="0"/>
              <a:t> </a:t>
            </a:r>
            <a:r>
              <a:rPr lang="nl-NL" sz="2000" dirty="0" err="1" smtClean="0"/>
              <a:t>to</a:t>
            </a:r>
            <a:r>
              <a:rPr lang="nl-NL" sz="2000" dirty="0" smtClean="0"/>
              <a:t> portal login [first </a:t>
            </a:r>
            <a:r>
              <a:rPr lang="nl-NL" sz="2000" dirty="0" err="1" smtClean="0"/>
              <a:t>name.last</a:t>
            </a:r>
            <a:r>
              <a:rPr lang="nl-NL" sz="2000" dirty="0" smtClean="0"/>
              <a:t> </a:t>
            </a:r>
            <a:r>
              <a:rPr lang="nl-NL" sz="2000" dirty="0" err="1" smtClean="0"/>
              <a:t>name.xxx</a:t>
            </a:r>
            <a:r>
              <a:rPr lang="nl-NL" sz="2000" dirty="0" smtClean="0"/>
              <a:t>]</a:t>
            </a:r>
            <a:endParaRPr lang="nl-NL" sz="1000" dirty="0" smtClean="0"/>
          </a:p>
          <a:p>
            <a:pPr lvl="2">
              <a:spcBef>
                <a:spcPts val="0"/>
              </a:spcBef>
              <a:buFont typeface="Calibri" panose="020F0502020204030204" pitchFamily="34" charset="0"/>
              <a:buChar char="-"/>
            </a:pPr>
            <a:endParaRPr lang="nl-NL" sz="1000" dirty="0" smtClean="0"/>
          </a:p>
          <a:p>
            <a:pPr marL="857250" lvl="1" indent="-457200">
              <a:buFont typeface="Arial" panose="020B0604020202020204" pitchFamily="34" charset="0"/>
              <a:buChar char="•"/>
            </a:pPr>
            <a:r>
              <a:rPr lang="nl-NL" sz="2400" dirty="0" smtClean="0"/>
              <a:t>Handy pages </a:t>
            </a:r>
            <a:r>
              <a:rPr lang="nl-NL" sz="2400" dirty="0" err="1" smtClean="0"/>
              <a:t>PenNed</a:t>
            </a:r>
            <a:r>
              <a:rPr lang="nl-NL" sz="2400" dirty="0" smtClean="0"/>
              <a:t> website:</a:t>
            </a:r>
            <a:endParaRPr lang="nl-NL" sz="2400" dirty="0" smtClean="0">
              <a:hlinkClick r:id="rId3"/>
            </a:endParaRPr>
          </a:p>
          <a:p>
            <a:pPr lvl="2" indent="-342900"/>
            <a:r>
              <a:rPr lang="nl-NL" sz="2000" dirty="0" smtClean="0">
                <a:hlinkClick r:id="rId3"/>
              </a:rPr>
              <a:t>Business menu</a:t>
            </a:r>
            <a:r>
              <a:rPr lang="nl-NL" sz="2000" dirty="0" smtClean="0"/>
              <a:t/>
            </a:r>
            <a:br>
              <a:rPr lang="nl-NL" sz="2000" dirty="0" smtClean="0"/>
            </a:br>
            <a:r>
              <a:rPr lang="en-US" sz="1600" dirty="0" smtClean="0"/>
              <a:t>Information about various things the course of events in a PE</a:t>
            </a:r>
            <a:r>
              <a:rPr lang="nl-NL" sz="600" dirty="0" smtClean="0"/>
              <a:t/>
            </a:r>
            <a:br>
              <a:rPr lang="nl-NL" sz="600" dirty="0" smtClean="0"/>
            </a:br>
            <a:endParaRPr lang="nl-NL" sz="600" dirty="0" smtClean="0"/>
          </a:p>
          <a:p>
            <a:pPr lvl="2" indent="-342900"/>
            <a:r>
              <a:rPr lang="nl-NL" sz="2000" dirty="0" smtClean="0">
                <a:hlinkClick r:id="rId4"/>
              </a:rPr>
              <a:t>Business </a:t>
            </a:r>
            <a:r>
              <a:rPr lang="nl-NL" sz="2000" dirty="0" err="1" smtClean="0">
                <a:hlinkClick r:id="rId4"/>
              </a:rPr>
              <a:t>library</a:t>
            </a:r>
            <a:r>
              <a:rPr lang="nl-NL" sz="2000" dirty="0" smtClean="0">
                <a:hlinkClick r:id="rId4"/>
              </a:rPr>
              <a:t> </a:t>
            </a:r>
            <a:r>
              <a:rPr lang="nl-NL" sz="2000" dirty="0" smtClean="0"/>
              <a:t/>
            </a:r>
            <a:br>
              <a:rPr lang="nl-NL" sz="2000" dirty="0" smtClean="0"/>
            </a:br>
            <a:r>
              <a:rPr lang="en-US" sz="1600" dirty="0" smtClean="0"/>
              <a:t>Information and explanations about practical things involved in business </a:t>
            </a:r>
          </a:p>
          <a:p>
            <a:pPr marL="800100" lvl="2" indent="0">
              <a:buNone/>
            </a:pPr>
            <a:r>
              <a:rPr lang="en-US" sz="1600" dirty="0"/>
              <a:t>	 </a:t>
            </a:r>
            <a:r>
              <a:rPr lang="en-US" sz="1600" dirty="0" smtClean="0"/>
              <a:t>    </a:t>
            </a:r>
            <a:r>
              <a:rPr lang="en-US" sz="1600" i="1" dirty="0" smtClean="0"/>
              <a:t>E.g. Using Google Drive, creating a </a:t>
            </a:r>
            <a:r>
              <a:rPr lang="en-US" sz="1600" i="1" dirty="0" err="1" smtClean="0"/>
              <a:t>webshop</a:t>
            </a:r>
            <a:endParaRPr lang="nl-NL" b="1" i="1"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6" name="Afbeelding 5"/>
          <p:cNvPicPr>
            <a:picLocks noChangeAspect="1"/>
          </p:cNvPicPr>
          <p:nvPr/>
        </p:nvPicPr>
        <p:blipFill>
          <a:blip r:embed="rId5"/>
          <a:stretch>
            <a:fillRect/>
          </a:stretch>
        </p:blipFill>
        <p:spPr>
          <a:xfrm>
            <a:off x="173181" y="3459193"/>
            <a:ext cx="5236474" cy="2893152"/>
          </a:xfrm>
          <a:prstGeom prst="rect">
            <a:avLst/>
          </a:prstGeom>
          <a:ln w="38100">
            <a:solidFill>
              <a:srgbClr val="D7A900"/>
            </a:solidFill>
          </a:ln>
        </p:spPr>
      </p:pic>
      <p:sp>
        <p:nvSpPr>
          <p:cNvPr id="5" name="Pijl-omlaag 4"/>
          <p:cNvSpPr/>
          <p:nvPr/>
        </p:nvSpPr>
        <p:spPr>
          <a:xfrm rot="18665532">
            <a:off x="3767405" y="2460566"/>
            <a:ext cx="561641" cy="12231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8160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2"/>
            <a:ext cx="7244292" cy="1695071"/>
          </a:xfrm>
        </p:spPr>
        <p:txBody>
          <a:bodyPr>
            <a:normAutofit/>
          </a:bodyPr>
          <a:lstStyle/>
          <a:p>
            <a:pPr marL="0" indent="0">
              <a:buNone/>
            </a:pPr>
            <a:r>
              <a:rPr lang="nl-NL" sz="2800" b="1" dirty="0" err="1" smtClean="0"/>
              <a:t>Explanation</a:t>
            </a:r>
            <a:r>
              <a:rPr lang="nl-NL" sz="2800" b="1" dirty="0" smtClean="0"/>
              <a:t> </a:t>
            </a:r>
            <a:r>
              <a:rPr lang="nl-NL" sz="2800" b="1" dirty="0" err="1" smtClean="0"/>
              <a:t>MyPE</a:t>
            </a:r>
            <a:endParaRPr lang="nl-NL" sz="2800" b="1" dirty="0" smtClean="0"/>
          </a:p>
          <a:p>
            <a:pPr>
              <a:buFontTx/>
              <a:buChar char="-"/>
            </a:pPr>
            <a:r>
              <a:rPr lang="en-US" sz="2400" dirty="0" smtClean="0"/>
              <a:t>Explanation function of each part </a:t>
            </a:r>
          </a:p>
          <a:p>
            <a:pPr>
              <a:buFontTx/>
              <a:buChar char="-"/>
            </a:pPr>
            <a:r>
              <a:rPr lang="en-US" sz="2400" dirty="0" smtClean="0"/>
              <a:t>Info on how this part is filled.</a:t>
            </a: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400" i="1" dirty="0" smtClean="0"/>
          </a:p>
          <a:p>
            <a:pPr marL="0" indent="0">
              <a:buNone/>
              <a:tabLst>
                <a:tab pos="361950" algn="l"/>
              </a:tabLst>
            </a:pP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pic>
        <p:nvPicPr>
          <p:cNvPr id="2" name="Afbeelding 1"/>
          <p:cNvPicPr>
            <a:picLocks noChangeAspect="1"/>
          </p:cNvPicPr>
          <p:nvPr/>
        </p:nvPicPr>
        <p:blipFill>
          <a:blip r:embed="rId2"/>
          <a:stretch>
            <a:fillRect/>
          </a:stretch>
        </p:blipFill>
        <p:spPr>
          <a:xfrm>
            <a:off x="338879" y="368540"/>
            <a:ext cx="3200000" cy="1800000"/>
          </a:xfrm>
          <a:prstGeom prst="rect">
            <a:avLst/>
          </a:prstGeom>
        </p:spPr>
      </p:pic>
      <p:pic>
        <p:nvPicPr>
          <p:cNvPr id="3" name="Afbeelding 2"/>
          <p:cNvPicPr>
            <a:picLocks noChangeAspect="1"/>
          </p:cNvPicPr>
          <p:nvPr/>
        </p:nvPicPr>
        <p:blipFill>
          <a:blip r:embed="rId3"/>
          <a:stretch>
            <a:fillRect/>
          </a:stretch>
        </p:blipFill>
        <p:spPr>
          <a:xfrm>
            <a:off x="338879" y="2576901"/>
            <a:ext cx="3200000" cy="1800000"/>
          </a:xfrm>
          <a:prstGeom prst="rect">
            <a:avLst/>
          </a:prstGeom>
        </p:spPr>
      </p:pic>
      <p:pic>
        <p:nvPicPr>
          <p:cNvPr id="5" name="Afbeelding 4"/>
          <p:cNvPicPr>
            <a:picLocks noChangeAspect="1"/>
          </p:cNvPicPr>
          <p:nvPr/>
        </p:nvPicPr>
        <p:blipFill>
          <a:blip r:embed="rId4"/>
          <a:stretch>
            <a:fillRect/>
          </a:stretch>
        </p:blipFill>
        <p:spPr>
          <a:xfrm>
            <a:off x="8903718" y="1815729"/>
            <a:ext cx="3107307" cy="2886343"/>
          </a:xfrm>
          <a:prstGeom prst="rect">
            <a:avLst/>
          </a:prstGeom>
          <a:ln>
            <a:solidFill>
              <a:srgbClr val="FFC000"/>
            </a:solidFill>
          </a:ln>
        </p:spPr>
      </p:pic>
      <p:sp>
        <p:nvSpPr>
          <p:cNvPr id="10" name="Pijl-omlaag 9"/>
          <p:cNvSpPr/>
          <p:nvPr/>
        </p:nvSpPr>
        <p:spPr>
          <a:xfrm rot="16200000">
            <a:off x="8195521" y="3938113"/>
            <a:ext cx="304786" cy="12231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Tijdelijke aanduiding voor inhoud 6"/>
          <p:cNvSpPr txBox="1">
            <a:spLocks/>
          </p:cNvSpPr>
          <p:nvPr/>
        </p:nvSpPr>
        <p:spPr>
          <a:xfrm>
            <a:off x="4766733" y="2094888"/>
            <a:ext cx="3952775" cy="261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400" dirty="0" smtClean="0"/>
              <a:t>Tip</a:t>
            </a:r>
          </a:p>
          <a:p>
            <a:pPr>
              <a:buFontTx/>
              <a:buChar char="-"/>
            </a:pPr>
            <a:r>
              <a:rPr lang="en-US" sz="2400" dirty="0" smtClean="0"/>
              <a:t>Post some news in </a:t>
            </a:r>
            <a:r>
              <a:rPr lang="en-US" sz="2400" dirty="0" err="1" smtClean="0"/>
              <a:t>MyPE</a:t>
            </a:r>
            <a:endParaRPr lang="en-US" sz="2400" dirty="0" smtClean="0"/>
          </a:p>
          <a:p>
            <a:pPr>
              <a:buFontTx/>
              <a:buChar char="-"/>
            </a:pPr>
            <a:r>
              <a:rPr lang="en-US" sz="2400" dirty="0" smtClean="0"/>
              <a:t>Make sure you're logged in as a business manager and choose </a:t>
            </a:r>
            <a:r>
              <a:rPr lang="en-US" sz="2400" i="1" dirty="0" smtClean="0"/>
              <a:t>Write a news story</a:t>
            </a:r>
            <a:endParaRPr lang="nl-NL" sz="2400" i="1" dirty="0"/>
          </a:p>
        </p:txBody>
      </p:sp>
      <p:sp>
        <p:nvSpPr>
          <p:cNvPr id="6" name="Rechthoek 5"/>
          <p:cNvSpPr/>
          <p:nvPr/>
        </p:nvSpPr>
        <p:spPr>
          <a:xfrm>
            <a:off x="4875731" y="5054883"/>
            <a:ext cx="7135293" cy="707886"/>
          </a:xfrm>
          <a:prstGeom prst="rect">
            <a:avLst/>
          </a:prstGeom>
        </p:spPr>
        <p:txBody>
          <a:bodyPr wrap="square">
            <a:spAutoFit/>
          </a:bodyPr>
          <a:lstStyle/>
          <a:p>
            <a:r>
              <a:rPr lang="en-US" sz="2000" dirty="0" smtClean="0"/>
              <a:t>Do you want to give a trainee the rights to write news stories?  Mail </a:t>
            </a:r>
            <a:r>
              <a:rPr lang="nl-NL" sz="2000" dirty="0" smtClean="0">
                <a:sym typeface="Wingdings" panose="05000000000000000000" pitchFamily="2" charset="2"/>
                <a:hlinkClick r:id="rId5"/>
              </a:rPr>
              <a:t>PenNed@stichtingpraktijkleren.nl</a:t>
            </a:r>
            <a:r>
              <a:rPr lang="nl-NL" sz="2000" dirty="0" smtClean="0">
                <a:sym typeface="Wingdings" panose="05000000000000000000" pitchFamily="2" charset="2"/>
              </a:rPr>
              <a:t> </a:t>
            </a:r>
            <a:r>
              <a:rPr lang="en-US" sz="2000" dirty="0" smtClean="0">
                <a:sym typeface="Wingdings" panose="05000000000000000000" pitchFamily="2" charset="2"/>
              </a:rPr>
              <a:t>for a web editor account.</a:t>
            </a:r>
            <a:endParaRPr lang="nl-NL" dirty="0"/>
          </a:p>
        </p:txBody>
      </p:sp>
    </p:spTree>
    <p:extLst>
      <p:ext uri="{BB962C8B-B14F-4D97-AF65-F5344CB8AC3E}">
        <p14:creationId xmlns:p14="http://schemas.microsoft.com/office/powerpoint/2010/main" val="199397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124089" y="273052"/>
            <a:ext cx="6886935" cy="738063"/>
          </a:xfrm>
        </p:spPr>
        <p:txBody>
          <a:bodyPr>
            <a:normAutofit/>
          </a:bodyPr>
          <a:lstStyle/>
          <a:p>
            <a:pPr marL="0" indent="0">
              <a:buNone/>
            </a:pPr>
            <a:r>
              <a:rPr lang="en-US" sz="2800" b="1" dirty="0" err="1" smtClean="0"/>
              <a:t>MyPE</a:t>
            </a:r>
            <a:r>
              <a:rPr lang="en-US" sz="2800" b="1" dirty="0" smtClean="0"/>
              <a:t> – additional features for </a:t>
            </a:r>
            <a:r>
              <a:rPr lang="nl-NL" sz="2800" b="1" dirty="0" smtClean="0"/>
              <a:t>managers</a:t>
            </a: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400" i="1" dirty="0" smtClean="0"/>
          </a:p>
          <a:p>
            <a:pPr marL="0" indent="0">
              <a:buNone/>
              <a:tabLst>
                <a:tab pos="361950" algn="l"/>
              </a:tabLst>
            </a:pP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pic>
        <p:nvPicPr>
          <p:cNvPr id="4" name="Afbeelding 3"/>
          <p:cNvPicPr>
            <a:picLocks noChangeAspect="1"/>
          </p:cNvPicPr>
          <p:nvPr/>
        </p:nvPicPr>
        <p:blipFill>
          <a:blip r:embed="rId2"/>
          <a:stretch>
            <a:fillRect/>
          </a:stretch>
        </p:blipFill>
        <p:spPr>
          <a:xfrm>
            <a:off x="221219" y="273052"/>
            <a:ext cx="4236862" cy="6409102"/>
          </a:xfrm>
          <a:prstGeom prst="rect">
            <a:avLst/>
          </a:prstGeom>
        </p:spPr>
      </p:pic>
      <p:sp>
        <p:nvSpPr>
          <p:cNvPr id="13" name="Pijl-omlaag 12"/>
          <p:cNvSpPr/>
          <p:nvPr/>
        </p:nvSpPr>
        <p:spPr>
          <a:xfrm rot="1860003">
            <a:off x="4127768" y="1333569"/>
            <a:ext cx="406723" cy="263018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7" name="Tijdelijke aanduiding voor inhoud 6"/>
          <p:cNvSpPr txBox="1">
            <a:spLocks/>
          </p:cNvSpPr>
          <p:nvPr/>
        </p:nvSpPr>
        <p:spPr>
          <a:xfrm>
            <a:off x="5124090" y="1011114"/>
            <a:ext cx="6754483" cy="2720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400" u="sng" dirty="0" smtClean="0">
                <a:hlinkClick r:id="rId3"/>
              </a:rPr>
              <a:t>Backlog</a:t>
            </a:r>
            <a:endParaRPr lang="nl-NL" sz="2400" dirty="0" smtClean="0"/>
          </a:p>
          <a:p>
            <a:pPr marL="0" indent="0">
              <a:buFont typeface="Arial" panose="020B0604020202020204" pitchFamily="34" charset="0"/>
              <a:buNone/>
            </a:pPr>
            <a:r>
              <a:rPr lang="en-US" sz="2200" dirty="0" smtClean="0"/>
              <a:t>Suggestions for additional work for trainees Teacher-oriented, so don't let trainees log into your manager (MA) account</a:t>
            </a:r>
          </a:p>
          <a:p>
            <a:pPr marL="0" indent="0">
              <a:buFont typeface="Arial" panose="020B0604020202020204" pitchFamily="34" charset="0"/>
              <a:buNone/>
            </a:pPr>
            <a:r>
              <a:rPr lang="nl-NL" sz="2000" dirty="0" smtClean="0">
                <a:sym typeface="Wingdings" panose="05000000000000000000" pitchFamily="2" charset="2"/>
              </a:rPr>
              <a:t>See </a:t>
            </a:r>
            <a:r>
              <a:rPr lang="nl-NL" sz="2000" dirty="0" smtClean="0">
                <a:sym typeface="Wingdings" panose="05000000000000000000" pitchFamily="2" charset="2"/>
                <a:hlinkClick r:id="rId4" action="ppaction://hlinksldjump"/>
              </a:rPr>
              <a:t>here</a:t>
            </a:r>
            <a:r>
              <a:rPr lang="nl-NL" sz="2000" dirty="0" smtClean="0">
                <a:sym typeface="Wingdings" panose="05000000000000000000" pitchFamily="2" charset="2"/>
              </a:rPr>
              <a:t> </a:t>
            </a:r>
            <a:r>
              <a:rPr lang="nl-NL" sz="2000" dirty="0" err="1" smtClean="0">
                <a:sym typeface="Wingdings" panose="05000000000000000000" pitchFamily="2" charset="2"/>
              </a:rPr>
              <a:t>for</a:t>
            </a:r>
            <a:r>
              <a:rPr lang="nl-NL" sz="2000" dirty="0" smtClean="0">
                <a:sym typeface="Wingdings" panose="05000000000000000000" pitchFamily="2" charset="2"/>
              </a:rPr>
              <a:t> more info. </a:t>
            </a:r>
          </a:p>
          <a:p>
            <a:pPr marL="0" indent="0">
              <a:buNone/>
            </a:pPr>
            <a:endParaRPr lang="nl-NL" sz="2600" dirty="0"/>
          </a:p>
        </p:txBody>
      </p:sp>
      <p:sp>
        <p:nvSpPr>
          <p:cNvPr id="18" name="Tijdelijke aanduiding voor inhoud 6"/>
          <p:cNvSpPr txBox="1">
            <a:spLocks/>
          </p:cNvSpPr>
          <p:nvPr/>
        </p:nvSpPr>
        <p:spPr>
          <a:xfrm>
            <a:off x="5205465" y="4033353"/>
            <a:ext cx="6673108" cy="18153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400" u="sng" dirty="0" smtClean="0"/>
              <a:t>Chatbox</a:t>
            </a:r>
            <a:endParaRPr lang="nl-NL" sz="2400" dirty="0" smtClean="0"/>
          </a:p>
          <a:p>
            <a:pPr marL="0" indent="0">
              <a:buFont typeface="Arial" panose="020B0604020202020204" pitchFamily="34" charset="0"/>
              <a:buNone/>
            </a:pPr>
            <a:r>
              <a:rPr lang="en-US" sz="2200" dirty="0" smtClean="0"/>
              <a:t>To quickly ask a question, to spar, to exchange ideas, ...  Teacher-focused, so don't let trainees log into your MA account</a:t>
            </a:r>
            <a:endParaRPr lang="nl-NL" sz="2000" dirty="0" smtClean="0"/>
          </a:p>
          <a:p>
            <a:pPr marL="0" indent="0">
              <a:buFont typeface="Arial" panose="020B0604020202020204" pitchFamily="34" charset="0"/>
              <a:buNone/>
            </a:pPr>
            <a:endParaRPr lang="nl-NL" sz="2600" dirty="0"/>
          </a:p>
        </p:txBody>
      </p:sp>
      <p:sp>
        <p:nvSpPr>
          <p:cNvPr id="19" name="Pijl-omlaag 18"/>
          <p:cNvSpPr/>
          <p:nvPr/>
        </p:nvSpPr>
        <p:spPr>
          <a:xfrm rot="4075140">
            <a:off x="4161939" y="3812404"/>
            <a:ext cx="406723" cy="102288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745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45789" y="273051"/>
            <a:ext cx="7536611" cy="6145002"/>
          </a:xfrm>
        </p:spPr>
        <p:txBody>
          <a:bodyPr>
            <a:normAutofit/>
          </a:bodyPr>
          <a:lstStyle/>
          <a:p>
            <a:pPr marL="0" indent="0">
              <a:buNone/>
            </a:pPr>
            <a:r>
              <a:rPr lang="nl-NL" sz="2800" b="1" dirty="0" err="1" smtClean="0">
                <a:solidFill>
                  <a:srgbClr val="D7A900"/>
                </a:solidFill>
              </a:rPr>
              <a:t>MyPE</a:t>
            </a:r>
            <a:r>
              <a:rPr lang="nl-NL" sz="2800" dirty="0" smtClean="0">
                <a:solidFill>
                  <a:srgbClr val="D7A900"/>
                </a:solidFill>
              </a:rPr>
              <a:t>	</a:t>
            </a:r>
            <a:r>
              <a:rPr lang="nl-NL" sz="1600" dirty="0" smtClean="0"/>
              <a:t/>
            </a:r>
            <a:br>
              <a:rPr lang="nl-NL" sz="1600" dirty="0" smtClean="0"/>
            </a:br>
            <a:endParaRPr lang="nl-NL" sz="1600" u="sng" dirty="0"/>
          </a:p>
          <a:p>
            <a:pPr marL="0" indent="0">
              <a:buNone/>
            </a:pPr>
            <a:endParaRPr lang="nl-NL" sz="2800" u="sng" dirty="0" smtClean="0"/>
          </a:p>
          <a:p>
            <a:pPr marL="0" indent="0">
              <a:buNone/>
            </a:pPr>
            <a:r>
              <a:rPr lang="nl-NL" sz="2800" dirty="0" smtClean="0"/>
              <a:t>(*)</a:t>
            </a:r>
          </a:p>
          <a:p>
            <a:pPr marL="0" indent="0">
              <a:buNone/>
            </a:pPr>
            <a:endParaRPr lang="nl-NL" sz="2800" u="sng" dirty="0" smtClean="0"/>
          </a:p>
        </p:txBody>
      </p:sp>
      <p:pic>
        <p:nvPicPr>
          <p:cNvPr id="5" name="Afbeelding 4"/>
          <p:cNvPicPr>
            <a:picLocks noChangeAspect="1"/>
          </p:cNvPicPr>
          <p:nvPr/>
        </p:nvPicPr>
        <p:blipFill rotWithShape="1">
          <a:blip r:embed="rId2"/>
          <a:srcRect b="7313"/>
          <a:stretch/>
        </p:blipFill>
        <p:spPr>
          <a:xfrm>
            <a:off x="175583" y="273050"/>
            <a:ext cx="3711275" cy="4799282"/>
          </a:xfrm>
          <a:prstGeom prst="rect">
            <a:avLst/>
          </a:prstGeom>
          <a:ln w="38100">
            <a:solidFill>
              <a:srgbClr val="D7A900"/>
            </a:solidFill>
          </a:ln>
        </p:spPr>
      </p:pic>
      <p:pic>
        <p:nvPicPr>
          <p:cNvPr id="12" name="Afbeelding 11"/>
          <p:cNvPicPr>
            <a:picLocks noChangeAspect="1"/>
          </p:cNvPicPr>
          <p:nvPr/>
        </p:nvPicPr>
        <p:blipFill>
          <a:blip r:embed="rId3"/>
          <a:stretch>
            <a:fillRect/>
          </a:stretch>
        </p:blipFill>
        <p:spPr>
          <a:xfrm>
            <a:off x="4127423" y="837732"/>
            <a:ext cx="2674189" cy="1595397"/>
          </a:xfrm>
          <a:prstGeom prst="rect">
            <a:avLst/>
          </a:prstGeom>
          <a:ln>
            <a:solidFill>
              <a:srgbClr val="D7A900"/>
            </a:solidFill>
          </a:ln>
        </p:spPr>
      </p:pic>
      <p:sp>
        <p:nvSpPr>
          <p:cNvPr id="23" name="Tijdelijke aanduiding voor inhoud 2"/>
          <p:cNvSpPr txBox="1">
            <a:spLocks/>
          </p:cNvSpPr>
          <p:nvPr/>
        </p:nvSpPr>
        <p:spPr>
          <a:xfrm>
            <a:off x="6961517" y="837732"/>
            <a:ext cx="4779034" cy="1595396"/>
          </a:xfrm>
          <a:prstGeom prst="rect">
            <a:avLst/>
          </a:prstGeom>
          <a:ln>
            <a:solidFill>
              <a:srgbClr val="FFC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600" b="1" dirty="0" smtClean="0"/>
              <a:t>Intranet</a:t>
            </a:r>
          </a:p>
          <a:p>
            <a:pPr marL="0" indent="0">
              <a:buFont typeface="Arial" panose="020B0604020202020204" pitchFamily="34" charset="0"/>
              <a:buNone/>
            </a:pPr>
            <a:r>
              <a:rPr lang="en-US" sz="1600" dirty="0" smtClean="0"/>
              <a:t>Space for messages that matter to you and your colleagues (intranet page)</a:t>
            </a:r>
            <a:endParaRPr lang="nl-NL" sz="1600" dirty="0" smtClean="0"/>
          </a:p>
          <a:p>
            <a:pPr marL="685800" lvl="1">
              <a:buFont typeface="Wingdings" panose="05000000000000000000" pitchFamily="2" charset="2"/>
              <a:buChar char="è"/>
            </a:pPr>
            <a:r>
              <a:rPr lang="en-US" sz="1400" dirty="0" smtClean="0"/>
              <a:t>Filling is done by MA or by trainee who has rights to do so (*) </a:t>
            </a:r>
          </a:p>
          <a:p>
            <a:pPr marL="685800" lvl="1">
              <a:buFont typeface="Wingdings" panose="05000000000000000000" pitchFamily="2" charset="2"/>
              <a:buChar char="è"/>
            </a:pPr>
            <a:r>
              <a:rPr lang="en-US" sz="1400" dirty="0" smtClean="0"/>
              <a:t>Only visible for the own PE </a:t>
            </a:r>
            <a:endParaRPr lang="nl-NL" sz="1600" b="1" dirty="0" smtClean="0"/>
          </a:p>
        </p:txBody>
      </p:sp>
      <p:pic>
        <p:nvPicPr>
          <p:cNvPr id="25" name="Afbeelding 24"/>
          <p:cNvPicPr>
            <a:picLocks noChangeAspect="1"/>
          </p:cNvPicPr>
          <p:nvPr/>
        </p:nvPicPr>
        <p:blipFill>
          <a:blip r:embed="rId4"/>
          <a:stretch>
            <a:fillRect/>
          </a:stretch>
        </p:blipFill>
        <p:spPr>
          <a:xfrm>
            <a:off x="4114437" y="2668076"/>
            <a:ext cx="2700159" cy="1241067"/>
          </a:xfrm>
          <a:prstGeom prst="rect">
            <a:avLst/>
          </a:prstGeom>
          <a:ln>
            <a:solidFill>
              <a:srgbClr val="FFC000"/>
            </a:solidFill>
          </a:ln>
        </p:spPr>
      </p:pic>
      <p:pic>
        <p:nvPicPr>
          <p:cNvPr id="27" name="Afbeelding 26"/>
          <p:cNvPicPr>
            <a:picLocks noChangeAspect="1"/>
          </p:cNvPicPr>
          <p:nvPr/>
        </p:nvPicPr>
        <p:blipFill rotWithShape="1">
          <a:blip r:embed="rId5"/>
          <a:srcRect r="11750"/>
          <a:stretch/>
        </p:blipFill>
        <p:spPr>
          <a:xfrm>
            <a:off x="4084289" y="4267326"/>
            <a:ext cx="2760453" cy="1978232"/>
          </a:xfrm>
          <a:prstGeom prst="rect">
            <a:avLst/>
          </a:prstGeom>
          <a:ln>
            <a:solidFill>
              <a:srgbClr val="FFC000"/>
            </a:solidFill>
          </a:ln>
        </p:spPr>
      </p:pic>
      <p:sp>
        <p:nvSpPr>
          <p:cNvPr id="28" name="Tijdelijke aanduiding voor inhoud 2"/>
          <p:cNvSpPr txBox="1">
            <a:spLocks/>
          </p:cNvSpPr>
          <p:nvPr/>
        </p:nvSpPr>
        <p:spPr>
          <a:xfrm>
            <a:off x="6936573" y="2639029"/>
            <a:ext cx="4803977" cy="1369086"/>
          </a:xfrm>
          <a:prstGeom prst="rect">
            <a:avLst/>
          </a:prstGeom>
          <a:ln>
            <a:solidFill>
              <a:srgbClr val="FFC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b="1" dirty="0" smtClean="0"/>
              <a:t>Dashboard</a:t>
            </a:r>
            <a:r>
              <a:rPr lang="nl-NL" sz="1600" dirty="0" smtClean="0"/>
              <a:t> </a:t>
            </a:r>
            <a:endParaRPr lang="nl-NL" sz="1600" dirty="0"/>
          </a:p>
          <a:p>
            <a:pPr marL="0" indent="0">
              <a:buNone/>
            </a:pPr>
            <a:r>
              <a:rPr lang="nl-NL" sz="1600" dirty="0" err="1" smtClean="0"/>
              <a:t>Figures</a:t>
            </a:r>
            <a:r>
              <a:rPr lang="nl-NL" sz="1600" dirty="0" smtClean="0"/>
              <a:t> on recent business transactions</a:t>
            </a:r>
          </a:p>
          <a:p>
            <a:pPr marL="685800" lvl="1">
              <a:buFont typeface="Wingdings" panose="05000000000000000000" pitchFamily="2" charset="2"/>
              <a:buChar char="è"/>
            </a:pPr>
            <a:r>
              <a:rPr lang="en-US" sz="1400" dirty="0" smtClean="0">
                <a:sym typeface="Wingdings" panose="05000000000000000000" pitchFamily="2" charset="2"/>
              </a:rPr>
              <a:t>Filling is done automatically </a:t>
            </a:r>
          </a:p>
          <a:p>
            <a:pPr marL="685800" lvl="1">
              <a:buFont typeface="Wingdings" panose="05000000000000000000" pitchFamily="2" charset="2"/>
              <a:buChar char="è"/>
            </a:pPr>
            <a:r>
              <a:rPr lang="en-US" sz="1400" dirty="0" smtClean="0">
                <a:sym typeface="Wingdings" panose="05000000000000000000" pitchFamily="2" charset="2"/>
              </a:rPr>
              <a:t>Only visible for your own PE </a:t>
            </a:r>
            <a:endParaRPr lang="nl-NL" sz="1400" dirty="0"/>
          </a:p>
        </p:txBody>
      </p:sp>
      <p:sp>
        <p:nvSpPr>
          <p:cNvPr id="29" name="Tijdelijke aanduiding voor inhoud 2"/>
          <p:cNvSpPr txBox="1">
            <a:spLocks/>
          </p:cNvSpPr>
          <p:nvPr/>
        </p:nvSpPr>
        <p:spPr>
          <a:xfrm>
            <a:off x="6936574" y="4253700"/>
            <a:ext cx="4803976" cy="1241326"/>
          </a:xfrm>
          <a:prstGeom prst="rect">
            <a:avLst/>
          </a:prstGeom>
          <a:ln>
            <a:solidFill>
              <a:srgbClr val="FFC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b="1" dirty="0" smtClean="0"/>
              <a:t>News </a:t>
            </a:r>
            <a:r>
              <a:rPr lang="nl-NL" sz="1600" b="1" dirty="0" err="1" smtClean="0"/>
              <a:t>from</a:t>
            </a:r>
            <a:r>
              <a:rPr lang="nl-NL" sz="1600" b="1" dirty="0" smtClean="0"/>
              <a:t> </a:t>
            </a:r>
            <a:r>
              <a:rPr lang="nl-NL" sz="1600" b="1" dirty="0" err="1" smtClean="0"/>
              <a:t>PenNed</a:t>
            </a:r>
            <a:endParaRPr lang="nl-NL" sz="1600" b="1" dirty="0"/>
          </a:p>
          <a:p>
            <a:pPr marL="0" indent="0">
              <a:buNone/>
            </a:pPr>
            <a:r>
              <a:rPr lang="nl-NL" sz="1600" dirty="0" smtClean="0"/>
              <a:t>News </a:t>
            </a:r>
            <a:r>
              <a:rPr lang="nl-NL" sz="1600" dirty="0" err="1" smtClean="0"/>
              <a:t>from</a:t>
            </a:r>
            <a:r>
              <a:rPr lang="nl-NL" sz="1600" dirty="0" smtClean="0"/>
              <a:t> </a:t>
            </a:r>
            <a:r>
              <a:rPr lang="nl-NL" sz="1600" dirty="0" err="1" smtClean="0"/>
              <a:t>the</a:t>
            </a:r>
            <a:r>
              <a:rPr lang="nl-NL" sz="1600" dirty="0" smtClean="0"/>
              <a:t> </a:t>
            </a:r>
            <a:r>
              <a:rPr lang="nl-NL" sz="1600" dirty="0" err="1"/>
              <a:t>central</a:t>
            </a:r>
            <a:r>
              <a:rPr lang="nl-NL" sz="1600" dirty="0"/>
              <a:t> office </a:t>
            </a:r>
            <a:r>
              <a:rPr lang="nl-NL" sz="1600" dirty="0" smtClean="0"/>
              <a:t>PenNed</a:t>
            </a:r>
          </a:p>
          <a:p>
            <a:pPr marL="685800" lvl="1">
              <a:buFont typeface="Wingdings" panose="05000000000000000000" pitchFamily="2" charset="2"/>
              <a:buChar char="è"/>
            </a:pPr>
            <a:r>
              <a:rPr lang="en-US" sz="1400" dirty="0" smtClean="0">
                <a:sym typeface="Wingdings" panose="05000000000000000000" pitchFamily="2" charset="2"/>
              </a:rPr>
              <a:t>Filling is done by Team </a:t>
            </a:r>
            <a:r>
              <a:rPr lang="en-US" sz="1400" dirty="0" err="1" smtClean="0">
                <a:sym typeface="Wingdings" panose="05000000000000000000" pitchFamily="2" charset="2"/>
              </a:rPr>
              <a:t>PenNed</a:t>
            </a:r>
            <a:r>
              <a:rPr lang="en-US" sz="1400" dirty="0" smtClean="0">
                <a:sym typeface="Wingdings" panose="05000000000000000000" pitchFamily="2" charset="2"/>
              </a:rPr>
              <a:t> </a:t>
            </a:r>
          </a:p>
          <a:p>
            <a:pPr marL="685800" lvl="1">
              <a:buFont typeface="Wingdings" panose="05000000000000000000" pitchFamily="2" charset="2"/>
              <a:buChar char="è"/>
            </a:pPr>
            <a:r>
              <a:rPr lang="en-US" sz="1400" dirty="0" smtClean="0">
                <a:sym typeface="Wingdings" panose="05000000000000000000" pitchFamily="2" charset="2"/>
              </a:rPr>
              <a:t>Only visible to manager</a:t>
            </a:r>
            <a:endParaRPr lang="nl-NL" sz="1600" u="sng" dirty="0"/>
          </a:p>
        </p:txBody>
      </p:sp>
      <p:sp>
        <p:nvSpPr>
          <p:cNvPr id="2" name="Rechthoek 1"/>
          <p:cNvSpPr/>
          <p:nvPr/>
        </p:nvSpPr>
        <p:spPr>
          <a:xfrm>
            <a:off x="7074499" y="5876226"/>
            <a:ext cx="4666051" cy="553998"/>
          </a:xfrm>
          <a:prstGeom prst="rect">
            <a:avLst/>
          </a:prstGeom>
        </p:spPr>
        <p:txBody>
          <a:bodyPr wrap="square">
            <a:spAutoFit/>
          </a:bodyPr>
          <a:lstStyle/>
          <a:p>
            <a:r>
              <a:rPr lang="nl-NL" sz="1400" dirty="0" smtClean="0">
                <a:solidFill>
                  <a:srgbClr val="D7A900"/>
                </a:solidFill>
              </a:rPr>
              <a:t>(*)</a:t>
            </a:r>
            <a:r>
              <a:rPr lang="nl-NL" dirty="0" smtClean="0"/>
              <a:t> </a:t>
            </a:r>
            <a:r>
              <a:rPr lang="nl-NL" sz="1200" dirty="0" smtClean="0"/>
              <a:t>Mail </a:t>
            </a:r>
            <a:r>
              <a:rPr lang="nl-NL" sz="1200" dirty="0" err="1" smtClean="0"/>
              <a:t>to</a:t>
            </a:r>
            <a:r>
              <a:rPr lang="nl-NL" sz="1200" dirty="0" smtClean="0"/>
              <a:t> </a:t>
            </a:r>
            <a:r>
              <a:rPr lang="nl-NL" sz="1200" dirty="0" smtClean="0">
                <a:hlinkClick r:id="rId6"/>
              </a:rPr>
              <a:t>PenNed@stichtingpraktijkleren.nl</a:t>
            </a:r>
            <a:r>
              <a:rPr lang="nl-NL" sz="1200" dirty="0" smtClean="0"/>
              <a:t> </a:t>
            </a:r>
            <a:r>
              <a:rPr lang="en-US" sz="1200" dirty="0" smtClean="0"/>
              <a:t>to request a web editor account so that a trainee can also post messages.</a:t>
            </a:r>
            <a:endParaRPr lang="nl-NL" dirty="0"/>
          </a:p>
        </p:txBody>
      </p:sp>
    </p:spTree>
    <p:extLst>
      <p:ext uri="{BB962C8B-B14F-4D97-AF65-F5344CB8AC3E}">
        <p14:creationId xmlns:p14="http://schemas.microsoft.com/office/powerpoint/2010/main" val="254947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2</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2680963165"/>
              </p:ext>
            </p:extLst>
          </p:nvPr>
        </p:nvGraphicFramePr>
        <p:xfrm>
          <a:off x="609600" y="1268413"/>
          <a:ext cx="3992380" cy="3413760"/>
        </p:xfrm>
        <a:graphic>
          <a:graphicData uri="http://schemas.openxmlformats.org/drawingml/2006/table">
            <a:tbl>
              <a:tblPr firstRow="1" firstCol="1" bandRow="1">
                <a:tableStyleId>{5C22544A-7EE6-4342-B048-85BDC9FD1C3A}</a:tableStyleId>
              </a:tblPr>
              <a:tblGrid>
                <a:gridCol w="934387">
                  <a:extLst>
                    <a:ext uri="{9D8B030D-6E8A-4147-A177-3AD203B41FA5}">
                      <a16:colId xmlns:a16="http://schemas.microsoft.com/office/drawing/2014/main" val="84395879"/>
                    </a:ext>
                  </a:extLst>
                </a:gridCol>
                <a:gridCol w="3057993">
                  <a:extLst>
                    <a:ext uri="{9D8B030D-6E8A-4147-A177-3AD203B41FA5}">
                      <a16:colId xmlns:a16="http://schemas.microsoft.com/office/drawing/2014/main" val="1569872940"/>
                    </a:ext>
                  </a:extLst>
                </a:gridCol>
              </a:tblGrid>
              <a:tr h="3378538">
                <a:tc>
                  <a:txBody>
                    <a:bodyPr/>
                    <a:lstStyle/>
                    <a:p>
                      <a:pPr>
                        <a:spcAft>
                          <a:spcPts val="0"/>
                        </a:spcAft>
                      </a:pPr>
                      <a:r>
                        <a:rPr lang="nl-NL" sz="1600" b="0" dirty="0" err="1" smtClean="0">
                          <a:effectLst/>
                        </a:rPr>
                        <a:t>Working</a:t>
                      </a:r>
                      <a:r>
                        <a:rPr lang="nl-NL" sz="1600" b="0" baseline="0" dirty="0" smtClean="0">
                          <a:effectLst/>
                        </a:rPr>
                        <a:t> </a:t>
                      </a:r>
                      <a:r>
                        <a:rPr lang="nl-NL" sz="1600" b="0" baseline="0" dirty="0" err="1" smtClean="0">
                          <a:effectLst/>
                        </a:rPr>
                        <a:t>day</a:t>
                      </a:r>
                      <a:r>
                        <a:rPr lang="nl-NL" sz="1600" b="0" baseline="0" dirty="0" smtClean="0">
                          <a:effectLst/>
                        </a:rPr>
                        <a:t> </a:t>
                      </a:r>
                      <a:r>
                        <a:rPr lang="nl-NL" sz="1600" b="0" dirty="0" smtClean="0">
                          <a:effectLst/>
                        </a:rPr>
                        <a:t> </a:t>
                      </a:r>
                      <a:r>
                        <a:rPr lang="nl-NL" sz="1600" b="0" dirty="0">
                          <a:effectLst/>
                        </a:rPr>
                        <a:t>2</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en-US" sz="1600" b="0" dirty="0" smtClean="0">
                          <a:effectLst/>
                        </a:rPr>
                        <a:t>Commerce/Marketing </a:t>
                      </a:r>
                    </a:p>
                    <a:p>
                      <a:pPr>
                        <a:spcAft>
                          <a:spcPts val="0"/>
                        </a:spcAft>
                      </a:pPr>
                      <a:r>
                        <a:rPr lang="en-US" sz="1600" b="0" dirty="0" smtClean="0">
                          <a:effectLst/>
                        </a:rPr>
                        <a:t>Which sales channels are we going to use? Which target groups do we want to reach? In which countries do we want to be active? Again consulting business guide. And then have a flyer, action, logo and/or e-mail text made. And then have them made with Google Docs and save them in Google Drive (or the Microsoft variant) Finally, let them choose the best email text and actually send it via Gmail: "</a:t>
                      </a:r>
                      <a:r>
                        <a:rPr lang="en-US" sz="1600" b="0" dirty="0" smtClean="0">
                          <a:solidFill>
                            <a:srgbClr val="FF0000"/>
                          </a:solidFill>
                          <a:effectLst/>
                        </a:rPr>
                        <a:t>We are </a:t>
                      </a:r>
                      <a:r>
                        <a:rPr lang="en-US" sz="1600" b="0" dirty="0" err="1" smtClean="0">
                          <a:solidFill>
                            <a:srgbClr val="FF0000"/>
                          </a:solidFill>
                          <a:effectLst/>
                        </a:rPr>
                        <a:t>Vlaggensite</a:t>
                      </a:r>
                      <a:r>
                        <a:rPr lang="en-US" sz="1600" b="0" dirty="0" smtClean="0">
                          <a:solidFill>
                            <a:srgbClr val="FF0000"/>
                          </a:solidFill>
                          <a:effectLst/>
                        </a:rPr>
                        <a:t>. We... Are opening..... "</a:t>
                      </a:r>
                      <a:endParaRPr lang="nl-NL" sz="1600" b="0" dirty="0">
                        <a:solidFill>
                          <a:srgbClr val="FF0000"/>
                        </a:solidFill>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2006408785"/>
                  </a:ext>
                </a:extLst>
              </a:tr>
            </a:tbl>
          </a:graphicData>
        </a:graphic>
      </p:graphicFrame>
    </p:spTree>
    <p:extLst>
      <p:ext uri="{BB962C8B-B14F-4D97-AF65-F5344CB8AC3E}">
        <p14:creationId xmlns:p14="http://schemas.microsoft.com/office/powerpoint/2010/main" val="3709428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45789" y="273051"/>
            <a:ext cx="7536611" cy="6145002"/>
          </a:xfrm>
        </p:spPr>
        <p:txBody>
          <a:bodyPr>
            <a:normAutofit/>
          </a:bodyPr>
          <a:lstStyle/>
          <a:p>
            <a:pPr marL="0" indent="0">
              <a:buNone/>
            </a:pPr>
            <a:r>
              <a:rPr lang="nl-NL" sz="2800" b="1" dirty="0" err="1" smtClean="0">
                <a:solidFill>
                  <a:srgbClr val="D7A900"/>
                </a:solidFill>
              </a:rPr>
              <a:t>MyPE</a:t>
            </a:r>
            <a:r>
              <a:rPr lang="nl-NL" sz="2800" dirty="0" smtClean="0">
                <a:solidFill>
                  <a:srgbClr val="D7A900"/>
                </a:solidFill>
              </a:rPr>
              <a:t>	</a:t>
            </a:r>
            <a:r>
              <a:rPr lang="nl-NL" sz="1600" dirty="0" smtClean="0"/>
              <a:t/>
            </a:r>
            <a:br>
              <a:rPr lang="nl-NL" sz="1600" dirty="0" smtClean="0"/>
            </a:br>
            <a:endParaRPr lang="nl-NL" sz="1600" u="sng" dirty="0"/>
          </a:p>
          <a:p>
            <a:pPr marL="0" indent="0">
              <a:buNone/>
            </a:pPr>
            <a:endParaRPr lang="nl-NL" sz="2800" u="sng" dirty="0" smtClean="0"/>
          </a:p>
          <a:p>
            <a:pPr marL="0" indent="0">
              <a:buNone/>
            </a:pPr>
            <a:endParaRPr lang="nl-NL" sz="2800" u="sng" dirty="0" smtClean="0"/>
          </a:p>
        </p:txBody>
      </p:sp>
      <p:pic>
        <p:nvPicPr>
          <p:cNvPr id="5" name="Afbeelding 4"/>
          <p:cNvPicPr>
            <a:picLocks noChangeAspect="1"/>
          </p:cNvPicPr>
          <p:nvPr/>
        </p:nvPicPr>
        <p:blipFill rotWithShape="1">
          <a:blip r:embed="rId2"/>
          <a:srcRect b="7313"/>
          <a:stretch/>
        </p:blipFill>
        <p:spPr>
          <a:xfrm>
            <a:off x="175583" y="273050"/>
            <a:ext cx="3711275" cy="4799282"/>
          </a:xfrm>
          <a:prstGeom prst="rect">
            <a:avLst/>
          </a:prstGeom>
          <a:ln w="38100">
            <a:solidFill>
              <a:srgbClr val="D7A900"/>
            </a:solidFill>
          </a:ln>
        </p:spPr>
      </p:pic>
      <p:sp>
        <p:nvSpPr>
          <p:cNvPr id="23" name="Tijdelijke aanduiding voor inhoud 2"/>
          <p:cNvSpPr txBox="1">
            <a:spLocks/>
          </p:cNvSpPr>
          <p:nvPr/>
        </p:nvSpPr>
        <p:spPr>
          <a:xfrm>
            <a:off x="5960852" y="970993"/>
            <a:ext cx="5779697" cy="969950"/>
          </a:xfrm>
          <a:prstGeom prst="rect">
            <a:avLst/>
          </a:prstGeom>
          <a:ln>
            <a:solidFill>
              <a:srgbClr val="FFC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600" b="1" dirty="0" smtClean="0"/>
              <a:t>PE Portal</a:t>
            </a:r>
          </a:p>
          <a:p>
            <a:pPr marL="0" indent="0">
              <a:buFont typeface="Arial" panose="020B0604020202020204" pitchFamily="34" charset="0"/>
              <a:buNone/>
            </a:pPr>
            <a:r>
              <a:rPr lang="en-US" sz="1600" dirty="0" smtClean="0"/>
              <a:t>Here you log in to go to the PE portal, or to the bank account, the buy button, the Business Guide.</a:t>
            </a:r>
            <a:endParaRPr lang="nl-NL" sz="1600" dirty="0" smtClean="0"/>
          </a:p>
        </p:txBody>
      </p:sp>
      <p:sp>
        <p:nvSpPr>
          <p:cNvPr id="28" name="Tijdelijke aanduiding voor inhoud 2"/>
          <p:cNvSpPr txBox="1">
            <a:spLocks/>
          </p:cNvSpPr>
          <p:nvPr/>
        </p:nvSpPr>
        <p:spPr>
          <a:xfrm>
            <a:off x="5960852" y="2566389"/>
            <a:ext cx="4803977" cy="1369086"/>
          </a:xfrm>
          <a:prstGeom prst="rect">
            <a:avLst/>
          </a:prstGeom>
          <a:ln>
            <a:solidFill>
              <a:srgbClr val="FFC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b="1" dirty="0" smtClean="0"/>
              <a:t>PE details</a:t>
            </a:r>
            <a:endParaRPr lang="nl-NL" sz="1600" dirty="0"/>
          </a:p>
          <a:p>
            <a:pPr marL="0" indent="0">
              <a:buNone/>
            </a:pPr>
            <a:r>
              <a:rPr lang="en-US" sz="1600" dirty="0" smtClean="0"/>
              <a:t>Contact details and VAT and Chamber of Commerce number together</a:t>
            </a:r>
            <a:endParaRPr lang="nl-NL" sz="1600" dirty="0" smtClean="0"/>
          </a:p>
          <a:p>
            <a:pPr marL="685800" lvl="1">
              <a:buFont typeface="Wingdings" panose="05000000000000000000" pitchFamily="2" charset="2"/>
              <a:buChar char="è"/>
            </a:pPr>
            <a:r>
              <a:rPr lang="en-US" sz="1400" dirty="0" smtClean="0">
                <a:sym typeface="Wingdings" panose="05000000000000000000" pitchFamily="2" charset="2"/>
              </a:rPr>
              <a:t>Filling is done automatically </a:t>
            </a:r>
          </a:p>
          <a:p>
            <a:pPr marL="685800" lvl="1">
              <a:buFont typeface="Wingdings" panose="05000000000000000000" pitchFamily="2" charset="2"/>
              <a:buChar char="è"/>
            </a:pPr>
            <a:r>
              <a:rPr lang="en-US" sz="1400" dirty="0" smtClean="0">
                <a:sym typeface="Wingdings" panose="05000000000000000000" pitchFamily="2" charset="2"/>
              </a:rPr>
              <a:t>Only visible from your own PE</a:t>
            </a:r>
            <a:endParaRPr lang="nl-NL" sz="1400" dirty="0"/>
          </a:p>
        </p:txBody>
      </p:sp>
      <p:sp>
        <p:nvSpPr>
          <p:cNvPr id="29" name="Tijdelijke aanduiding voor inhoud 2"/>
          <p:cNvSpPr txBox="1">
            <a:spLocks/>
          </p:cNvSpPr>
          <p:nvPr/>
        </p:nvSpPr>
        <p:spPr>
          <a:xfrm>
            <a:off x="5960852" y="4456226"/>
            <a:ext cx="4941907" cy="1401109"/>
          </a:xfrm>
          <a:prstGeom prst="rect">
            <a:avLst/>
          </a:prstGeom>
          <a:ln>
            <a:solidFill>
              <a:srgbClr val="FFC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b="1" dirty="0" err="1" smtClean="0"/>
              <a:t>Interesting</a:t>
            </a:r>
            <a:r>
              <a:rPr lang="nl-NL" sz="1600" b="1" dirty="0" smtClean="0"/>
              <a:t> links</a:t>
            </a:r>
          </a:p>
          <a:p>
            <a:pPr marL="0" indent="0">
              <a:buNone/>
            </a:pPr>
            <a:r>
              <a:rPr lang="en-US" sz="1600" dirty="0" smtClean="0"/>
              <a:t>Links to interesting sites can be anything. For example, to new files in the </a:t>
            </a:r>
            <a:r>
              <a:rPr lang="en-US" sz="1600" dirty="0" err="1" smtClean="0"/>
              <a:t>PenNed</a:t>
            </a:r>
            <a:r>
              <a:rPr lang="en-US" sz="1600" dirty="0" smtClean="0"/>
              <a:t> website libraries</a:t>
            </a:r>
            <a:endParaRPr lang="nl-NL" sz="1600" dirty="0" smtClean="0"/>
          </a:p>
          <a:p>
            <a:pPr marL="685800" lvl="1">
              <a:buFont typeface="Wingdings" panose="05000000000000000000" pitchFamily="2" charset="2"/>
              <a:buChar char="è"/>
            </a:pPr>
            <a:r>
              <a:rPr lang="en-US" sz="1400" dirty="0" smtClean="0">
                <a:sym typeface="Wingdings" panose="05000000000000000000" pitchFamily="2" charset="2"/>
              </a:rPr>
              <a:t>Supplied by Central Office </a:t>
            </a:r>
            <a:r>
              <a:rPr lang="en-US" sz="1400" dirty="0" err="1" smtClean="0">
                <a:sym typeface="Wingdings" panose="05000000000000000000" pitchFamily="2" charset="2"/>
              </a:rPr>
              <a:t>PenNed</a:t>
            </a:r>
            <a:endParaRPr lang="nl-NL" sz="1400" dirty="0"/>
          </a:p>
          <a:p>
            <a:pPr marL="0" indent="0">
              <a:buNone/>
            </a:pPr>
            <a:endParaRPr lang="nl-NL" sz="1600" u="sng" dirty="0"/>
          </a:p>
        </p:txBody>
      </p:sp>
      <p:pic>
        <p:nvPicPr>
          <p:cNvPr id="4" name="Afbeelding 3"/>
          <p:cNvPicPr>
            <a:picLocks noChangeAspect="1"/>
          </p:cNvPicPr>
          <p:nvPr/>
        </p:nvPicPr>
        <p:blipFill>
          <a:blip r:embed="rId3"/>
          <a:stretch>
            <a:fillRect/>
          </a:stretch>
        </p:blipFill>
        <p:spPr>
          <a:xfrm>
            <a:off x="4045789" y="973217"/>
            <a:ext cx="1756132" cy="1479887"/>
          </a:xfrm>
          <a:prstGeom prst="rect">
            <a:avLst/>
          </a:prstGeom>
          <a:ln>
            <a:solidFill>
              <a:srgbClr val="FFC000"/>
            </a:solidFill>
          </a:ln>
        </p:spPr>
      </p:pic>
      <p:pic>
        <p:nvPicPr>
          <p:cNvPr id="6" name="Afbeelding 5"/>
          <p:cNvPicPr>
            <a:picLocks noChangeAspect="1"/>
          </p:cNvPicPr>
          <p:nvPr/>
        </p:nvPicPr>
        <p:blipFill>
          <a:blip r:embed="rId4"/>
          <a:stretch>
            <a:fillRect/>
          </a:stretch>
        </p:blipFill>
        <p:spPr>
          <a:xfrm>
            <a:off x="4045789" y="2566389"/>
            <a:ext cx="1756132" cy="1665864"/>
          </a:xfrm>
          <a:prstGeom prst="rect">
            <a:avLst/>
          </a:prstGeom>
          <a:ln>
            <a:solidFill>
              <a:srgbClr val="FFC000"/>
            </a:solidFill>
          </a:ln>
        </p:spPr>
      </p:pic>
      <p:pic>
        <p:nvPicPr>
          <p:cNvPr id="7" name="Afbeelding 6"/>
          <p:cNvPicPr>
            <a:picLocks noChangeAspect="1"/>
          </p:cNvPicPr>
          <p:nvPr/>
        </p:nvPicPr>
        <p:blipFill>
          <a:blip r:embed="rId5"/>
          <a:stretch>
            <a:fillRect/>
          </a:stretch>
        </p:blipFill>
        <p:spPr>
          <a:xfrm>
            <a:off x="4045789" y="4456227"/>
            <a:ext cx="1775455" cy="814513"/>
          </a:xfrm>
          <a:prstGeom prst="rect">
            <a:avLst/>
          </a:prstGeom>
          <a:ln>
            <a:solidFill>
              <a:srgbClr val="FFC000"/>
            </a:solidFill>
          </a:ln>
        </p:spPr>
      </p:pic>
    </p:spTree>
    <p:extLst>
      <p:ext uri="{BB962C8B-B14F-4D97-AF65-F5344CB8AC3E}">
        <p14:creationId xmlns:p14="http://schemas.microsoft.com/office/powerpoint/2010/main" val="3547676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451230" y="273051"/>
            <a:ext cx="7559795" cy="6153628"/>
          </a:xfrm>
        </p:spPr>
        <p:txBody>
          <a:bodyPr>
            <a:normAutofit/>
          </a:bodyPr>
          <a:lstStyle/>
          <a:p>
            <a:pPr marL="0" indent="0">
              <a:buNone/>
            </a:pPr>
            <a:r>
              <a:rPr lang="en-US" sz="2800" u="sng" dirty="0" smtClean="0"/>
              <a:t>Login Gmail and Google apps for PE</a:t>
            </a:r>
            <a:endParaRPr lang="nl-NL" sz="2400" dirty="0"/>
          </a:p>
          <a:p>
            <a:r>
              <a:rPr lang="nl-NL" sz="2000" dirty="0" smtClean="0"/>
              <a:t>User ID = pe.nl01xxx@penned.nl </a:t>
            </a:r>
          </a:p>
          <a:p>
            <a:r>
              <a:rPr lang="nl-NL" sz="2000" dirty="0" smtClean="0"/>
              <a:t>Password = [...]</a:t>
            </a:r>
          </a:p>
          <a:p>
            <a:r>
              <a:rPr lang="en-US" sz="2000" dirty="0" smtClean="0"/>
              <a:t>This password can be changed by</a:t>
            </a:r>
            <a:endParaRPr lang="nl-NL" sz="2000" dirty="0" smtClean="0"/>
          </a:p>
          <a:p>
            <a:pPr lvl="1"/>
            <a:r>
              <a:rPr lang="nl-NL" sz="1600" dirty="0" err="1" smtClean="0"/>
              <a:t>Settings</a:t>
            </a:r>
            <a:r>
              <a:rPr lang="nl-NL" sz="1600" dirty="0" smtClean="0"/>
              <a:t> (top right), </a:t>
            </a:r>
            <a:r>
              <a:rPr lang="nl-NL" sz="1600" dirty="0" err="1" smtClean="0"/>
              <a:t>cog</a:t>
            </a:r>
            <a:r>
              <a:rPr lang="nl-NL" sz="1600" dirty="0" smtClean="0"/>
              <a:t> </a:t>
            </a:r>
            <a:r>
              <a:rPr lang="nl-NL" sz="1600" dirty="0" err="1" smtClean="0"/>
              <a:t>wheel</a:t>
            </a:r>
            <a:r>
              <a:rPr lang="nl-NL" sz="1600" dirty="0" smtClean="0"/>
              <a:t>)</a:t>
            </a:r>
          </a:p>
          <a:p>
            <a:pPr lvl="1"/>
            <a:r>
              <a:rPr lang="nl-NL" sz="1600" dirty="0" err="1" smtClean="0"/>
              <a:t>All</a:t>
            </a:r>
            <a:r>
              <a:rPr lang="nl-NL" sz="1600" dirty="0" smtClean="0"/>
              <a:t> </a:t>
            </a:r>
            <a:r>
              <a:rPr lang="nl-NL" sz="1600" dirty="0" err="1" smtClean="0"/>
              <a:t>settings</a:t>
            </a:r>
            <a:endParaRPr lang="nl-NL" sz="1600" dirty="0" smtClean="0"/>
          </a:p>
          <a:p>
            <a:pPr lvl="1"/>
            <a:r>
              <a:rPr lang="nl-NL" sz="1600" dirty="0" smtClean="0"/>
              <a:t>Accounts</a:t>
            </a:r>
          </a:p>
          <a:p>
            <a:pPr lvl="1"/>
            <a:r>
              <a:rPr lang="nl-NL" sz="1600" dirty="0" smtClean="0"/>
              <a:t>Change account </a:t>
            </a:r>
            <a:r>
              <a:rPr lang="nl-NL" sz="1600" dirty="0" err="1" smtClean="0"/>
              <a:t>settings</a:t>
            </a:r>
            <a:endParaRPr lang="nl-NL" sz="1600" dirty="0" smtClean="0"/>
          </a:p>
          <a:p>
            <a:pPr lvl="1"/>
            <a:r>
              <a:rPr lang="nl-NL" sz="1600" dirty="0" smtClean="0"/>
              <a:t>Google Account </a:t>
            </a:r>
            <a:r>
              <a:rPr lang="nl-NL" sz="1600" dirty="0" err="1" smtClean="0"/>
              <a:t>settings</a:t>
            </a:r>
            <a:endParaRPr lang="nl-NL" sz="1600" dirty="0" smtClean="0"/>
          </a:p>
          <a:p>
            <a:pPr lvl="1"/>
            <a:r>
              <a:rPr lang="nl-NL" sz="1600" dirty="0" smtClean="0"/>
              <a:t>Security </a:t>
            </a:r>
          </a:p>
          <a:p>
            <a:pPr lvl="1"/>
            <a:r>
              <a:rPr lang="nl-NL" sz="1600" dirty="0" smtClean="0"/>
              <a:t>Login </a:t>
            </a:r>
            <a:r>
              <a:rPr lang="nl-NL" sz="1600" dirty="0" err="1" smtClean="0"/>
              <a:t>to</a:t>
            </a:r>
            <a:r>
              <a:rPr lang="nl-NL" sz="1600" dirty="0" smtClean="0"/>
              <a:t> Google</a:t>
            </a:r>
            <a:endParaRPr lang="nl-NL" sz="1400" i="1" dirty="0" smtClean="0">
              <a:sym typeface="Wingdings" panose="05000000000000000000" pitchFamily="2" charset="2"/>
            </a:endParaRPr>
          </a:p>
          <a:p>
            <a:pPr marL="285750" indent="0">
              <a:buNone/>
            </a:pPr>
            <a:r>
              <a:rPr lang="nl-NL" sz="1600" i="1" dirty="0" smtClean="0">
                <a:sym typeface="Wingdings" panose="05000000000000000000" pitchFamily="2" charset="2"/>
              </a:rPr>
              <a:t> </a:t>
            </a:r>
            <a:r>
              <a:rPr lang="en-US" sz="1600" i="1" dirty="0" smtClean="0">
                <a:sym typeface="Wingdings" panose="05000000000000000000" pitchFamily="2" charset="2"/>
              </a:rPr>
              <a:t>It is not useful if trainees work with their own email address (neither from Google nor through another account). As a result, sent e-mails cannot be centrally traced and/or </a:t>
            </a:r>
            <a:r>
              <a:rPr lang="en-US" sz="1600" i="1" dirty="0" err="1" smtClean="0">
                <a:sym typeface="Wingdings" panose="05000000000000000000" pitchFamily="2" charset="2"/>
              </a:rPr>
              <a:t>fileable</a:t>
            </a:r>
            <a:r>
              <a:rPr lang="en-US" sz="1600" i="1" dirty="0" smtClean="0">
                <a:sym typeface="Wingdings" panose="05000000000000000000" pitchFamily="2" charset="2"/>
              </a:rPr>
              <a:t> and therefore you cannot keep an overview. Therefore, make the trainees used to always email via the PE-mail and to sign mails with their name and department.</a:t>
            </a:r>
            <a:endParaRPr lang="nl-NL" sz="1600" i="1" dirty="0"/>
          </a:p>
          <a:p>
            <a:pPr marL="285750" indent="0">
              <a:buNone/>
            </a:pPr>
            <a:r>
              <a:rPr lang="nl-NL" sz="1600" i="1" dirty="0" smtClean="0">
                <a:sym typeface="Wingdings" panose="05000000000000000000" pitchFamily="2" charset="2"/>
              </a:rPr>
              <a:t> </a:t>
            </a:r>
            <a:r>
              <a:rPr lang="en-US" sz="1600" i="1" dirty="0" smtClean="0">
                <a:sym typeface="Wingdings" panose="05000000000000000000" pitchFamily="2" charset="2"/>
              </a:rPr>
              <a:t>All Google apps (including Gmail) allow you to log in with multiples at the same time, so individual accounts are not required.</a:t>
            </a: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3" name="Rechthoekig bijschrift 2"/>
          <p:cNvSpPr/>
          <p:nvPr/>
        </p:nvSpPr>
        <p:spPr>
          <a:xfrm>
            <a:off x="247691" y="5089477"/>
            <a:ext cx="3846981" cy="1147422"/>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3x3 dots in the top right now give you access to Google Drive and all other Google apps</a:t>
            </a:r>
            <a:endParaRPr lang="nl-NL" dirty="0">
              <a:solidFill>
                <a:schemeClr val="tx1"/>
              </a:solidFill>
            </a:endParaRPr>
          </a:p>
        </p:txBody>
      </p:sp>
      <p:sp>
        <p:nvSpPr>
          <p:cNvPr id="2" name="Rechthoek 1"/>
          <p:cNvSpPr/>
          <p:nvPr/>
        </p:nvSpPr>
        <p:spPr>
          <a:xfrm>
            <a:off x="1046672" y="1592701"/>
            <a:ext cx="6096000" cy="400110"/>
          </a:xfrm>
          <a:prstGeom prst="rect">
            <a:avLst/>
          </a:prstGeom>
        </p:spPr>
        <p:txBody>
          <a:bodyPr>
            <a:spAutoFit/>
          </a:bodyPr>
          <a:lstStyle/>
          <a:p>
            <a:pPr lvl="1"/>
            <a:endParaRPr lang="nl-NL" sz="2000" dirty="0"/>
          </a:p>
        </p:txBody>
      </p:sp>
    </p:spTree>
    <p:extLst>
      <p:ext uri="{BB962C8B-B14F-4D97-AF65-F5344CB8AC3E}">
        <p14:creationId xmlns:p14="http://schemas.microsoft.com/office/powerpoint/2010/main" val="117830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975538" y="273051"/>
            <a:ext cx="8035487" cy="6153628"/>
          </a:xfrm>
        </p:spPr>
        <p:txBody>
          <a:bodyPr>
            <a:normAutofit/>
          </a:bodyPr>
          <a:lstStyle/>
          <a:p>
            <a:pPr marL="0" indent="0">
              <a:buNone/>
            </a:pPr>
            <a:r>
              <a:rPr lang="nl-NL" sz="2800" u="sng" dirty="0" err="1" smtClean="0"/>
              <a:t>Google's</a:t>
            </a:r>
            <a:r>
              <a:rPr lang="nl-NL" sz="2800" u="sng" dirty="0" smtClean="0"/>
              <a:t> </a:t>
            </a:r>
            <a:r>
              <a:rPr lang="nl-NL" sz="2800" u="sng" dirty="0" err="1" smtClean="0"/>
              <a:t>handy</a:t>
            </a:r>
            <a:r>
              <a:rPr lang="nl-NL" sz="2800" u="sng" dirty="0" smtClean="0"/>
              <a:t> apps</a:t>
            </a:r>
            <a:endParaRPr lang="nl-NL" sz="1600" dirty="0"/>
          </a:p>
          <a:p>
            <a:r>
              <a:rPr lang="en-US" sz="1800" u="sng" dirty="0" smtClean="0"/>
              <a:t>Drive: Because of central location that is accessible to everyone (create folders by department)</a:t>
            </a:r>
          </a:p>
          <a:p>
            <a:r>
              <a:rPr lang="en-US" sz="1800" u="sng" dirty="0" smtClean="0"/>
              <a:t>Docs/Sheets/Slides of Documents/Spreadsheets/Presentations: similar to Word, Excel and </a:t>
            </a:r>
            <a:r>
              <a:rPr lang="en-US" sz="1800" u="sng" dirty="0" err="1" smtClean="0"/>
              <a:t>Powerpoint</a:t>
            </a:r>
            <a:endParaRPr lang="en-US" sz="1800" u="sng" dirty="0" smtClean="0"/>
          </a:p>
          <a:p>
            <a:r>
              <a:rPr lang="en-US" sz="1800" u="sng" dirty="0" smtClean="0"/>
              <a:t>Calendar/Calendar: To record tasks, deadlines, and meetings</a:t>
            </a:r>
          </a:p>
          <a:p>
            <a:r>
              <a:rPr lang="en-US" sz="1800" u="sng" dirty="0" smtClean="0"/>
              <a:t>Tasks: to set tasks and deadlines</a:t>
            </a:r>
          </a:p>
          <a:p>
            <a:r>
              <a:rPr lang="nl-NL" sz="1800" u="sng" dirty="0" smtClean="0"/>
              <a:t>Keep: </a:t>
            </a:r>
            <a:r>
              <a:rPr lang="nl-NL" sz="1800" u="sng" dirty="0" err="1" smtClean="0"/>
              <a:t>to</a:t>
            </a:r>
            <a:r>
              <a:rPr lang="nl-NL" sz="1800" u="sng" dirty="0" smtClean="0"/>
              <a:t> take </a:t>
            </a:r>
            <a:r>
              <a:rPr lang="nl-NL" sz="1800" u="sng" dirty="0" err="1" smtClean="0"/>
              <a:t>notes</a:t>
            </a:r>
            <a:endParaRPr lang="nl-NL" sz="1800" u="sng" dirty="0" smtClean="0"/>
          </a:p>
          <a:p>
            <a:r>
              <a:rPr lang="nl-NL" sz="1800" u="sng" dirty="0" err="1" smtClean="0"/>
              <a:t>Meets</a:t>
            </a:r>
            <a:r>
              <a:rPr lang="nl-NL" sz="1800" u="sng" dirty="0" smtClean="0"/>
              <a:t>: </a:t>
            </a:r>
            <a:r>
              <a:rPr lang="nl-NL" sz="1800" u="sng" dirty="0" err="1" smtClean="0"/>
              <a:t>to</a:t>
            </a:r>
            <a:r>
              <a:rPr lang="nl-NL" sz="1800" u="sng" dirty="0" smtClean="0"/>
              <a:t> meet online</a:t>
            </a:r>
          </a:p>
          <a:p>
            <a:r>
              <a:rPr lang="en-US" sz="1800" u="sng" dirty="0" smtClean="0"/>
              <a:t>Forms: to create online surveys and fill-in forms</a:t>
            </a:r>
            <a:endParaRPr lang="nl-NL" sz="1400" i="1" dirty="0" smtClean="0">
              <a:sym typeface="Wingdings" panose="05000000000000000000" pitchFamily="2" charset="2"/>
            </a:endParaRPr>
          </a:p>
          <a:p>
            <a:pPr marL="285750" indent="0">
              <a:buNone/>
            </a:pPr>
            <a:r>
              <a:rPr lang="nl-NL" sz="1600" i="1" dirty="0" smtClean="0">
                <a:sym typeface="Wingdings" panose="05000000000000000000" pitchFamily="2" charset="2"/>
              </a:rPr>
              <a:t> </a:t>
            </a:r>
            <a:r>
              <a:rPr lang="en-US" sz="1600" i="1" dirty="0" smtClean="0">
                <a:sym typeface="Wingdings" panose="05000000000000000000" pitchFamily="2" charset="2"/>
              </a:rPr>
              <a:t>It is not useful if trainees work with their own email address (neither Google nor through another account). As a result, sent e-mails are not centrally detectable and/or </a:t>
            </a:r>
            <a:r>
              <a:rPr lang="en-US" sz="1600" i="1" dirty="0" err="1" smtClean="0">
                <a:sym typeface="Wingdings" panose="05000000000000000000" pitchFamily="2" charset="2"/>
              </a:rPr>
              <a:t>fileable</a:t>
            </a:r>
            <a:r>
              <a:rPr lang="en-US" sz="1600" i="1" dirty="0" smtClean="0">
                <a:sym typeface="Wingdings" panose="05000000000000000000" pitchFamily="2" charset="2"/>
              </a:rPr>
              <a:t> and therefore you cannot keep an overview. Therefore, make the trainees used to always email via the PE-mail and to sign mails with their name and department.</a:t>
            </a:r>
            <a:endParaRPr lang="nl-NL" sz="400" i="1" dirty="0"/>
          </a:p>
          <a:p>
            <a:pPr marL="285750" indent="0">
              <a:buNone/>
            </a:pPr>
            <a:r>
              <a:rPr lang="nl-NL" sz="1600" i="1" dirty="0" smtClean="0">
                <a:sym typeface="Wingdings" panose="05000000000000000000" pitchFamily="2" charset="2"/>
              </a:rPr>
              <a:t> </a:t>
            </a:r>
            <a:r>
              <a:rPr lang="en-US" sz="1600" i="1" dirty="0" smtClean="0">
                <a:sym typeface="Wingdings" panose="05000000000000000000" pitchFamily="2" charset="2"/>
              </a:rPr>
              <a:t>All Google apps (including Gmail) allow you to log in with multiples at the same time, so individual accounts are not required.</a:t>
            </a: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3" name="Rechthoekig bijschrift 2"/>
          <p:cNvSpPr/>
          <p:nvPr/>
        </p:nvSpPr>
        <p:spPr>
          <a:xfrm>
            <a:off x="502781" y="5943600"/>
            <a:ext cx="4629936" cy="797740"/>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The 3x3 dots in the top right now give you access to Google Drive and all other Google apps</a:t>
            </a:r>
            <a:endParaRPr lang="nl-NL" sz="1600" dirty="0">
              <a:solidFill>
                <a:schemeClr val="tx1"/>
              </a:solidFill>
            </a:endParaRPr>
          </a:p>
        </p:txBody>
      </p:sp>
      <p:sp>
        <p:nvSpPr>
          <p:cNvPr id="2" name="Rechthoek 1"/>
          <p:cNvSpPr/>
          <p:nvPr/>
        </p:nvSpPr>
        <p:spPr>
          <a:xfrm>
            <a:off x="1046672" y="1592701"/>
            <a:ext cx="6096000" cy="400110"/>
          </a:xfrm>
          <a:prstGeom prst="rect">
            <a:avLst/>
          </a:prstGeom>
        </p:spPr>
        <p:txBody>
          <a:bodyPr>
            <a:spAutoFit/>
          </a:bodyPr>
          <a:lstStyle/>
          <a:p>
            <a:pPr lvl="1"/>
            <a:endParaRPr lang="nl-NL" sz="2000" dirty="0"/>
          </a:p>
        </p:txBody>
      </p:sp>
      <p:pic>
        <p:nvPicPr>
          <p:cNvPr id="4" name="Afbeelding 3"/>
          <p:cNvPicPr>
            <a:picLocks noChangeAspect="1"/>
          </p:cNvPicPr>
          <p:nvPr/>
        </p:nvPicPr>
        <p:blipFill>
          <a:blip r:embed="rId2"/>
          <a:stretch>
            <a:fillRect/>
          </a:stretch>
        </p:blipFill>
        <p:spPr>
          <a:xfrm>
            <a:off x="502781" y="183985"/>
            <a:ext cx="3200000" cy="1800000"/>
          </a:xfrm>
          <a:prstGeom prst="rect">
            <a:avLst/>
          </a:prstGeom>
        </p:spPr>
      </p:pic>
      <p:pic>
        <p:nvPicPr>
          <p:cNvPr id="5" name="Afbeelding 4"/>
          <p:cNvPicPr>
            <a:picLocks noChangeAspect="1"/>
          </p:cNvPicPr>
          <p:nvPr/>
        </p:nvPicPr>
        <p:blipFill>
          <a:blip r:embed="rId3"/>
          <a:stretch>
            <a:fillRect/>
          </a:stretch>
        </p:blipFill>
        <p:spPr>
          <a:xfrm>
            <a:off x="502781" y="2059316"/>
            <a:ext cx="3200000" cy="1800000"/>
          </a:xfrm>
          <a:prstGeom prst="rect">
            <a:avLst/>
          </a:prstGeom>
        </p:spPr>
      </p:pic>
      <p:pic>
        <p:nvPicPr>
          <p:cNvPr id="6" name="Afbeelding 5"/>
          <p:cNvPicPr>
            <a:picLocks noChangeAspect="1"/>
          </p:cNvPicPr>
          <p:nvPr/>
        </p:nvPicPr>
        <p:blipFill>
          <a:blip r:embed="rId4"/>
          <a:stretch>
            <a:fillRect/>
          </a:stretch>
        </p:blipFill>
        <p:spPr>
          <a:xfrm>
            <a:off x="502781" y="3925821"/>
            <a:ext cx="3200000" cy="1800000"/>
          </a:xfrm>
          <a:prstGeom prst="rect">
            <a:avLst/>
          </a:prstGeom>
        </p:spPr>
      </p:pic>
    </p:spTree>
    <p:extLst>
      <p:ext uri="{BB962C8B-B14F-4D97-AF65-F5344CB8AC3E}">
        <p14:creationId xmlns:p14="http://schemas.microsoft.com/office/powerpoint/2010/main" val="17692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r>
              <a:rPr lang="nl-NL" sz="2800" dirty="0"/>
              <a:t>VI. </a:t>
            </a:r>
            <a:r>
              <a:rPr lang="en-US" sz="2800" dirty="0" smtClean="0"/>
              <a:t>HERE'S WHAT YOU NEED TO KNOW Sites and login info - 2</a:t>
            </a:r>
            <a:endParaRPr lang="nl-NL" sz="2800" dirty="0"/>
          </a:p>
        </p:txBody>
      </p:sp>
      <p:sp>
        <p:nvSpPr>
          <p:cNvPr id="3" name="Tijdelijke aanduiding voor inhoud 2"/>
          <p:cNvSpPr>
            <a:spLocks noGrp="1"/>
          </p:cNvSpPr>
          <p:nvPr>
            <p:ph idx="1"/>
          </p:nvPr>
        </p:nvSpPr>
        <p:spPr>
          <a:xfrm>
            <a:off x="4766733" y="273050"/>
            <a:ext cx="6815667" cy="6413499"/>
          </a:xfrm>
        </p:spPr>
        <p:txBody>
          <a:bodyPr>
            <a:normAutofit/>
          </a:bodyPr>
          <a:lstStyle/>
          <a:p>
            <a:pPr marL="0" indent="0">
              <a:buNone/>
            </a:pPr>
            <a:r>
              <a:rPr lang="en-US" sz="3000" dirty="0" smtClean="0">
                <a:solidFill>
                  <a:srgbClr val="D7A900"/>
                </a:solidFill>
              </a:rPr>
              <a:t>Gmail of the PE / other Google apps</a:t>
            </a:r>
            <a:r>
              <a:rPr lang="nl-NL" sz="3000" dirty="0" smtClean="0">
                <a:solidFill>
                  <a:srgbClr val="D7A900"/>
                </a:solidFill>
              </a:rPr>
              <a:t/>
            </a:r>
            <a:br>
              <a:rPr lang="nl-NL" sz="3000" dirty="0" smtClean="0">
                <a:solidFill>
                  <a:srgbClr val="D7A900"/>
                </a:solidFill>
              </a:rPr>
            </a:br>
            <a:endParaRPr lang="nl-NL" sz="3000" dirty="0" smtClean="0">
              <a:solidFill>
                <a:srgbClr val="D7A900"/>
              </a:solidFill>
            </a:endParaRPr>
          </a:p>
          <a:p>
            <a:pPr marL="0" indent="0">
              <a:buNone/>
            </a:pPr>
            <a:r>
              <a:rPr lang="en-US" sz="2400" dirty="0" smtClean="0"/>
              <a:t>All communication with the outside world is via the Gmail address of the PE</a:t>
            </a:r>
            <a:endParaRPr lang="nl-NL" sz="2400" dirty="0" smtClean="0"/>
          </a:p>
          <a:p>
            <a:pPr marL="0" indent="0">
              <a:buNone/>
            </a:pPr>
            <a:r>
              <a:rPr lang="nl-NL" sz="2400" dirty="0" smtClean="0"/>
              <a:t>Option 1: via </a:t>
            </a:r>
            <a:r>
              <a:rPr lang="nl-NL" sz="2400" dirty="0">
                <a:hlinkClick r:id="rId2"/>
              </a:rPr>
              <a:t>https://www.google.com/ </a:t>
            </a:r>
            <a:endParaRPr lang="nl-NL" sz="2400" dirty="0" smtClean="0"/>
          </a:p>
          <a:p>
            <a:pPr lvl="1" indent="-342900">
              <a:buFont typeface="Arial" panose="020B0604020202020204" pitchFamily="34" charset="0"/>
              <a:buChar char="•"/>
            </a:pPr>
            <a:r>
              <a:rPr lang="en-US" sz="2000" dirty="0" smtClean="0"/>
              <a:t>In the upper-right corner, click Login, and then enter the PE's username and password </a:t>
            </a:r>
          </a:p>
          <a:p>
            <a:pPr lvl="1" indent="-342900">
              <a:buFont typeface="Arial" panose="020B0604020202020204" pitchFamily="34" charset="0"/>
              <a:buChar char="•"/>
            </a:pPr>
            <a:r>
              <a:rPr lang="en-US" sz="2000" dirty="0" smtClean="0"/>
              <a:t>then click Gmail in the upper-right corner </a:t>
            </a:r>
          </a:p>
          <a:p>
            <a:pPr marL="0" indent="0">
              <a:buNone/>
            </a:pPr>
            <a:r>
              <a:rPr lang="en-US" sz="2400" dirty="0" smtClean="0"/>
              <a:t>Option 2: from an existing Gmail account</a:t>
            </a:r>
            <a:endParaRPr lang="nl-NL" sz="2400" dirty="0" smtClean="0"/>
          </a:p>
          <a:p>
            <a:pPr lvl="1" indent="-342900">
              <a:buFont typeface="Arial" panose="020B0604020202020204" pitchFamily="34" charset="0"/>
              <a:buChar char="•"/>
            </a:pPr>
            <a:r>
              <a:rPr lang="en-US" sz="2000" dirty="0" smtClean="0"/>
              <a:t>Click your photo/avatar in the upper-right corner and choose </a:t>
            </a:r>
            <a:r>
              <a:rPr lang="en-US" sz="2000" i="1" dirty="0" smtClean="0"/>
              <a:t>Add another account </a:t>
            </a:r>
          </a:p>
          <a:p>
            <a:pPr lvl="1" indent="-342900">
              <a:buFont typeface="Arial" panose="020B0604020202020204" pitchFamily="34" charset="0"/>
              <a:buChar char="•"/>
            </a:pPr>
            <a:r>
              <a:rPr lang="en-US" sz="2000" dirty="0" smtClean="0"/>
              <a:t>Enter the PE's username and password</a:t>
            </a:r>
          </a:p>
          <a:p>
            <a:pPr marL="0" indent="0">
              <a:buNone/>
            </a:pPr>
            <a:r>
              <a:rPr lang="nl-NL" sz="2800" dirty="0" smtClean="0"/>
              <a:t>Login</a:t>
            </a:r>
            <a:endParaRPr lang="nl-NL" sz="3000" dirty="0" smtClean="0"/>
          </a:p>
          <a:p>
            <a:pPr lvl="1" indent="-342900">
              <a:buFont typeface="Arial" panose="020B0604020202020204" pitchFamily="34" charset="0"/>
              <a:buChar char="•"/>
            </a:pPr>
            <a:r>
              <a:rPr lang="nl-NL" sz="2000" dirty="0" smtClean="0"/>
              <a:t>Username = pe.nl01xxx@penned.nl </a:t>
            </a:r>
          </a:p>
          <a:p>
            <a:pPr lvl="1" indent="-342900">
              <a:buFont typeface="Arial" panose="020B0604020202020204" pitchFamily="34" charset="0"/>
              <a:buChar char="•"/>
            </a:pPr>
            <a:r>
              <a:rPr lang="nl-NL" sz="2000" dirty="0" smtClean="0"/>
              <a:t>Password = ...</a:t>
            </a:r>
            <a:endParaRPr lang="nl-NL" sz="2000"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057" y="5595371"/>
            <a:ext cx="549455" cy="549455"/>
          </a:xfrm>
          <a:prstGeom prst="rect">
            <a:avLst/>
          </a:prstGeom>
          <a:ln w="38100">
            <a:solidFill>
              <a:srgbClr val="D7A900"/>
            </a:solidFill>
          </a:ln>
        </p:spPr>
      </p:pic>
      <p:pic>
        <p:nvPicPr>
          <p:cNvPr id="6" name="Afbeelding 5"/>
          <p:cNvPicPr>
            <a:picLocks noChangeAspect="1"/>
          </p:cNvPicPr>
          <p:nvPr/>
        </p:nvPicPr>
        <p:blipFill rotWithShape="1">
          <a:blip r:embed="rId4"/>
          <a:srcRect r="54517"/>
          <a:stretch/>
        </p:blipFill>
        <p:spPr>
          <a:xfrm>
            <a:off x="470952" y="3477643"/>
            <a:ext cx="4149733" cy="2571750"/>
          </a:xfrm>
          <a:prstGeom prst="rect">
            <a:avLst/>
          </a:prstGeom>
          <a:ln w="38100">
            <a:solidFill>
              <a:srgbClr val="D7A900"/>
            </a:solidFill>
          </a:ln>
        </p:spPr>
      </p:pic>
    </p:spTree>
    <p:extLst>
      <p:ext uri="{BB962C8B-B14F-4D97-AF65-F5344CB8AC3E}">
        <p14:creationId xmlns:p14="http://schemas.microsoft.com/office/powerpoint/2010/main" val="3972970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5825825"/>
          </a:xfrm>
        </p:spPr>
        <p:txBody>
          <a:bodyPr>
            <a:normAutofit/>
          </a:bodyPr>
          <a:lstStyle/>
          <a:p>
            <a:pPr marL="0" indent="0">
              <a:buNone/>
            </a:pPr>
            <a:r>
              <a:rPr lang="en-US" sz="3000" dirty="0" smtClean="0">
                <a:solidFill>
                  <a:srgbClr val="D7A900"/>
                </a:solidFill>
              </a:rPr>
              <a:t>Google applications for the PE</a:t>
            </a:r>
            <a:r>
              <a:rPr lang="nl-NL" sz="3000" dirty="0" smtClean="0">
                <a:solidFill>
                  <a:srgbClr val="D7A900"/>
                </a:solidFill>
              </a:rPr>
              <a:t/>
            </a:r>
            <a:br>
              <a:rPr lang="nl-NL" sz="3000" dirty="0" smtClean="0">
                <a:solidFill>
                  <a:srgbClr val="D7A900"/>
                </a:solidFill>
              </a:rPr>
            </a:br>
            <a:endParaRPr lang="nl-NL" sz="3000" dirty="0" smtClean="0">
              <a:solidFill>
                <a:srgbClr val="D7A900"/>
              </a:solidFill>
            </a:endParaRPr>
          </a:p>
          <a:p>
            <a:pPr marL="0" indent="0">
              <a:buNone/>
            </a:pPr>
            <a:r>
              <a:rPr lang="en-US" sz="2400" dirty="0" smtClean="0"/>
              <a:t>If you're logged into Gmail, you can use the 3x3 dots in the top right corner of Google's other applications:</a:t>
            </a:r>
          </a:p>
          <a:p>
            <a:pPr marL="0" indent="0">
              <a:buNone/>
            </a:pPr>
            <a:endParaRPr lang="nl-NL" sz="2400" dirty="0" smtClean="0"/>
          </a:p>
          <a:p>
            <a:r>
              <a:rPr lang="nl-NL" sz="2000" dirty="0" smtClean="0"/>
              <a:t>Drive (file storage)</a:t>
            </a:r>
          </a:p>
          <a:p>
            <a:r>
              <a:rPr lang="nl-NL" sz="2000" dirty="0" err="1" smtClean="0"/>
              <a:t>Documents</a:t>
            </a:r>
            <a:r>
              <a:rPr lang="nl-NL" sz="2000" dirty="0" smtClean="0"/>
              <a:t> + Spreadsheets + </a:t>
            </a:r>
            <a:r>
              <a:rPr lang="nl-NL" sz="2000" dirty="0" err="1" smtClean="0"/>
              <a:t>Presentations</a:t>
            </a:r>
            <a:r>
              <a:rPr lang="nl-NL" sz="2000" dirty="0" smtClean="0"/>
              <a:t> </a:t>
            </a:r>
            <a:r>
              <a:rPr lang="nl-NL" sz="2000" dirty="0" smtClean="0">
                <a:sym typeface="Wingdings" panose="05000000000000000000" pitchFamily="2" charset="2"/>
              </a:rPr>
              <a:t> </a:t>
            </a:r>
            <a:r>
              <a:rPr lang="en-US" sz="2000" dirty="0" smtClean="0"/>
              <a:t>online versions of Word, Excel, and PowerPoint</a:t>
            </a:r>
          </a:p>
          <a:p>
            <a:r>
              <a:rPr lang="nl-NL" sz="2000" dirty="0" smtClean="0"/>
              <a:t>Agenda </a:t>
            </a:r>
            <a:r>
              <a:rPr lang="nl-NL" sz="2000" dirty="0" smtClean="0">
                <a:sym typeface="Wingdings" panose="05000000000000000000" pitchFamily="2" charset="2"/>
              </a:rPr>
              <a:t> </a:t>
            </a:r>
            <a:r>
              <a:rPr lang="nl-NL" sz="2000" dirty="0" err="1" smtClean="0">
                <a:sym typeface="Wingdings" panose="05000000000000000000" pitchFamily="2" charset="2"/>
              </a:rPr>
              <a:t>for</a:t>
            </a:r>
            <a:r>
              <a:rPr lang="nl-NL" sz="2000" dirty="0" smtClean="0">
                <a:sym typeface="Wingdings" panose="05000000000000000000" pitchFamily="2" charset="2"/>
              </a:rPr>
              <a:t> PE </a:t>
            </a:r>
            <a:r>
              <a:rPr lang="nl-NL" sz="2000" dirty="0" err="1" smtClean="0">
                <a:sym typeface="Wingdings" panose="05000000000000000000" pitchFamily="2" charset="2"/>
              </a:rPr>
              <a:t>appointments</a:t>
            </a:r>
            <a:endParaRPr lang="nl-NL" sz="2000" dirty="0" smtClean="0">
              <a:sym typeface="Wingdings" panose="05000000000000000000" pitchFamily="2" charset="2"/>
            </a:endParaRPr>
          </a:p>
          <a:p>
            <a:r>
              <a:rPr lang="nl-NL" sz="2000" dirty="0" smtClean="0">
                <a:sym typeface="Wingdings" panose="05000000000000000000" pitchFamily="2" charset="2"/>
              </a:rPr>
              <a:t>Sites  </a:t>
            </a:r>
            <a:r>
              <a:rPr lang="en-US" sz="2000" dirty="0" smtClean="0">
                <a:sym typeface="Wingdings" panose="05000000000000000000" pitchFamily="2" charset="2"/>
              </a:rPr>
              <a:t>to create a simple website</a:t>
            </a:r>
          </a:p>
          <a:p>
            <a:r>
              <a:rPr lang="nl-NL" sz="2000" dirty="0" err="1" smtClean="0">
                <a:sym typeface="Wingdings" panose="05000000000000000000" pitchFamily="2" charset="2"/>
              </a:rPr>
              <a:t>Contacts</a:t>
            </a:r>
            <a:r>
              <a:rPr lang="nl-NL" sz="2000" dirty="0" smtClean="0">
                <a:sym typeface="Wingdings" panose="05000000000000000000" pitchFamily="2" charset="2"/>
              </a:rPr>
              <a:t>  </a:t>
            </a:r>
            <a:r>
              <a:rPr lang="nl-NL" sz="2000" dirty="0" err="1" smtClean="0">
                <a:sym typeface="Wingdings" panose="05000000000000000000" pitchFamily="2" charset="2"/>
              </a:rPr>
              <a:t>for</a:t>
            </a:r>
            <a:r>
              <a:rPr lang="nl-NL" sz="2000" dirty="0" smtClean="0">
                <a:sym typeface="Wingdings" panose="05000000000000000000" pitchFamily="2" charset="2"/>
              </a:rPr>
              <a:t> </a:t>
            </a:r>
            <a:r>
              <a:rPr lang="nl-NL" sz="2000" dirty="0" err="1" smtClean="0">
                <a:sym typeface="Wingdings" panose="05000000000000000000" pitchFamily="2" charset="2"/>
              </a:rPr>
              <a:t>your</a:t>
            </a:r>
            <a:r>
              <a:rPr lang="nl-NL" sz="2000" dirty="0" smtClean="0">
                <a:sym typeface="Wingdings" panose="05000000000000000000" pitchFamily="2" charset="2"/>
              </a:rPr>
              <a:t> customer base</a:t>
            </a:r>
          </a:p>
          <a:p>
            <a:r>
              <a:rPr lang="nl-NL" sz="2000" dirty="0" err="1" smtClean="0">
                <a:sym typeface="Wingdings" panose="05000000000000000000" pitchFamily="2" charset="2"/>
              </a:rPr>
              <a:t>Tasks</a:t>
            </a:r>
            <a:r>
              <a:rPr lang="nl-NL" sz="2000" dirty="0" smtClean="0">
                <a:sym typeface="Wingdings" panose="05000000000000000000" pitchFamily="2" charset="2"/>
              </a:rPr>
              <a:t>  </a:t>
            </a:r>
            <a:r>
              <a:rPr lang="nl-NL" sz="2000" dirty="0" err="1" smtClean="0">
                <a:sym typeface="Wingdings" panose="05000000000000000000" pitchFamily="2" charset="2"/>
              </a:rPr>
              <a:t>for</a:t>
            </a:r>
            <a:r>
              <a:rPr lang="nl-NL" sz="2000" dirty="0" smtClean="0">
                <a:sym typeface="Wingdings" panose="05000000000000000000" pitchFamily="2" charset="2"/>
              </a:rPr>
              <a:t> </a:t>
            </a:r>
            <a:r>
              <a:rPr lang="nl-NL" sz="2000" dirty="0" err="1" smtClean="0">
                <a:sym typeface="Wingdings" panose="05000000000000000000" pitchFamily="2" charset="2"/>
              </a:rPr>
              <a:t>tasks</a:t>
            </a:r>
            <a:r>
              <a:rPr lang="nl-NL" sz="2000" dirty="0" smtClean="0">
                <a:sym typeface="Wingdings" panose="05000000000000000000" pitchFamily="2" charset="2"/>
              </a:rPr>
              <a:t> </a:t>
            </a:r>
            <a:r>
              <a:rPr lang="nl-NL" sz="2000" dirty="0" err="1" smtClean="0">
                <a:sym typeface="Wingdings" panose="05000000000000000000" pitchFamily="2" charset="2"/>
              </a:rPr>
              <a:t>and</a:t>
            </a:r>
            <a:r>
              <a:rPr lang="nl-NL" sz="2000" dirty="0" smtClean="0">
                <a:sym typeface="Wingdings" panose="05000000000000000000" pitchFamily="2" charset="2"/>
              </a:rPr>
              <a:t> deadlines</a:t>
            </a:r>
            <a:endParaRPr lang="nl-NL" sz="2400" dirty="0" smtClean="0"/>
          </a:p>
          <a:p>
            <a:endParaRPr lang="nl-NL" sz="2400" dirty="0" smtClean="0"/>
          </a:p>
        </p:txBody>
      </p:sp>
      <p:pic>
        <p:nvPicPr>
          <p:cNvPr id="9" name="Afbeelding 8"/>
          <p:cNvPicPr>
            <a:picLocks noChangeAspect="1"/>
          </p:cNvPicPr>
          <p:nvPr/>
        </p:nvPicPr>
        <p:blipFill rotWithShape="1">
          <a:blip r:embed="rId2"/>
          <a:srcRect l="39235" t="12842" r="50100" b="31313"/>
          <a:stretch/>
        </p:blipFill>
        <p:spPr>
          <a:xfrm>
            <a:off x="934174" y="960052"/>
            <a:ext cx="3022826" cy="4451820"/>
          </a:xfrm>
          <a:prstGeom prst="rect">
            <a:avLst/>
          </a:prstGeom>
          <a:ln w="38100">
            <a:solidFill>
              <a:srgbClr val="D7A900"/>
            </a:solidFill>
          </a:ln>
        </p:spPr>
      </p:pic>
      <p:sp>
        <p:nvSpPr>
          <p:cNvPr id="10" name="Pijl-omlaag 9"/>
          <p:cNvSpPr/>
          <p:nvPr/>
        </p:nvSpPr>
        <p:spPr>
          <a:xfrm rot="18665532">
            <a:off x="386863" y="380188"/>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6" name="Rechthoek 5"/>
          <p:cNvSpPr/>
          <p:nvPr/>
        </p:nvSpPr>
        <p:spPr>
          <a:xfrm>
            <a:off x="4856672" y="4951411"/>
            <a:ext cx="6788987" cy="923330"/>
          </a:xfrm>
          <a:prstGeom prst="rect">
            <a:avLst/>
          </a:prstGeom>
        </p:spPr>
        <p:txBody>
          <a:bodyPr wrap="square">
            <a:spAutoFit/>
          </a:bodyPr>
          <a:lstStyle/>
          <a:p>
            <a:pPr marL="285750" indent="0">
              <a:buNone/>
            </a:pPr>
            <a:r>
              <a:rPr lang="nl-NL" i="1" dirty="0">
                <a:sym typeface="Wingdings" panose="05000000000000000000" pitchFamily="2" charset="2"/>
              </a:rPr>
              <a:t> </a:t>
            </a:r>
            <a:r>
              <a:rPr lang="en-US" i="1" dirty="0" smtClean="0">
                <a:sym typeface="Wingdings" panose="05000000000000000000" pitchFamily="2" charset="2"/>
              </a:rPr>
              <a:t>In all Google apps (including Gmail), you can log in and work with multiples at the same time, so individual accounts are not required</a:t>
            </a:r>
            <a:r>
              <a:rPr lang="nl-NL" i="1" dirty="0" smtClean="0">
                <a:sym typeface="Wingdings" panose="05000000000000000000" pitchFamily="2" charset="2"/>
              </a:rPr>
              <a:t>.</a:t>
            </a:r>
            <a:endParaRPr lang="nl-NL" i="1" dirty="0">
              <a:sym typeface="Wingdings" panose="05000000000000000000" pitchFamily="2" charset="2"/>
            </a:endParaRPr>
          </a:p>
        </p:txBody>
      </p:sp>
      <p:sp>
        <p:nvSpPr>
          <p:cNvPr id="11" name="Rectangle 6"/>
          <p:cNvSpPr>
            <a:spLocks noChangeArrowheads="1"/>
          </p:cNvSpPr>
          <p:nvPr/>
        </p:nvSpPr>
        <p:spPr bwMode="auto">
          <a:xfrm>
            <a:off x="0" y="105489"/>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dirty="0" smtClean="0">
              <a:ln>
                <a:noFill/>
              </a:ln>
              <a:solidFill>
                <a:srgbClr val="3C4043"/>
              </a:solidFill>
              <a:effectLst/>
              <a:latin typeface="Roboto"/>
            </a:endParaRPr>
          </a:p>
        </p:txBody>
      </p:sp>
      <p:sp>
        <p:nvSpPr>
          <p:cNvPr id="12" name="AutoShape 10" descr="Annuleren"/>
          <p:cNvSpPr>
            <a:spLocks noChangeAspect="1" noChangeArrowheads="1"/>
          </p:cNvSpPr>
          <p:nvPr/>
        </p:nvSpPr>
        <p:spPr bwMode="auto">
          <a:xfrm>
            <a:off x="1697038" y="320674"/>
            <a:ext cx="171450" cy="423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87946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6413499"/>
          </a:xfrm>
        </p:spPr>
        <p:txBody>
          <a:bodyPr>
            <a:normAutofit/>
          </a:bodyPr>
          <a:lstStyle/>
          <a:p>
            <a:pPr marL="0" indent="0">
              <a:buNone/>
            </a:pPr>
            <a:r>
              <a:rPr lang="en-US" sz="3000" dirty="0" smtClean="0">
                <a:solidFill>
                  <a:srgbClr val="D7A900"/>
                </a:solidFill>
              </a:rPr>
              <a:t>Google applications for the PE</a:t>
            </a:r>
            <a:endParaRPr lang="nl-NL" sz="3000" dirty="0" smtClean="0">
              <a:solidFill>
                <a:srgbClr val="D7A900"/>
              </a:solidFill>
            </a:endParaRPr>
          </a:p>
        </p:txBody>
      </p:sp>
      <p:sp>
        <p:nvSpPr>
          <p:cNvPr id="4" name="Tijdelijke aanduiding voor tekst 3"/>
          <p:cNvSpPr>
            <a:spLocks noGrp="1"/>
          </p:cNvSpPr>
          <p:nvPr>
            <p:ph type="body" sz="half" idx="2"/>
          </p:nvPr>
        </p:nvSpPr>
        <p:spPr>
          <a:xfrm>
            <a:off x="4945114" y="1181818"/>
            <a:ext cx="6709173" cy="4528869"/>
          </a:xfrm>
        </p:spPr>
        <p:txBody>
          <a:bodyPr>
            <a:normAutofit/>
          </a:bodyPr>
          <a:lstStyle/>
          <a:p>
            <a:r>
              <a:rPr lang="en-US" sz="2400" dirty="0" smtClean="0"/>
              <a:t>Use the Help feature in Google</a:t>
            </a:r>
          </a:p>
          <a:p>
            <a:endParaRPr lang="nl-NL" sz="1800" b="1" dirty="0" smtClean="0"/>
          </a:p>
          <a:p>
            <a:pPr lvl="0" eaLnBrk="0" fontAlgn="base" hangingPunct="0">
              <a:spcBef>
                <a:spcPct val="0"/>
              </a:spcBef>
              <a:spcAft>
                <a:spcPct val="0"/>
              </a:spcAft>
            </a:pPr>
            <a:r>
              <a:rPr lang="en-US" altLang="nl-NL" sz="2400" dirty="0" smtClean="0"/>
              <a:t>Check your calendar, notes, or tasks</a:t>
            </a:r>
          </a:p>
          <a:p>
            <a:pPr lvl="0" eaLnBrk="0" fontAlgn="base" hangingPunct="0">
              <a:spcBef>
                <a:spcPct val="0"/>
              </a:spcBef>
              <a:spcAft>
                <a:spcPct val="0"/>
              </a:spcAft>
            </a:pPr>
            <a:endParaRPr lang="nl-NL" altLang="nl-NL" sz="2400" dirty="0" smtClean="0"/>
          </a:p>
          <a:p>
            <a:pPr marL="800100" lvl="1" indent="-342900" eaLnBrk="0" fontAlgn="base" hangingPunct="0">
              <a:spcBef>
                <a:spcPct val="0"/>
              </a:spcBef>
              <a:spcAft>
                <a:spcPct val="0"/>
              </a:spcAft>
              <a:buFont typeface="+mj-lt"/>
              <a:buAutoNum type="arabicPeriod"/>
            </a:pPr>
            <a:r>
              <a:rPr lang="en-US" altLang="nl-NL" sz="1800" dirty="0" smtClean="0"/>
              <a:t>On a computer, go to Gmail, Calendar, or a file in Google Docs, Spreadsheets, or Presentations. </a:t>
            </a:r>
          </a:p>
          <a:p>
            <a:pPr marL="800100" lvl="1" indent="-342900" eaLnBrk="0" fontAlgn="base" hangingPunct="0">
              <a:spcBef>
                <a:spcPct val="0"/>
              </a:spcBef>
              <a:spcAft>
                <a:spcPct val="0"/>
              </a:spcAft>
              <a:buFont typeface="+mj-lt"/>
              <a:buAutoNum type="arabicPeriod"/>
            </a:pPr>
            <a:r>
              <a:rPr lang="en-US" altLang="nl-NL" sz="1800" dirty="0" smtClean="0"/>
              <a:t>On the right, choose Calendar: </a:t>
            </a:r>
          </a:p>
          <a:p>
            <a:pPr marL="800100" lvl="1" indent="-342900" eaLnBrk="0" fontAlgn="base" hangingPunct="0">
              <a:spcBef>
                <a:spcPct val="0"/>
              </a:spcBef>
              <a:spcAft>
                <a:spcPct val="0"/>
              </a:spcAft>
              <a:buFont typeface="Arial" panose="020B0604020202020204" pitchFamily="34" charset="0"/>
              <a:buChar char="•"/>
            </a:pPr>
            <a:r>
              <a:rPr lang="en-US" altLang="nl-NL" sz="1800" dirty="0" smtClean="0"/>
              <a:t>Review your schedule and add or edit appointments. </a:t>
            </a:r>
          </a:p>
          <a:p>
            <a:pPr marL="800100" lvl="1" indent="-342900" eaLnBrk="0" fontAlgn="base" hangingPunct="0">
              <a:spcBef>
                <a:spcPct val="0"/>
              </a:spcBef>
              <a:spcAft>
                <a:spcPct val="0"/>
              </a:spcAft>
              <a:buFont typeface="Arial" panose="020B0604020202020204" pitchFamily="34" charset="0"/>
              <a:buChar char="•"/>
            </a:pPr>
            <a:r>
              <a:rPr lang="en-US" altLang="nl-NL" sz="1800" dirty="0" smtClean="0"/>
              <a:t>Keep: Create a note or list. </a:t>
            </a:r>
          </a:p>
          <a:p>
            <a:pPr marL="800100" lvl="1" indent="-342900" eaLnBrk="0" fontAlgn="base" hangingPunct="0">
              <a:spcBef>
                <a:spcPct val="0"/>
              </a:spcBef>
              <a:spcAft>
                <a:spcPct val="0"/>
              </a:spcAft>
              <a:buFont typeface="Arial" panose="020B0604020202020204" pitchFamily="34" charset="0"/>
              <a:buChar char="•"/>
            </a:pPr>
            <a:r>
              <a:rPr lang="en-US" altLang="nl-NL" sz="1800" dirty="0" smtClean="0"/>
              <a:t>Tasks: Add to-do lists and deadlines.</a:t>
            </a:r>
            <a:endParaRPr lang="nl-NL" altLang="nl-NL" sz="1800" dirty="0" smtClean="0"/>
          </a:p>
          <a:p>
            <a:pPr eaLnBrk="0" fontAlgn="base" hangingPunct="0">
              <a:spcBef>
                <a:spcPct val="0"/>
              </a:spcBef>
              <a:spcAft>
                <a:spcPct val="0"/>
              </a:spcAft>
            </a:pPr>
            <a:r>
              <a:rPr lang="nl-NL" sz="2000" dirty="0" smtClean="0">
                <a:sym typeface="Wingdings" panose="05000000000000000000" pitchFamily="2" charset="2"/>
              </a:rPr>
              <a:t> </a:t>
            </a:r>
            <a:r>
              <a:rPr lang="en-US" sz="2000" dirty="0" smtClean="0"/>
              <a:t>You open/close the right sidebar via the arrow at the bottom right</a:t>
            </a:r>
            <a:endParaRPr lang="nl-NL" dirty="0"/>
          </a:p>
        </p:txBody>
      </p:sp>
      <p:sp>
        <p:nvSpPr>
          <p:cNvPr id="11" name="Rectangle 6"/>
          <p:cNvSpPr>
            <a:spLocks noChangeArrowheads="1"/>
          </p:cNvSpPr>
          <p:nvPr/>
        </p:nvSpPr>
        <p:spPr bwMode="auto">
          <a:xfrm>
            <a:off x="0" y="105489"/>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dirty="0" smtClean="0">
              <a:ln>
                <a:noFill/>
              </a:ln>
              <a:solidFill>
                <a:srgbClr val="3C4043"/>
              </a:solidFill>
              <a:effectLst/>
              <a:latin typeface="Roboto"/>
            </a:endParaRPr>
          </a:p>
        </p:txBody>
      </p:sp>
      <p:sp>
        <p:nvSpPr>
          <p:cNvPr id="12" name="AutoShape 10" descr="Annuleren"/>
          <p:cNvSpPr>
            <a:spLocks noChangeAspect="1" noChangeArrowheads="1"/>
          </p:cNvSpPr>
          <p:nvPr/>
        </p:nvSpPr>
        <p:spPr bwMode="auto">
          <a:xfrm>
            <a:off x="1697038" y="320674"/>
            <a:ext cx="171450" cy="423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2"/>
          <a:stretch>
            <a:fillRect/>
          </a:stretch>
        </p:blipFill>
        <p:spPr>
          <a:xfrm>
            <a:off x="894509" y="744447"/>
            <a:ext cx="1659045" cy="5736255"/>
          </a:xfrm>
          <a:prstGeom prst="rect">
            <a:avLst/>
          </a:prstGeom>
          <a:ln w="38100">
            <a:solidFill>
              <a:srgbClr val="D7A900"/>
            </a:solidFill>
          </a:ln>
        </p:spPr>
      </p:pic>
      <p:sp>
        <p:nvSpPr>
          <p:cNvPr id="17" name="Pijl-omlaag 16"/>
          <p:cNvSpPr/>
          <p:nvPr/>
        </p:nvSpPr>
        <p:spPr>
          <a:xfrm rot="18665532">
            <a:off x="396354" y="87594"/>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9" name="Pijl-omlaag 18"/>
          <p:cNvSpPr/>
          <p:nvPr/>
        </p:nvSpPr>
        <p:spPr>
          <a:xfrm rot="4595596">
            <a:off x="2870435" y="5701802"/>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21" name="Pijl-omlaag 20"/>
          <p:cNvSpPr/>
          <p:nvPr/>
        </p:nvSpPr>
        <p:spPr>
          <a:xfrm rot="4595596">
            <a:off x="2807175" y="801155"/>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8629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2"/>
            <a:ext cx="7244292" cy="4378080"/>
          </a:xfrm>
        </p:spPr>
        <p:txBody>
          <a:bodyPr>
            <a:normAutofit/>
          </a:bodyPr>
          <a:lstStyle/>
          <a:p>
            <a:pPr marL="0" indent="0">
              <a:buNone/>
            </a:pPr>
            <a:r>
              <a:rPr lang="nl-NL" sz="2800" u="sng" dirty="0" smtClean="0"/>
              <a:t>The </a:t>
            </a:r>
            <a:r>
              <a:rPr lang="nl-NL" sz="2800" u="sng" dirty="0" err="1" smtClean="0"/>
              <a:t>PE’s</a:t>
            </a:r>
            <a:r>
              <a:rPr lang="nl-NL" sz="2800" u="sng" dirty="0" smtClean="0"/>
              <a:t> website</a:t>
            </a:r>
          </a:p>
          <a:p>
            <a:endParaRPr lang="nl-NL" sz="2400" dirty="0" smtClean="0"/>
          </a:p>
          <a:p>
            <a:r>
              <a:rPr lang="nl-NL" sz="2400" dirty="0" smtClean="0"/>
              <a:t>Read </a:t>
            </a:r>
            <a:r>
              <a:rPr lang="nl-NL" sz="2400" dirty="0" smtClean="0">
                <a:hlinkClick r:id="rId2"/>
              </a:rPr>
              <a:t>here</a:t>
            </a:r>
            <a:r>
              <a:rPr lang="nl-NL" sz="2400" dirty="0" smtClean="0"/>
              <a:t> </a:t>
            </a:r>
            <a:r>
              <a:rPr lang="en-US" sz="2400" dirty="0" smtClean="0"/>
              <a:t>tips and tools on setting up a website with </a:t>
            </a:r>
            <a:r>
              <a:rPr lang="en-US" sz="2400" dirty="0" err="1" smtClean="0"/>
              <a:t>webshop</a:t>
            </a:r>
            <a:endParaRPr lang="en-US" sz="2400" dirty="0" smtClean="0"/>
          </a:p>
          <a:p>
            <a:r>
              <a:rPr lang="nl-NL" sz="2400" dirty="0" smtClean="0"/>
              <a:t>Look in </a:t>
            </a:r>
            <a:r>
              <a:rPr lang="nl-NL" sz="2400" dirty="0" err="1" smtClean="0"/>
              <a:t>the</a:t>
            </a:r>
            <a:r>
              <a:rPr lang="nl-NL" sz="2400" dirty="0" smtClean="0"/>
              <a:t> </a:t>
            </a:r>
            <a:r>
              <a:rPr lang="nl-NL" sz="2400" dirty="0" smtClean="0">
                <a:hlinkClick r:id="rId3"/>
              </a:rPr>
              <a:t>business-</a:t>
            </a:r>
            <a:r>
              <a:rPr lang="nl-NL" sz="2400" dirty="0" err="1" smtClean="0">
                <a:hlinkClick r:id="rId3"/>
              </a:rPr>
              <a:t>library</a:t>
            </a:r>
            <a:r>
              <a:rPr lang="nl-NL" sz="2400" dirty="0" smtClean="0"/>
              <a:t> </a:t>
            </a:r>
            <a:r>
              <a:rPr lang="en-US" sz="2400" dirty="0" smtClean="0"/>
              <a:t>website and </a:t>
            </a:r>
            <a:r>
              <a:rPr lang="en-US" sz="2400" dirty="0" err="1" smtClean="0"/>
              <a:t>webshop</a:t>
            </a:r>
            <a:r>
              <a:rPr lang="en-US" sz="2400" dirty="0" smtClean="0"/>
              <a:t> section for step-by-step plans how to tackle things</a:t>
            </a:r>
          </a:p>
          <a:p>
            <a:r>
              <a:rPr lang="en-US" sz="2400" dirty="0" smtClean="0"/>
              <a:t>Quick start with a </a:t>
            </a:r>
            <a:r>
              <a:rPr lang="en-US" sz="2400" dirty="0" err="1" smtClean="0"/>
              <a:t>webshop</a:t>
            </a:r>
            <a:r>
              <a:rPr lang="en-US" sz="2400" dirty="0" smtClean="0"/>
              <a:t>? Ask if team </a:t>
            </a:r>
            <a:r>
              <a:rPr lang="en-US" sz="2400" dirty="0" err="1" smtClean="0"/>
              <a:t>PenNed</a:t>
            </a:r>
            <a:r>
              <a:rPr lang="en-US" sz="2400" dirty="0" smtClean="0"/>
              <a:t> creates a basic site for you.</a:t>
            </a:r>
            <a:endParaRPr lang="nl-NL" sz="2400" dirty="0" smtClean="0"/>
          </a:p>
          <a:p>
            <a:pPr marL="0" indent="0">
              <a:buNone/>
            </a:pPr>
            <a:endParaRPr lang="nl-NL" sz="2000" dirty="0"/>
          </a:p>
          <a:p>
            <a:pPr marL="0" indent="0">
              <a:buNone/>
            </a:pP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pic>
        <p:nvPicPr>
          <p:cNvPr id="5" name="Afbeelding 4"/>
          <p:cNvPicPr>
            <a:picLocks noChangeAspect="1"/>
          </p:cNvPicPr>
          <p:nvPr/>
        </p:nvPicPr>
        <p:blipFill>
          <a:blip r:embed="rId4"/>
          <a:stretch>
            <a:fillRect/>
          </a:stretch>
        </p:blipFill>
        <p:spPr>
          <a:xfrm>
            <a:off x="169472" y="3165254"/>
            <a:ext cx="4257933" cy="3449757"/>
          </a:xfrm>
          <a:prstGeom prst="rect">
            <a:avLst/>
          </a:prstGeom>
          <a:ln w="38100">
            <a:solidFill>
              <a:srgbClr val="D7A900"/>
            </a:solidFill>
          </a:ln>
        </p:spPr>
      </p:pic>
      <p:sp>
        <p:nvSpPr>
          <p:cNvPr id="8" name="Pijl-omlaag 7"/>
          <p:cNvSpPr/>
          <p:nvPr/>
        </p:nvSpPr>
        <p:spPr>
          <a:xfrm rot="18273506">
            <a:off x="1016192" y="3600528"/>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5"/>
          <a:stretch>
            <a:fillRect/>
          </a:stretch>
        </p:blipFill>
        <p:spPr>
          <a:xfrm>
            <a:off x="6638103" y="4758128"/>
            <a:ext cx="5170610" cy="1989280"/>
          </a:xfrm>
          <a:prstGeom prst="rect">
            <a:avLst/>
          </a:prstGeom>
          <a:ln w="38100">
            <a:solidFill>
              <a:srgbClr val="D7A900"/>
            </a:solidFill>
          </a:ln>
        </p:spPr>
      </p:pic>
      <p:sp>
        <p:nvSpPr>
          <p:cNvPr id="11" name="Pijl-omlaag 10"/>
          <p:cNvSpPr/>
          <p:nvPr/>
        </p:nvSpPr>
        <p:spPr>
          <a:xfrm rot="18273506">
            <a:off x="9204269" y="5440153"/>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hthoekig bijschrift 8"/>
          <p:cNvSpPr/>
          <p:nvPr/>
        </p:nvSpPr>
        <p:spPr>
          <a:xfrm>
            <a:off x="4629838" y="4477261"/>
            <a:ext cx="4263924" cy="1432093"/>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Don't forget to insert the created website into the admin menu of the portal, so that it is linked to the Business Guide and becomes visible and usable for other </a:t>
            </a:r>
            <a:r>
              <a:rPr lang="en-US" dirty="0" err="1" smtClean="0">
                <a:solidFill>
                  <a:schemeClr val="tx1"/>
                </a:solidFill>
              </a:rPr>
              <a:t>Pe's</a:t>
            </a:r>
            <a:r>
              <a:rPr lang="en-US" dirty="0" smtClean="0">
                <a:solidFill>
                  <a:schemeClr val="tx1"/>
                </a:solidFill>
              </a:rPr>
              <a:t>.</a:t>
            </a:r>
            <a:endParaRPr lang="nl-NL" dirty="0">
              <a:solidFill>
                <a:schemeClr val="tx1"/>
              </a:solidFill>
            </a:endParaRPr>
          </a:p>
        </p:txBody>
      </p:sp>
      <p:pic>
        <p:nvPicPr>
          <p:cNvPr id="12" name="Afbeelding 11"/>
          <p:cNvPicPr>
            <a:picLocks noChangeAspect="1"/>
          </p:cNvPicPr>
          <p:nvPr/>
        </p:nvPicPr>
        <p:blipFill>
          <a:blip r:embed="rId6"/>
          <a:stretch>
            <a:fillRect/>
          </a:stretch>
        </p:blipFill>
        <p:spPr>
          <a:xfrm>
            <a:off x="295748" y="223890"/>
            <a:ext cx="3200000" cy="1800000"/>
          </a:xfrm>
          <a:prstGeom prst="rect">
            <a:avLst/>
          </a:prstGeom>
        </p:spPr>
      </p:pic>
    </p:spTree>
    <p:extLst>
      <p:ext uri="{BB962C8B-B14F-4D97-AF65-F5344CB8AC3E}">
        <p14:creationId xmlns:p14="http://schemas.microsoft.com/office/powerpoint/2010/main" val="285478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r>
              <a:rPr lang="nl-NL" sz="2800" dirty="0" smtClean="0"/>
              <a:t>VI</a:t>
            </a:r>
            <a:r>
              <a:rPr lang="en-US" sz="2800" dirty="0" smtClean="0"/>
              <a:t>. HERE'S WHAT YOU NEED TO KNOW Sites and login info - 3</a:t>
            </a:r>
            <a:endParaRPr lang="nl-NL" sz="2800" dirty="0"/>
          </a:p>
        </p:txBody>
      </p:sp>
      <p:sp>
        <p:nvSpPr>
          <p:cNvPr id="3" name="Tijdelijke aanduiding voor inhoud 2"/>
          <p:cNvSpPr>
            <a:spLocks noGrp="1"/>
          </p:cNvSpPr>
          <p:nvPr>
            <p:ph idx="1"/>
          </p:nvPr>
        </p:nvSpPr>
        <p:spPr>
          <a:xfrm>
            <a:off x="4766733" y="273050"/>
            <a:ext cx="6815667" cy="5636043"/>
          </a:xfrm>
        </p:spPr>
        <p:txBody>
          <a:bodyPr>
            <a:normAutofit/>
          </a:bodyPr>
          <a:lstStyle/>
          <a:p>
            <a:pPr marL="0" indent="0">
              <a:buNone/>
            </a:pPr>
            <a:r>
              <a:rPr lang="en-US" sz="3000" dirty="0" smtClean="0">
                <a:solidFill>
                  <a:srgbClr val="D7A900"/>
                </a:solidFill>
              </a:rPr>
              <a:t>Website of the own PE</a:t>
            </a:r>
            <a:endParaRPr lang="nl-NL" sz="2000" dirty="0" smtClean="0"/>
          </a:p>
          <a:p>
            <a:pPr marL="0" indent="0">
              <a:buNone/>
            </a:pPr>
            <a:r>
              <a:rPr lang="en-US" sz="2400" dirty="0" smtClean="0"/>
              <a:t>The website of our PE is/is made in ... [platform name]</a:t>
            </a:r>
            <a:endParaRPr lang="nl-NL" sz="2000" dirty="0" smtClean="0"/>
          </a:p>
          <a:p>
            <a:r>
              <a:rPr lang="nl-NL" sz="2000" dirty="0" smtClean="0"/>
              <a:t>URL: = ... </a:t>
            </a:r>
          </a:p>
          <a:p>
            <a:r>
              <a:rPr lang="nl-NL" sz="2000" dirty="0" smtClean="0"/>
              <a:t>Username = ...  </a:t>
            </a:r>
          </a:p>
          <a:p>
            <a:r>
              <a:rPr lang="nl-NL" sz="2000" dirty="0" smtClean="0"/>
              <a:t>Password = ...</a:t>
            </a:r>
            <a:endParaRPr lang="nl-NL" sz="2000" dirty="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322" y="2481235"/>
            <a:ext cx="549455" cy="549455"/>
          </a:xfrm>
          <a:prstGeom prst="rect">
            <a:avLst/>
          </a:prstGeom>
          <a:ln w="38100">
            <a:solidFill>
              <a:srgbClr val="D7A900"/>
            </a:solidFill>
          </a:ln>
        </p:spPr>
      </p:pic>
    </p:spTree>
    <p:extLst>
      <p:ext uri="{BB962C8B-B14F-4D97-AF65-F5344CB8AC3E}">
        <p14:creationId xmlns:p14="http://schemas.microsoft.com/office/powerpoint/2010/main" val="1555968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2"/>
            <a:ext cx="7244292" cy="3410428"/>
          </a:xfrm>
        </p:spPr>
        <p:txBody>
          <a:bodyPr>
            <a:normAutofit/>
          </a:bodyPr>
          <a:lstStyle/>
          <a:p>
            <a:pPr marL="0" indent="0">
              <a:buNone/>
            </a:pPr>
            <a:r>
              <a:rPr lang="nl-NL" sz="2800" u="sng" dirty="0" err="1" smtClean="0"/>
              <a:t>To</a:t>
            </a:r>
            <a:r>
              <a:rPr lang="nl-NL" sz="2800" u="sng" dirty="0" smtClean="0"/>
              <a:t>-do list / </a:t>
            </a:r>
            <a:r>
              <a:rPr lang="nl-NL" sz="2800" u="sng" dirty="0" err="1" smtClean="0"/>
              <a:t>Calendar</a:t>
            </a:r>
            <a:r>
              <a:rPr lang="nl-NL" sz="2800" u="sng" dirty="0" smtClean="0"/>
              <a:t> / Planner</a:t>
            </a:r>
            <a:endParaRPr lang="nl-NL" sz="2400" dirty="0" smtClean="0"/>
          </a:p>
          <a:p>
            <a:r>
              <a:rPr lang="en-US" sz="2400" dirty="0" smtClean="0"/>
              <a:t>It is useful to keep an online to-do list and/or planner.</a:t>
            </a:r>
          </a:p>
          <a:p>
            <a:r>
              <a:rPr lang="en-US" sz="2400" dirty="0" smtClean="0"/>
              <a:t>Use Google Calendar with Google Tasks or choose Trello or </a:t>
            </a:r>
            <a:r>
              <a:rPr lang="en-US" sz="2400" dirty="0" err="1" smtClean="0"/>
              <a:t>Padlet</a:t>
            </a:r>
            <a:r>
              <a:rPr lang="en-US" sz="2400" dirty="0" smtClean="0"/>
              <a:t> </a:t>
            </a:r>
          </a:p>
          <a:p>
            <a:r>
              <a:rPr lang="en-US" sz="2400" dirty="0" smtClean="0"/>
              <a:t>Login Info for example....</a:t>
            </a:r>
            <a:endParaRPr lang="nl-NL" sz="2000" dirty="0"/>
          </a:p>
          <a:p>
            <a:pPr marL="0" indent="0">
              <a:buNone/>
            </a:pP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pic>
        <p:nvPicPr>
          <p:cNvPr id="4" name="Afbeelding 3"/>
          <p:cNvPicPr>
            <a:picLocks noChangeAspect="1"/>
          </p:cNvPicPr>
          <p:nvPr/>
        </p:nvPicPr>
        <p:blipFill>
          <a:blip r:embed="rId2"/>
          <a:stretch>
            <a:fillRect/>
          </a:stretch>
        </p:blipFill>
        <p:spPr>
          <a:xfrm>
            <a:off x="373386" y="334033"/>
            <a:ext cx="3200000" cy="1800000"/>
          </a:xfrm>
          <a:prstGeom prst="rect">
            <a:avLst/>
          </a:prstGeom>
        </p:spPr>
      </p:pic>
      <p:pic>
        <p:nvPicPr>
          <p:cNvPr id="8" name="Afbeelding 7"/>
          <p:cNvPicPr>
            <a:picLocks noChangeAspect="1"/>
          </p:cNvPicPr>
          <p:nvPr/>
        </p:nvPicPr>
        <p:blipFill>
          <a:blip r:embed="rId3"/>
          <a:stretch>
            <a:fillRect/>
          </a:stretch>
        </p:blipFill>
        <p:spPr>
          <a:xfrm>
            <a:off x="373386" y="2501661"/>
            <a:ext cx="3933260" cy="4131243"/>
          </a:xfrm>
          <a:prstGeom prst="rect">
            <a:avLst/>
          </a:prstGeom>
          <a:ln w="38100">
            <a:solidFill>
              <a:srgbClr val="D7A900"/>
            </a:solidFill>
          </a:ln>
        </p:spPr>
      </p:pic>
      <p:sp>
        <p:nvSpPr>
          <p:cNvPr id="9" name="Pijl-omlaag 8"/>
          <p:cNvSpPr/>
          <p:nvPr/>
        </p:nvSpPr>
        <p:spPr>
          <a:xfrm rot="16200000">
            <a:off x="1129644" y="5753561"/>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Pijl-omlaag 9"/>
          <p:cNvSpPr/>
          <p:nvPr/>
        </p:nvSpPr>
        <p:spPr>
          <a:xfrm rot="16200000">
            <a:off x="1129645" y="4088255"/>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2" name="Rechthoekig bijschrift 11"/>
          <p:cNvSpPr/>
          <p:nvPr/>
        </p:nvSpPr>
        <p:spPr>
          <a:xfrm>
            <a:off x="3033951" y="4179241"/>
            <a:ext cx="7291868" cy="2053346"/>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 the Set up library you will find 2 examples of plan boards in Trello. If desired, </a:t>
            </a:r>
            <a:r>
              <a:rPr lang="en-US" dirty="0">
                <a:solidFill>
                  <a:schemeClr val="tx1"/>
                </a:solidFill>
              </a:rPr>
              <a:t>you can get a </a:t>
            </a:r>
            <a:r>
              <a:rPr lang="en-US" dirty="0" smtClean="0">
                <a:solidFill>
                  <a:schemeClr val="tx1"/>
                </a:solidFill>
              </a:rPr>
              <a:t>copy at </a:t>
            </a:r>
            <a:r>
              <a:rPr lang="nl-NL" dirty="0" smtClean="0">
                <a:solidFill>
                  <a:schemeClr val="tx1"/>
                </a:solidFill>
                <a:hlinkClick r:id="rId4"/>
              </a:rPr>
              <a:t>PenNed@stichtingpraktijkleren.nl</a:t>
            </a:r>
            <a:r>
              <a:rPr lang="en-US" dirty="0" smtClean="0">
                <a:solidFill>
                  <a:schemeClr val="tx1"/>
                </a:solidFill>
              </a:rPr>
              <a:t>. You can edit that copy yourself: e.g. adjust the cards, add files as an attachment, create additional columns, ...</a:t>
            </a:r>
            <a:endParaRPr lang="nl-NL" dirty="0">
              <a:solidFill>
                <a:schemeClr val="tx1"/>
              </a:solidFill>
            </a:endParaRPr>
          </a:p>
        </p:txBody>
      </p:sp>
    </p:spTree>
    <p:extLst>
      <p:ext uri="{BB962C8B-B14F-4D97-AF65-F5344CB8AC3E}">
        <p14:creationId xmlns:p14="http://schemas.microsoft.com/office/powerpoint/2010/main" val="286312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5101207"/>
          </a:xfrm>
        </p:spPr>
        <p:txBody>
          <a:bodyPr>
            <a:normAutofit/>
          </a:bodyPr>
          <a:lstStyle/>
          <a:p>
            <a:pPr marL="0" indent="0">
              <a:buNone/>
            </a:pPr>
            <a:r>
              <a:rPr lang="nl-NL" sz="3000" dirty="0" smtClean="0">
                <a:solidFill>
                  <a:srgbClr val="D7A900"/>
                </a:solidFill>
              </a:rPr>
              <a:t>Takenlijst / Agenda / Planner</a:t>
            </a:r>
          </a:p>
          <a:p>
            <a:pPr marL="0" indent="0">
              <a:buNone/>
            </a:pPr>
            <a:endParaRPr lang="nl-NL" sz="3000" dirty="0">
              <a:solidFill>
                <a:srgbClr val="D7A900"/>
              </a:solidFill>
            </a:endParaRPr>
          </a:p>
          <a:p>
            <a:pPr marL="0" indent="0">
              <a:buNone/>
            </a:pPr>
            <a:r>
              <a:rPr lang="nl-NL" sz="2400" dirty="0" smtClean="0"/>
              <a:t>Agenda:</a:t>
            </a:r>
          </a:p>
          <a:p>
            <a:pPr marL="0" indent="0">
              <a:buNone/>
            </a:pPr>
            <a:endParaRPr lang="nl-NL" sz="2400" dirty="0" smtClean="0"/>
          </a:p>
          <a:p>
            <a:pPr marL="0" indent="0">
              <a:buNone/>
            </a:pPr>
            <a:endParaRPr lang="nl-NL" sz="2400" dirty="0" smtClean="0"/>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smtClean="0"/>
              <a:t>Takenlijst / Planner:</a:t>
            </a:r>
          </a:p>
          <a:p>
            <a:pPr marL="0" indent="0">
              <a:buNone/>
            </a:pPr>
            <a:endParaRPr lang="nl-NL" sz="2400" dirty="0"/>
          </a:p>
          <a:p>
            <a:pPr marL="0" indent="0">
              <a:buNone/>
            </a:pPr>
            <a:endParaRPr lang="nl-NL" sz="2400" dirty="0" smtClean="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53" y="2907102"/>
            <a:ext cx="3500627" cy="3493789"/>
          </a:xfrm>
          <a:prstGeom prst="rect">
            <a:avLst/>
          </a:prstGeom>
        </p:spPr>
      </p:pic>
      <p:sp>
        <p:nvSpPr>
          <p:cNvPr id="10" name="Titel 1"/>
          <p:cNvSpPr>
            <a:spLocks noGrp="1"/>
          </p:cNvSpPr>
          <p:nvPr>
            <p:ph type="title"/>
          </p:nvPr>
        </p:nvSpPr>
        <p:spPr>
          <a:xfrm>
            <a:off x="609601" y="273050"/>
            <a:ext cx="4011084" cy="1162050"/>
          </a:xfrm>
        </p:spPr>
        <p:txBody>
          <a:bodyPr anchor="ctr">
            <a:normAutofit/>
          </a:bodyPr>
          <a:lstStyle/>
          <a:p>
            <a:r>
              <a:rPr lang="nl-NL" sz="2800" dirty="0"/>
              <a:t>VI. DIT MOET JE </a:t>
            </a:r>
            <a:r>
              <a:rPr lang="nl-NL" sz="2800" dirty="0" smtClean="0"/>
              <a:t>WETEN</a:t>
            </a:r>
            <a:br>
              <a:rPr lang="nl-NL" sz="2800" dirty="0" smtClean="0"/>
            </a:br>
            <a:r>
              <a:rPr lang="nl-NL" sz="2800" dirty="0" smtClean="0"/>
              <a:t>Sites en inloginfo - 4</a:t>
            </a:r>
            <a:endParaRPr lang="nl-NL" sz="2800" dirty="0"/>
          </a:p>
        </p:txBody>
      </p:sp>
    </p:spTree>
    <p:extLst>
      <p:ext uri="{BB962C8B-B14F-4D97-AF65-F5344CB8AC3E}">
        <p14:creationId xmlns:p14="http://schemas.microsoft.com/office/powerpoint/2010/main" val="370446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3</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3180246395"/>
              </p:ext>
            </p:extLst>
          </p:nvPr>
        </p:nvGraphicFramePr>
        <p:xfrm>
          <a:off x="609600" y="1268413"/>
          <a:ext cx="3390035" cy="3657600"/>
        </p:xfrm>
        <a:graphic>
          <a:graphicData uri="http://schemas.openxmlformats.org/drawingml/2006/table">
            <a:tbl>
              <a:tblPr firstRow="1" firstCol="1" bandRow="1">
                <a:tableStyleId>{5C22544A-7EE6-4342-B048-85BDC9FD1C3A}</a:tableStyleId>
              </a:tblPr>
              <a:tblGrid>
                <a:gridCol w="867508">
                  <a:extLst>
                    <a:ext uri="{9D8B030D-6E8A-4147-A177-3AD203B41FA5}">
                      <a16:colId xmlns:a16="http://schemas.microsoft.com/office/drawing/2014/main" val="84395879"/>
                    </a:ext>
                  </a:extLst>
                </a:gridCol>
                <a:gridCol w="2522527">
                  <a:extLst>
                    <a:ext uri="{9D8B030D-6E8A-4147-A177-3AD203B41FA5}">
                      <a16:colId xmlns:a16="http://schemas.microsoft.com/office/drawing/2014/main" val="1569872940"/>
                    </a:ext>
                  </a:extLst>
                </a:gridCol>
              </a:tblGrid>
              <a:tr h="2529864">
                <a:tc>
                  <a:txBody>
                    <a:bodyPr/>
                    <a:lstStyle/>
                    <a:p>
                      <a:pPr>
                        <a:spcAft>
                          <a:spcPts val="0"/>
                        </a:spcAft>
                      </a:pPr>
                      <a:r>
                        <a:rPr lang="nl-NL" sz="1600" b="0" dirty="0" err="1" smtClean="0">
                          <a:effectLst/>
                        </a:rPr>
                        <a:t>Working</a:t>
                      </a:r>
                      <a:r>
                        <a:rPr lang="nl-NL" sz="1600" b="0" dirty="0" smtClean="0">
                          <a:effectLst/>
                        </a:rPr>
                        <a:t> </a:t>
                      </a:r>
                      <a:r>
                        <a:rPr lang="nl-NL" sz="1600" b="0" dirty="0" err="1" smtClean="0">
                          <a:effectLst/>
                        </a:rPr>
                        <a:t>day</a:t>
                      </a:r>
                      <a:r>
                        <a:rPr lang="nl-NL" sz="1600" b="0" dirty="0" smtClean="0">
                          <a:effectLst/>
                        </a:rPr>
                        <a:t> </a:t>
                      </a:r>
                      <a:r>
                        <a:rPr lang="nl-NL" sz="1600" b="0" dirty="0">
                          <a:effectLst/>
                        </a:rPr>
                        <a:t>3</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en-US" sz="1600" b="0" dirty="0" smtClean="0">
                          <a:effectLst/>
                        </a:rPr>
                        <a:t>Buying </a:t>
                      </a:r>
                    </a:p>
                    <a:p>
                      <a:pPr>
                        <a:spcAft>
                          <a:spcPts val="0"/>
                        </a:spcAft>
                      </a:pPr>
                      <a:r>
                        <a:rPr lang="en-US" sz="1600" b="0" dirty="0" smtClean="0">
                          <a:effectLst/>
                        </a:rPr>
                        <a:t>What do we need as a company? Let everyone write that down. And then look up in the business guide where we can buy it. Tell us that we can also buy some goods </a:t>
                      </a:r>
                      <a:r>
                        <a:rPr lang="en-US" sz="1600" b="0" dirty="0" smtClean="0">
                          <a:solidFill>
                            <a:srgbClr val="FF0000"/>
                          </a:solidFill>
                          <a:effectLst/>
                        </a:rPr>
                        <a:t>at the GHMP. </a:t>
                      </a:r>
                      <a:r>
                        <a:rPr lang="en-US" sz="1600" b="0" dirty="0" smtClean="0">
                          <a:effectLst/>
                        </a:rPr>
                        <a:t>And then have e-mails  written to ask for information (or to request quotes right away). Or by phone to ask for information (e.g. have call script made). And then actually let some people call. </a:t>
                      </a: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2190134050"/>
                  </a:ext>
                </a:extLst>
              </a:tr>
            </a:tbl>
          </a:graphicData>
        </a:graphic>
      </p:graphicFrame>
    </p:spTree>
    <p:extLst>
      <p:ext uri="{BB962C8B-B14F-4D97-AF65-F5344CB8AC3E}">
        <p14:creationId xmlns:p14="http://schemas.microsoft.com/office/powerpoint/2010/main" val="172902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244292" cy="5853113"/>
          </a:xfrm>
        </p:spPr>
        <p:txBody>
          <a:bodyPr>
            <a:normAutofit/>
          </a:bodyPr>
          <a:lstStyle/>
          <a:p>
            <a:pPr marL="0" indent="0">
              <a:buNone/>
            </a:pPr>
            <a:r>
              <a:rPr lang="nl-NL" sz="2800" u="sng" dirty="0" smtClean="0"/>
              <a:t>Handige bestanden</a:t>
            </a:r>
            <a:endParaRPr lang="nl-NL" sz="2800" u="sng" dirty="0"/>
          </a:p>
          <a:p>
            <a:endParaRPr lang="nl-NL" sz="2400" dirty="0"/>
          </a:p>
          <a:p>
            <a:pPr marL="0" indent="0">
              <a:buNone/>
            </a:pPr>
            <a:r>
              <a:rPr lang="nl-NL" sz="2400" dirty="0" smtClean="0"/>
              <a:t>Geef hier aan welke bestanden de trainee altijd bij de hand moet hebben</a:t>
            </a:r>
          </a:p>
          <a:p>
            <a:r>
              <a:rPr lang="nl-NL" sz="2000" dirty="0" smtClean="0"/>
              <a:t>Vindplaats …</a:t>
            </a:r>
          </a:p>
          <a:p>
            <a:r>
              <a:rPr lang="nl-NL" sz="2000" dirty="0" smtClean="0"/>
              <a:t>Eventueel inloginfo ….</a:t>
            </a:r>
          </a:p>
          <a:p>
            <a:r>
              <a:rPr lang="nl-NL" sz="2000" dirty="0" smtClean="0"/>
              <a:t>Wie mag bewerken?</a:t>
            </a:r>
          </a:p>
          <a:p>
            <a:r>
              <a:rPr lang="nl-NL" sz="2000" dirty="0" smtClean="0"/>
              <a:t>Nieuwe versies opslaan onder naam ….</a:t>
            </a:r>
          </a:p>
          <a:p>
            <a:pPr marL="0" indent="0">
              <a:buNone/>
            </a:pPr>
            <a:endParaRPr lang="nl-NL" sz="2400" dirty="0" smtClean="0"/>
          </a:p>
          <a:p>
            <a:pPr marL="0" indent="0">
              <a:buNone/>
            </a:pPr>
            <a:endParaRPr lang="nl-NL" sz="2400" dirty="0"/>
          </a:p>
          <a:p>
            <a:pPr marL="0" indent="0">
              <a:buNone/>
            </a:pPr>
            <a:endParaRPr lang="nl-NL" sz="2000" dirty="0"/>
          </a:p>
          <a:p>
            <a:pPr marL="0" indent="0">
              <a:buNone/>
            </a:pP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8" name="Rechthoekig bijschrift 7"/>
          <p:cNvSpPr/>
          <p:nvPr/>
        </p:nvSpPr>
        <p:spPr>
          <a:xfrm>
            <a:off x="589046" y="4213747"/>
            <a:ext cx="3200000" cy="858585"/>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solidFill>
                  <a:schemeClr val="tx1"/>
                </a:solidFill>
              </a:rPr>
              <a:t>Zorg dat de info hier matcht met de info op </a:t>
            </a:r>
            <a:r>
              <a:rPr lang="nl-NL" dirty="0" smtClean="0">
                <a:solidFill>
                  <a:schemeClr val="tx1"/>
                </a:solidFill>
                <a:hlinkClick r:id="rId2" action="ppaction://hlinksldjump"/>
              </a:rPr>
              <a:t>deze dia</a:t>
            </a:r>
            <a:endParaRPr lang="nl-NL" dirty="0">
              <a:solidFill>
                <a:schemeClr val="tx1"/>
              </a:solidFill>
            </a:endParaRPr>
          </a:p>
        </p:txBody>
      </p:sp>
      <p:pic>
        <p:nvPicPr>
          <p:cNvPr id="3" name="Afbeelding 2"/>
          <p:cNvPicPr>
            <a:picLocks noChangeAspect="1"/>
          </p:cNvPicPr>
          <p:nvPr/>
        </p:nvPicPr>
        <p:blipFill>
          <a:blip r:embed="rId3"/>
          <a:stretch>
            <a:fillRect/>
          </a:stretch>
        </p:blipFill>
        <p:spPr>
          <a:xfrm>
            <a:off x="364759" y="377166"/>
            <a:ext cx="3200000" cy="1800000"/>
          </a:xfrm>
          <a:prstGeom prst="rect">
            <a:avLst/>
          </a:prstGeom>
        </p:spPr>
      </p:pic>
    </p:spTree>
    <p:extLst>
      <p:ext uri="{BB962C8B-B14F-4D97-AF65-F5344CB8AC3E}">
        <p14:creationId xmlns:p14="http://schemas.microsoft.com/office/powerpoint/2010/main" val="238423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5101207"/>
          </a:xfrm>
        </p:spPr>
        <p:txBody>
          <a:bodyPr>
            <a:normAutofit/>
          </a:bodyPr>
          <a:lstStyle/>
          <a:p>
            <a:pPr marL="0" indent="0">
              <a:buNone/>
            </a:pPr>
            <a:r>
              <a:rPr lang="nl-NL" sz="3000" dirty="0" smtClean="0">
                <a:solidFill>
                  <a:srgbClr val="D7A900"/>
                </a:solidFill>
              </a:rPr>
              <a:t>Files </a:t>
            </a:r>
            <a:r>
              <a:rPr lang="nl-NL" sz="3000" dirty="0" err="1" smtClean="0">
                <a:solidFill>
                  <a:srgbClr val="D7A900"/>
                </a:solidFill>
              </a:rPr>
              <a:t>you</a:t>
            </a:r>
            <a:r>
              <a:rPr lang="nl-NL" sz="3000" dirty="0" smtClean="0">
                <a:solidFill>
                  <a:srgbClr val="D7A900"/>
                </a:solidFill>
              </a:rPr>
              <a:t> </a:t>
            </a:r>
            <a:r>
              <a:rPr lang="nl-NL" sz="3000" dirty="0" err="1" smtClean="0">
                <a:solidFill>
                  <a:srgbClr val="D7A900"/>
                </a:solidFill>
              </a:rPr>
              <a:t>need</a:t>
            </a:r>
            <a:endParaRPr lang="nl-NL" sz="3000" dirty="0">
              <a:solidFill>
                <a:srgbClr val="D7A900"/>
              </a:solidFill>
            </a:endParaRPr>
          </a:p>
          <a:p>
            <a:pPr marL="0" indent="0">
              <a:buNone/>
            </a:pPr>
            <a:r>
              <a:rPr lang="nl-NL" sz="2400" u="sng" dirty="0" err="1" smtClean="0"/>
              <a:t>Organization</a:t>
            </a:r>
            <a:r>
              <a:rPr lang="nl-NL" sz="2400" u="sng" dirty="0" smtClean="0"/>
              <a:t> </a:t>
            </a:r>
            <a:r>
              <a:rPr lang="nl-NL" sz="2400" u="sng" dirty="0" err="1" smtClean="0"/>
              <a:t>chart</a:t>
            </a:r>
            <a:endParaRPr lang="nl-NL" sz="2400" u="sng" dirty="0" smtClean="0"/>
          </a:p>
          <a:p>
            <a:pPr marL="0" indent="0">
              <a:buNone/>
            </a:pPr>
            <a:r>
              <a:rPr lang="nl-NL" sz="2000" dirty="0" err="1" smtClean="0"/>
              <a:t>Location</a:t>
            </a:r>
            <a:r>
              <a:rPr lang="nl-NL" sz="2000" dirty="0" smtClean="0"/>
              <a:t>: …</a:t>
            </a:r>
          </a:p>
          <a:p>
            <a:pPr marL="0" indent="0">
              <a:buNone/>
            </a:pPr>
            <a:endParaRPr lang="nl-NL" sz="2400" dirty="0" smtClean="0"/>
          </a:p>
          <a:p>
            <a:pPr marL="0" indent="0">
              <a:buNone/>
            </a:pPr>
            <a:r>
              <a:rPr lang="nl-NL" sz="2400" u="sng" dirty="0" smtClean="0"/>
              <a:t>List of employees</a:t>
            </a:r>
          </a:p>
          <a:p>
            <a:pPr marL="0" indent="0">
              <a:buNone/>
            </a:pPr>
            <a:r>
              <a:rPr lang="nl-NL" sz="2000" dirty="0" err="1" smtClean="0"/>
              <a:t>Location</a:t>
            </a:r>
            <a:r>
              <a:rPr lang="nl-NL" sz="2000" dirty="0" smtClean="0"/>
              <a:t>: …</a:t>
            </a:r>
          </a:p>
          <a:p>
            <a:pPr marL="0" indent="0">
              <a:buNone/>
            </a:pPr>
            <a:endParaRPr lang="nl-NL" sz="2400" dirty="0"/>
          </a:p>
          <a:p>
            <a:pPr marL="0" indent="0">
              <a:buNone/>
            </a:pPr>
            <a:r>
              <a:rPr lang="nl-NL" sz="2400" dirty="0" smtClean="0"/>
              <a:t>….</a:t>
            </a:r>
          </a:p>
          <a:p>
            <a:pPr marL="0" indent="0">
              <a:buNone/>
            </a:pPr>
            <a:r>
              <a:rPr lang="nl-NL" sz="2000" dirty="0" err="1" smtClean="0"/>
              <a:t>Location</a:t>
            </a:r>
            <a:r>
              <a:rPr lang="nl-NL" sz="2000" dirty="0" smtClean="0"/>
              <a:t>: …</a:t>
            </a:r>
          </a:p>
          <a:p>
            <a:pPr marL="0" indent="0">
              <a:buNone/>
            </a:pPr>
            <a:endParaRPr lang="nl-NL" sz="2400" dirty="0"/>
          </a:p>
          <a:p>
            <a:pPr marL="0" indent="0">
              <a:buNone/>
            </a:pPr>
            <a:endParaRPr lang="nl-NL" sz="2400" dirty="0" smtClean="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sp>
        <p:nvSpPr>
          <p:cNvPr id="10" name="Titel 1"/>
          <p:cNvSpPr>
            <a:spLocks noGrp="1"/>
          </p:cNvSpPr>
          <p:nvPr>
            <p:ph type="title"/>
          </p:nvPr>
        </p:nvSpPr>
        <p:spPr>
          <a:xfrm>
            <a:off x="609601" y="273050"/>
            <a:ext cx="4011084" cy="1162050"/>
          </a:xfrm>
        </p:spPr>
        <p:txBody>
          <a:bodyPr anchor="ctr">
            <a:normAutofit/>
          </a:bodyPr>
          <a:lstStyle/>
          <a:p>
            <a:r>
              <a:rPr lang="nl-NL" sz="2800" dirty="0"/>
              <a:t>VI. </a:t>
            </a:r>
            <a:r>
              <a:rPr lang="en-US" sz="2800" dirty="0" smtClean="0"/>
              <a:t>HERE'S WHAT YOU NEED TO KNOW Files</a:t>
            </a:r>
            <a:endParaRPr lang="nl-NL" sz="2800"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944" y="2939109"/>
            <a:ext cx="3583870" cy="3583870"/>
          </a:xfrm>
          <a:prstGeom prst="rect">
            <a:avLst/>
          </a:prstGeom>
        </p:spPr>
      </p:pic>
    </p:spTree>
    <p:extLst>
      <p:ext uri="{BB962C8B-B14F-4D97-AF65-F5344CB8AC3E}">
        <p14:creationId xmlns:p14="http://schemas.microsoft.com/office/powerpoint/2010/main" val="16247613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942272" y="273051"/>
            <a:ext cx="8068752" cy="6498685"/>
          </a:xfrm>
        </p:spPr>
        <p:txBody>
          <a:bodyPr>
            <a:normAutofit/>
          </a:bodyPr>
          <a:lstStyle/>
          <a:p>
            <a:pPr marL="0" indent="0">
              <a:buNone/>
            </a:pPr>
            <a:r>
              <a:rPr lang="nl-NL" sz="2800" b="1" dirty="0" err="1" smtClean="0"/>
              <a:t>Programme</a:t>
            </a:r>
            <a:r>
              <a:rPr lang="nl-NL" sz="2800" b="1" dirty="0" smtClean="0"/>
              <a:t> </a:t>
            </a:r>
            <a:r>
              <a:rPr lang="nl-NL" sz="2800" b="1" dirty="0" err="1" smtClean="0"/>
              <a:t>after</a:t>
            </a:r>
            <a:r>
              <a:rPr lang="nl-NL" sz="2800" b="1" dirty="0" smtClean="0"/>
              <a:t> </a:t>
            </a:r>
            <a:r>
              <a:rPr lang="nl-NL" sz="2800" b="1" dirty="0" err="1" smtClean="0"/>
              <a:t>introduction</a:t>
            </a:r>
            <a:endParaRPr lang="nl-NL" sz="2000" dirty="0" smtClean="0"/>
          </a:p>
          <a:p>
            <a:r>
              <a:rPr lang="en-US" sz="1800" dirty="0" smtClean="0"/>
              <a:t>Make sure you have a number of tasks available per department</a:t>
            </a:r>
            <a:r>
              <a:rPr lang="nl-NL" sz="1800" dirty="0" smtClean="0">
                <a:sym typeface="Wingdings" panose="05000000000000000000" pitchFamily="2" charset="2"/>
              </a:rPr>
              <a:t> </a:t>
            </a:r>
            <a:r>
              <a:rPr lang="en-US" sz="1800" dirty="0" smtClean="0"/>
              <a:t>use the PE plan board/to-do list (see earlier) or any other way to communicate it centrally.</a:t>
            </a:r>
          </a:p>
          <a:p>
            <a:r>
              <a:rPr lang="en-US" sz="1800" dirty="0" smtClean="0"/>
              <a:t>Make sure that the trainees can </a:t>
            </a:r>
            <a:r>
              <a:rPr lang="en-US" sz="1800" u="sng" dirty="0" smtClean="0"/>
              <a:t>work together </a:t>
            </a:r>
            <a:r>
              <a:rPr lang="en-US" sz="1800" dirty="0" smtClean="0"/>
              <a:t>on a </a:t>
            </a:r>
            <a:r>
              <a:rPr lang="en-US" sz="1800" u="sng" dirty="0" smtClean="0"/>
              <a:t>department-by-department basis</a:t>
            </a:r>
            <a:r>
              <a:rPr lang="en-US" sz="1800" dirty="0" smtClean="0"/>
              <a:t>.  E.g. by creating group chats, channels or breakout rooms.</a:t>
            </a:r>
          </a:p>
          <a:p>
            <a:r>
              <a:rPr lang="en-US" sz="1800" dirty="0" smtClean="0"/>
              <a:t>Start </a:t>
            </a:r>
            <a:r>
              <a:rPr lang="en-US" sz="1800" u="sng" dirty="0" smtClean="0"/>
              <a:t>simple</a:t>
            </a:r>
            <a:r>
              <a:rPr lang="en-US" sz="1800" dirty="0" smtClean="0"/>
              <a:t>: let everyone log in and look around. Be sure to let the snooping in the Business Guide in the portal</a:t>
            </a:r>
            <a:r>
              <a:rPr lang="nl-NL" sz="1800" dirty="0" smtClean="0"/>
              <a:t>.</a:t>
            </a:r>
            <a:r>
              <a:rPr lang="nl-NL" sz="2200" dirty="0" smtClean="0"/>
              <a:t>	</a:t>
            </a:r>
            <a:r>
              <a:rPr lang="nl-NL" sz="1400" dirty="0" smtClean="0">
                <a:hlinkClick r:id="rId2"/>
              </a:rPr>
              <a:t>Company Guide </a:t>
            </a:r>
            <a:r>
              <a:rPr lang="nl-NL" sz="1400" dirty="0" err="1" smtClean="0">
                <a:hlinkClick r:id="rId2"/>
              </a:rPr>
              <a:t>explanation</a:t>
            </a:r>
            <a:r>
              <a:rPr lang="nl-NL" sz="2200" dirty="0" smtClean="0"/>
              <a:t> </a:t>
            </a:r>
            <a:endParaRPr lang="nl-NL" sz="2600" dirty="0" smtClean="0"/>
          </a:p>
          <a:p>
            <a:r>
              <a:rPr lang="nl-NL" sz="1800" dirty="0" smtClean="0"/>
              <a:t>Gebruik de </a:t>
            </a:r>
            <a:r>
              <a:rPr lang="nl-NL" sz="1800" u="sng" dirty="0" smtClean="0"/>
              <a:t>chat </a:t>
            </a:r>
            <a:r>
              <a:rPr lang="nl-NL" sz="1800" u="sng" dirty="0" err="1" smtClean="0"/>
              <a:t>function</a:t>
            </a:r>
            <a:r>
              <a:rPr lang="nl-NL" sz="1800" dirty="0" smtClean="0"/>
              <a:t> </a:t>
            </a:r>
            <a:r>
              <a:rPr lang="nl-NL" sz="1800" dirty="0" err="1" smtClean="0"/>
              <a:t>for</a:t>
            </a:r>
            <a:r>
              <a:rPr lang="nl-NL" sz="1800" dirty="0" smtClean="0"/>
              <a:t> </a:t>
            </a:r>
            <a:r>
              <a:rPr lang="nl-NL" sz="1800" dirty="0" err="1" smtClean="0"/>
              <a:t>questions</a:t>
            </a:r>
            <a:r>
              <a:rPr lang="nl-NL" sz="1800" dirty="0" smtClean="0"/>
              <a:t> </a:t>
            </a:r>
            <a:r>
              <a:rPr lang="nl-NL" sz="1800" dirty="0" err="1" smtClean="0"/>
              <a:t>and</a:t>
            </a:r>
            <a:r>
              <a:rPr lang="nl-NL" sz="1800" dirty="0" smtClean="0"/>
              <a:t> </a:t>
            </a:r>
            <a:r>
              <a:rPr lang="nl-NL" sz="1800" dirty="0" err="1" smtClean="0"/>
              <a:t>remarks</a:t>
            </a:r>
            <a:r>
              <a:rPr lang="nl-NL" sz="1800" dirty="0" smtClean="0"/>
              <a:t>.</a:t>
            </a:r>
          </a:p>
          <a:p>
            <a:r>
              <a:rPr lang="en-US" sz="1800" dirty="0" smtClean="0"/>
              <a:t>Agree on what you want to see this working day as </a:t>
            </a:r>
            <a:r>
              <a:rPr lang="en-US" sz="1800" u="sng" dirty="0" smtClean="0"/>
              <a:t>the end result </a:t>
            </a:r>
            <a:r>
              <a:rPr lang="en-US" sz="1800" dirty="0" smtClean="0"/>
              <a:t>per department. Name how/where you want to see those results.</a:t>
            </a:r>
          </a:p>
          <a:p>
            <a:r>
              <a:rPr lang="en-US" sz="1800" dirty="0" smtClean="0"/>
              <a:t>Schedule time for a first-day </a:t>
            </a:r>
            <a:r>
              <a:rPr lang="en-US" sz="1800" u="sng" dirty="0" smtClean="0"/>
              <a:t>review</a:t>
            </a:r>
            <a:r>
              <a:rPr lang="en-US" sz="1800" dirty="0" smtClean="0"/>
              <a:t>.</a:t>
            </a:r>
          </a:p>
          <a:p>
            <a:r>
              <a:rPr lang="en-US" sz="1800" i="1" u="sng" dirty="0" smtClean="0"/>
              <a:t>Walk around </a:t>
            </a:r>
            <a:r>
              <a:rPr lang="en-US" sz="1800" dirty="0" smtClean="0"/>
              <a:t>by connecting to the channels, breakout rooms or group chats.</a:t>
            </a:r>
            <a:endParaRPr lang="nl-NL" sz="1800" dirty="0" smtClean="0"/>
          </a:p>
        </p:txBody>
      </p:sp>
      <p:sp>
        <p:nvSpPr>
          <p:cNvPr id="3" name="Rechthoekig bijschrift 2"/>
          <p:cNvSpPr/>
          <p:nvPr/>
        </p:nvSpPr>
        <p:spPr>
          <a:xfrm>
            <a:off x="254680" y="5343808"/>
            <a:ext cx="2376378" cy="858585"/>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Need inspiration? Take a look at the </a:t>
            </a:r>
            <a:r>
              <a:rPr lang="en-US" b="1" dirty="0" smtClean="0">
                <a:solidFill>
                  <a:schemeClr val="tx1"/>
                </a:solidFill>
              </a:rPr>
              <a:t>backlog </a:t>
            </a:r>
            <a:r>
              <a:rPr lang="en-US" dirty="0" smtClean="0">
                <a:solidFill>
                  <a:schemeClr val="tx1"/>
                </a:solidFill>
              </a:rPr>
              <a:t>(see next page)</a:t>
            </a:r>
            <a:endParaRPr lang="nl-NL" dirty="0">
              <a:solidFill>
                <a:schemeClr val="tx1"/>
              </a:solidFill>
            </a:endParaRPr>
          </a:p>
        </p:txBody>
      </p:sp>
      <p:pic>
        <p:nvPicPr>
          <p:cNvPr id="2" name="Afbeelding 1"/>
          <p:cNvPicPr>
            <a:picLocks noChangeAspect="1"/>
          </p:cNvPicPr>
          <p:nvPr/>
        </p:nvPicPr>
        <p:blipFill>
          <a:blip r:embed="rId3"/>
          <a:stretch>
            <a:fillRect/>
          </a:stretch>
        </p:blipFill>
        <p:spPr>
          <a:xfrm>
            <a:off x="254679" y="273051"/>
            <a:ext cx="3200000" cy="1800000"/>
          </a:xfrm>
          <a:prstGeom prst="rect">
            <a:avLst/>
          </a:prstGeom>
        </p:spPr>
      </p:pic>
    </p:spTree>
    <p:extLst>
      <p:ext uri="{BB962C8B-B14F-4D97-AF65-F5344CB8AC3E}">
        <p14:creationId xmlns:p14="http://schemas.microsoft.com/office/powerpoint/2010/main" val="166359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88325" y="273052"/>
            <a:ext cx="6222699" cy="738063"/>
          </a:xfrm>
        </p:spPr>
        <p:txBody>
          <a:bodyPr>
            <a:normAutofit/>
          </a:bodyPr>
          <a:lstStyle/>
          <a:p>
            <a:pPr marL="0" indent="0">
              <a:buNone/>
            </a:pPr>
            <a:r>
              <a:rPr lang="nl-NL" sz="2800" b="1" dirty="0" smtClean="0">
                <a:hlinkClick r:id="rId2"/>
              </a:rPr>
              <a:t>Backlog</a:t>
            </a:r>
            <a:endParaRPr lang="nl-NL" sz="2800" b="1" dirty="0" smtClean="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457200" lvl="1" indent="0">
              <a:buNone/>
            </a:pPr>
            <a:endParaRPr lang="nl-NL" sz="2400" dirty="0" smtClean="0"/>
          </a:p>
          <a:p>
            <a:pPr>
              <a:buFontTx/>
              <a:buChar char="-"/>
            </a:pPr>
            <a:endParaRPr lang="nl-NL" sz="2800" dirty="0" smtClean="0"/>
          </a:p>
          <a:p>
            <a:endParaRPr lang="nl-NL" sz="2400" dirty="0"/>
          </a:p>
          <a:p>
            <a:pPr marL="0" indent="0">
              <a:buNone/>
            </a:pPr>
            <a:endParaRPr lang="nl-NL" sz="2800" i="1" dirty="0"/>
          </a:p>
        </p:txBody>
      </p:sp>
      <p:sp>
        <p:nvSpPr>
          <p:cNvPr id="17" name="Tijdelijke aanduiding voor inhoud 6"/>
          <p:cNvSpPr txBox="1">
            <a:spLocks/>
          </p:cNvSpPr>
          <p:nvPr/>
        </p:nvSpPr>
        <p:spPr>
          <a:xfrm>
            <a:off x="5788326" y="1011113"/>
            <a:ext cx="6090248" cy="358341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Suggestions for additional work for trainees</a:t>
            </a:r>
            <a:r>
              <a:rPr lang="nl-NL" sz="4400" dirty="0" smtClean="0"/>
              <a:t> </a:t>
            </a:r>
          </a:p>
          <a:p>
            <a:r>
              <a:rPr lang="nl-NL" sz="3300" dirty="0" smtClean="0"/>
              <a:t>Type of </a:t>
            </a:r>
            <a:r>
              <a:rPr lang="nl-NL" sz="3300" dirty="0" err="1" smtClean="0"/>
              <a:t>assignments</a:t>
            </a:r>
            <a:r>
              <a:rPr lang="nl-NL" sz="3300" dirty="0" smtClean="0"/>
              <a:t> ‘bank’</a:t>
            </a:r>
            <a:endParaRPr lang="nl-NL" sz="3300" dirty="0"/>
          </a:p>
          <a:p>
            <a:r>
              <a:rPr lang="en-US" sz="3300" dirty="0" smtClean="0">
                <a:sym typeface="Wingdings" panose="05000000000000000000" pitchFamily="2" charset="2"/>
              </a:rPr>
              <a:t>sorted by </a:t>
            </a:r>
            <a:r>
              <a:rPr lang="en-US" sz="3300" u="sng" dirty="0" smtClean="0">
                <a:sym typeface="Wingdings" panose="05000000000000000000" pitchFamily="2" charset="2"/>
              </a:rPr>
              <a:t>PE department </a:t>
            </a:r>
            <a:r>
              <a:rPr lang="en-US" sz="3300" dirty="0" smtClean="0">
                <a:sym typeface="Wingdings" panose="05000000000000000000" pitchFamily="2" charset="2"/>
              </a:rPr>
              <a:t>and by </a:t>
            </a:r>
            <a:r>
              <a:rPr lang="en-US" sz="3300" u="sng" dirty="0" smtClean="0">
                <a:sym typeface="Wingdings" panose="05000000000000000000" pitchFamily="2" charset="2"/>
              </a:rPr>
              <a:t>21st-century skills </a:t>
            </a:r>
            <a:r>
              <a:rPr lang="en-US" sz="3300" dirty="0" smtClean="0">
                <a:sym typeface="Wingdings" panose="05000000000000000000" pitchFamily="2" charset="2"/>
              </a:rPr>
              <a:t>including extensive search</a:t>
            </a:r>
          </a:p>
          <a:p>
            <a:r>
              <a:rPr lang="en-US" sz="3300" dirty="0" smtClean="0"/>
              <a:t>no (example) elaboration because whether the product is 'good' depends on the context of your PE. And maybe the process is more important than the actual output...</a:t>
            </a:r>
            <a:endParaRPr lang="nl-NL" sz="2900" dirty="0" smtClean="0">
              <a:sym typeface="Wingdings" panose="05000000000000000000" pitchFamily="2" charset="2"/>
            </a:endParaRPr>
          </a:p>
          <a:p>
            <a:pPr>
              <a:buFont typeface="Wingdings" panose="05000000000000000000" pitchFamily="2" charset="2"/>
              <a:buChar char="è"/>
            </a:pPr>
            <a:r>
              <a:rPr lang="en-US" dirty="0" smtClean="0">
                <a:sym typeface="Wingdings" panose="05000000000000000000" pitchFamily="2" charset="2"/>
              </a:rPr>
              <a:t>Ideas for even more activities are welcome!</a:t>
            </a:r>
            <a:endParaRPr lang="nl-NL" dirty="0">
              <a:sym typeface="Wingdings" panose="05000000000000000000" pitchFamily="2" charset="2"/>
            </a:endParaRPr>
          </a:p>
          <a:p>
            <a:pPr>
              <a:buFont typeface="Wingdings" panose="05000000000000000000" pitchFamily="2" charset="2"/>
              <a:buChar char="è"/>
            </a:pPr>
            <a:r>
              <a:rPr lang="en-US" dirty="0" smtClean="0">
                <a:sym typeface="Wingdings" panose="05000000000000000000" pitchFamily="2" charset="2"/>
              </a:rPr>
              <a:t>Teacher-focused, so don't let trainees log into your MA (manager)account</a:t>
            </a:r>
            <a:endParaRPr lang="nl-NL" dirty="0" smtClean="0">
              <a:sym typeface="Wingdings" panose="05000000000000000000" pitchFamily="2" charset="2"/>
            </a:endParaRPr>
          </a:p>
          <a:p>
            <a:pPr marL="0" indent="0">
              <a:buNone/>
            </a:pPr>
            <a:endParaRPr lang="nl-NL" sz="2600" dirty="0"/>
          </a:p>
        </p:txBody>
      </p:sp>
      <p:pic>
        <p:nvPicPr>
          <p:cNvPr id="3" name="Afbeelding 2"/>
          <p:cNvPicPr>
            <a:picLocks noChangeAspect="1"/>
          </p:cNvPicPr>
          <p:nvPr/>
        </p:nvPicPr>
        <p:blipFill>
          <a:blip r:embed="rId3"/>
          <a:stretch>
            <a:fillRect/>
          </a:stretch>
        </p:blipFill>
        <p:spPr>
          <a:xfrm>
            <a:off x="260847" y="362309"/>
            <a:ext cx="5233429" cy="6245525"/>
          </a:xfrm>
          <a:prstGeom prst="rect">
            <a:avLst/>
          </a:prstGeom>
        </p:spPr>
      </p:pic>
      <p:sp>
        <p:nvSpPr>
          <p:cNvPr id="13" name="Pijl-omlaag 12"/>
          <p:cNvSpPr/>
          <p:nvPr/>
        </p:nvSpPr>
        <p:spPr>
          <a:xfrm rot="16200000">
            <a:off x="4291837" y="168543"/>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Pijl-omlaag 9"/>
          <p:cNvSpPr/>
          <p:nvPr/>
        </p:nvSpPr>
        <p:spPr>
          <a:xfrm rot="10800000">
            <a:off x="4694403" y="1011114"/>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2" name="Pijl-omlaag 11"/>
          <p:cNvSpPr/>
          <p:nvPr/>
        </p:nvSpPr>
        <p:spPr>
          <a:xfrm rot="13752428">
            <a:off x="207488" y="4588143"/>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4" name="Pijl-omlaag 13"/>
          <p:cNvSpPr/>
          <p:nvPr/>
        </p:nvSpPr>
        <p:spPr>
          <a:xfrm rot="13752428">
            <a:off x="207488" y="3143176"/>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5" name="Rechthoekig bijschrift 14"/>
          <p:cNvSpPr/>
          <p:nvPr/>
        </p:nvSpPr>
        <p:spPr>
          <a:xfrm>
            <a:off x="5788325" y="5085015"/>
            <a:ext cx="5538158" cy="858585"/>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rPr>
              <a:t>Login</a:t>
            </a:r>
            <a:r>
              <a:rPr lang="nl-NL" dirty="0" smtClean="0">
                <a:solidFill>
                  <a:schemeClr val="tx1"/>
                </a:solidFill>
                <a:sym typeface="Wingdings" panose="05000000000000000000" pitchFamily="2" charset="2"/>
              </a:rPr>
              <a:t> </a:t>
            </a:r>
            <a:r>
              <a:rPr lang="nl-NL" dirty="0" err="1" smtClean="0">
                <a:solidFill>
                  <a:schemeClr val="tx1"/>
                </a:solidFill>
                <a:sym typeface="Wingdings" panose="05000000000000000000" pitchFamily="2" charset="2"/>
              </a:rPr>
              <a:t>with</a:t>
            </a:r>
            <a:r>
              <a:rPr lang="nl-NL" dirty="0" smtClean="0">
                <a:solidFill>
                  <a:schemeClr val="tx1"/>
                </a:solidFill>
                <a:sym typeface="Wingdings" panose="05000000000000000000" pitchFamily="2" charset="2"/>
              </a:rPr>
              <a:t> </a:t>
            </a:r>
            <a:r>
              <a:rPr lang="nl-NL" dirty="0" err="1" smtClean="0">
                <a:solidFill>
                  <a:schemeClr val="tx1"/>
                </a:solidFill>
                <a:sym typeface="Wingdings" panose="05000000000000000000" pitchFamily="2" charset="2"/>
              </a:rPr>
              <a:t>your</a:t>
            </a:r>
            <a:r>
              <a:rPr lang="nl-NL" dirty="0" smtClean="0">
                <a:solidFill>
                  <a:schemeClr val="tx1"/>
                </a:solidFill>
                <a:sym typeface="Wingdings" panose="05000000000000000000" pitchFamily="2" charset="2"/>
              </a:rPr>
              <a:t> </a:t>
            </a:r>
            <a:r>
              <a:rPr lang="nl-NL" b="1" dirty="0" err="1" smtClean="0">
                <a:solidFill>
                  <a:schemeClr val="tx1"/>
                </a:solidFill>
                <a:sym typeface="Wingdings" panose="05000000000000000000" pitchFamily="2" charset="2"/>
              </a:rPr>
              <a:t>stichtingpraktijkleren</a:t>
            </a:r>
            <a:r>
              <a:rPr lang="nl-NL" b="1" dirty="0" smtClean="0">
                <a:solidFill>
                  <a:schemeClr val="tx1"/>
                </a:solidFill>
                <a:sym typeface="Wingdings" panose="05000000000000000000" pitchFamily="2" charset="2"/>
              </a:rPr>
              <a:t>-account</a:t>
            </a:r>
            <a:r>
              <a:rPr lang="nl-NL" dirty="0" smtClean="0">
                <a:solidFill>
                  <a:schemeClr val="tx1"/>
                </a:solidFill>
                <a:sym typeface="Wingdings" panose="05000000000000000000" pitchFamily="2" charset="2"/>
              </a:rPr>
              <a:t> </a:t>
            </a:r>
          </a:p>
          <a:p>
            <a:r>
              <a:rPr lang="en-US" dirty="0" smtClean="0">
                <a:solidFill>
                  <a:schemeClr val="tx1"/>
                </a:solidFill>
                <a:sym typeface="Wingdings" panose="05000000000000000000" pitchFamily="2" charset="2"/>
              </a:rPr>
              <a:t>and not with your </a:t>
            </a:r>
            <a:r>
              <a:rPr lang="en-US" dirty="0" err="1" smtClean="0">
                <a:solidFill>
                  <a:schemeClr val="tx1"/>
                </a:solidFill>
                <a:sym typeface="Wingdings" panose="05000000000000000000" pitchFamily="2" charset="2"/>
              </a:rPr>
              <a:t>PenNed</a:t>
            </a:r>
            <a:r>
              <a:rPr lang="en-US" dirty="0" smtClean="0">
                <a:solidFill>
                  <a:schemeClr val="tx1"/>
                </a:solidFill>
                <a:sym typeface="Wingdings" panose="05000000000000000000" pitchFamily="2" charset="2"/>
              </a:rPr>
              <a:t> (managers) account</a:t>
            </a:r>
            <a:endParaRPr lang="nl-NL" dirty="0">
              <a:solidFill>
                <a:schemeClr val="tx1"/>
              </a:solidFill>
            </a:endParaRPr>
          </a:p>
        </p:txBody>
      </p:sp>
    </p:spTree>
    <p:extLst>
      <p:ext uri="{BB962C8B-B14F-4D97-AF65-F5344CB8AC3E}">
        <p14:creationId xmlns:p14="http://schemas.microsoft.com/office/powerpoint/2010/main" val="232238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a:bodyPr>
          <a:lstStyle/>
          <a:p>
            <a:pPr marL="0" indent="0">
              <a:buNone/>
            </a:pPr>
            <a:r>
              <a:rPr lang="nl-NL" sz="3000" dirty="0" smtClean="0">
                <a:solidFill>
                  <a:srgbClr val="D7A900"/>
                </a:solidFill>
              </a:rPr>
              <a:t>PROGRAMME FOR TODAY</a:t>
            </a:r>
            <a:endParaRPr lang="nl-NL" sz="3000" dirty="0">
              <a:solidFill>
                <a:srgbClr val="D7A900"/>
              </a:solidFill>
            </a:endParaRPr>
          </a:p>
          <a:p>
            <a:pPr marL="0" indent="0">
              <a:buNone/>
            </a:pPr>
            <a:r>
              <a:rPr lang="en-US" sz="2400" dirty="0" smtClean="0"/>
              <a:t>Work with the people in your department through.</a:t>
            </a:r>
            <a:r>
              <a:rPr lang="nl-NL" sz="2400" dirty="0" smtClean="0"/>
              <a:t>…</a:t>
            </a:r>
          </a:p>
          <a:p>
            <a:pPr marL="0" indent="0">
              <a:buNone/>
            </a:pPr>
            <a:r>
              <a:rPr lang="en-US" sz="2400" dirty="0" smtClean="0"/>
              <a:t>You can find your activities on/in….</a:t>
            </a:r>
            <a:endParaRPr lang="nl-NL" sz="2400" dirty="0" smtClean="0"/>
          </a:p>
          <a:p>
            <a:pPr marL="0" indent="0">
              <a:buNone/>
            </a:pPr>
            <a:r>
              <a:rPr lang="nl-NL" sz="2400" dirty="0" err="1" smtClean="0"/>
              <a:t>Need</a:t>
            </a:r>
            <a:r>
              <a:rPr lang="nl-NL" sz="2400" dirty="0" smtClean="0"/>
              <a:t> help? </a:t>
            </a:r>
          </a:p>
          <a:p>
            <a:r>
              <a:rPr lang="en-US" sz="2400" dirty="0" smtClean="0"/>
              <a:t>ask your colleague for help </a:t>
            </a:r>
          </a:p>
          <a:p>
            <a:r>
              <a:rPr lang="en-US" sz="2400" dirty="0" smtClean="0"/>
              <a:t>use the Teams chat feature</a:t>
            </a:r>
            <a:endParaRPr lang="nl-NL" sz="2400" dirty="0"/>
          </a:p>
          <a:p>
            <a:pPr marL="0" indent="0">
              <a:buNone/>
            </a:pPr>
            <a:r>
              <a:rPr lang="nl-NL" sz="2400" dirty="0" smtClean="0"/>
              <a:t>End of </a:t>
            </a:r>
            <a:r>
              <a:rPr lang="nl-NL" sz="2400" dirty="0" err="1" smtClean="0"/>
              <a:t>working</a:t>
            </a:r>
            <a:r>
              <a:rPr lang="nl-NL" sz="2400" dirty="0" smtClean="0"/>
              <a:t> </a:t>
            </a:r>
            <a:r>
              <a:rPr lang="nl-NL" sz="2400" dirty="0" err="1" smtClean="0"/>
              <a:t>day</a:t>
            </a:r>
            <a:r>
              <a:rPr lang="nl-NL" sz="2400" dirty="0" smtClean="0">
                <a:sym typeface="Wingdings" panose="05000000000000000000" pitchFamily="2" charset="2"/>
              </a:rPr>
              <a:t> joint </a:t>
            </a:r>
            <a:r>
              <a:rPr lang="nl-NL" sz="2400" dirty="0" err="1" smtClean="0">
                <a:sym typeface="Wingdings" panose="05000000000000000000" pitchFamily="2" charset="2"/>
              </a:rPr>
              <a:t>closure</a:t>
            </a:r>
            <a:endParaRPr lang="nl-NL" sz="2400" dirty="0" smtClean="0">
              <a:sym typeface="Wingdings" panose="05000000000000000000" pitchFamily="2" charset="2"/>
            </a:endParaRPr>
          </a:p>
          <a:p>
            <a:r>
              <a:rPr lang="nl-NL" sz="2400" dirty="0" smtClean="0"/>
              <a:t>via: </a:t>
            </a:r>
          </a:p>
          <a:p>
            <a:r>
              <a:rPr lang="nl-NL" sz="2400" dirty="0" smtClean="0"/>
              <a:t>time:</a:t>
            </a:r>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sp>
        <p:nvSpPr>
          <p:cNvPr id="10" name="Titel 1"/>
          <p:cNvSpPr>
            <a:spLocks noGrp="1"/>
          </p:cNvSpPr>
          <p:nvPr>
            <p:ph type="title"/>
          </p:nvPr>
        </p:nvSpPr>
        <p:spPr>
          <a:xfrm>
            <a:off x="609601" y="273050"/>
            <a:ext cx="4011084" cy="1162050"/>
          </a:xfrm>
        </p:spPr>
        <p:txBody>
          <a:bodyPr anchor="ctr">
            <a:normAutofit/>
          </a:bodyPr>
          <a:lstStyle/>
          <a:p>
            <a:r>
              <a:rPr lang="nl-NL" sz="2800" dirty="0" smtClean="0"/>
              <a:t>VII</a:t>
            </a:r>
            <a:r>
              <a:rPr lang="nl-NL" sz="2800" dirty="0"/>
              <a:t>. </a:t>
            </a:r>
            <a:r>
              <a:rPr lang="nl-NL" sz="2800" dirty="0" smtClean="0"/>
              <a:t>GET STARTED</a:t>
            </a:r>
            <a:endParaRPr lang="nl-NL" sz="2800" dirty="0"/>
          </a:p>
        </p:txBody>
      </p:sp>
    </p:spTree>
    <p:extLst>
      <p:ext uri="{BB962C8B-B14F-4D97-AF65-F5344CB8AC3E}">
        <p14:creationId xmlns:p14="http://schemas.microsoft.com/office/powerpoint/2010/main" val="1482120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226944" y="273051"/>
            <a:ext cx="7784082" cy="6093243"/>
          </a:xfrm>
        </p:spPr>
        <p:txBody>
          <a:bodyPr>
            <a:normAutofit fontScale="85000" lnSpcReduction="20000"/>
          </a:bodyPr>
          <a:lstStyle/>
          <a:p>
            <a:pPr marL="0" indent="0">
              <a:buNone/>
            </a:pPr>
            <a:r>
              <a:rPr lang="en-US" sz="2400" dirty="0" smtClean="0"/>
              <a:t>Evaluate first work experiences in the PE</a:t>
            </a:r>
            <a:endParaRPr lang="nl-NL" sz="2400" dirty="0" smtClean="0"/>
          </a:p>
          <a:p>
            <a:r>
              <a:rPr lang="en-US" sz="2000" dirty="0" smtClean="0"/>
              <a:t>Can a trainee find what he needs? </a:t>
            </a:r>
          </a:p>
          <a:p>
            <a:r>
              <a:rPr lang="en-US" sz="2000" dirty="0" smtClean="0"/>
              <a:t>Are the processes broadly clear? </a:t>
            </a:r>
          </a:p>
          <a:p>
            <a:r>
              <a:rPr lang="en-US" sz="2000" dirty="0" smtClean="0"/>
              <a:t>Does the trainee know what to do (the next working day)? </a:t>
            </a:r>
          </a:p>
          <a:p>
            <a:r>
              <a:rPr lang="en-US" sz="2000" dirty="0" smtClean="0"/>
              <a:t>How does the trainee feel in the PE?</a:t>
            </a:r>
          </a:p>
          <a:p>
            <a:pPr marL="0" indent="0">
              <a:buNone/>
            </a:pPr>
            <a:r>
              <a:rPr lang="en-US" sz="2000" i="1" dirty="0" smtClean="0"/>
              <a:t>For example, use a poll /Google Forms/</a:t>
            </a:r>
            <a:r>
              <a:rPr lang="en-US" sz="2000" i="1" dirty="0" err="1" smtClean="0"/>
              <a:t>Kahoot</a:t>
            </a:r>
            <a:r>
              <a:rPr lang="en-US" sz="2000" i="1" dirty="0" smtClean="0"/>
              <a:t>/write on Teams whiteboard</a:t>
            </a:r>
          </a:p>
          <a:p>
            <a:pPr marL="0" indent="0">
              <a:buNone/>
            </a:pPr>
            <a:r>
              <a:rPr lang="nl-NL" sz="2000" dirty="0" smtClean="0"/>
              <a:t> </a:t>
            </a:r>
            <a:endParaRPr lang="nl-NL" sz="2000" dirty="0"/>
          </a:p>
          <a:p>
            <a:pPr marL="0" indent="0">
              <a:buNone/>
            </a:pPr>
            <a:r>
              <a:rPr lang="en-US" sz="2400" dirty="0" smtClean="0"/>
              <a:t>Organization working from home by trainees</a:t>
            </a:r>
            <a:endParaRPr lang="nl-NL" sz="2400" dirty="0" smtClean="0"/>
          </a:p>
          <a:p>
            <a:r>
              <a:rPr lang="en-US" sz="2000" dirty="0" smtClean="0"/>
              <a:t>What times: fixed day parts/own choice/... </a:t>
            </a:r>
          </a:p>
          <a:p>
            <a:r>
              <a:rPr lang="en-US" sz="2000" dirty="0" smtClean="0"/>
              <a:t>How to ask BL questions?</a:t>
            </a:r>
          </a:p>
          <a:p>
            <a:pPr marL="0" indent="0">
              <a:buNone/>
            </a:pPr>
            <a:endParaRPr lang="nl-NL" sz="2000" dirty="0" smtClean="0"/>
          </a:p>
          <a:p>
            <a:pPr marL="0" indent="0">
              <a:buNone/>
            </a:pPr>
            <a:r>
              <a:rPr lang="nl-NL" sz="2400" dirty="0" err="1" smtClean="0"/>
              <a:t>Work</a:t>
            </a:r>
            <a:r>
              <a:rPr lang="nl-NL" sz="2400" dirty="0" smtClean="0"/>
              <a:t> </a:t>
            </a:r>
            <a:r>
              <a:rPr lang="nl-NL" sz="2400" dirty="0" err="1" smtClean="0"/>
              <a:t>carried</a:t>
            </a:r>
            <a:r>
              <a:rPr lang="nl-NL" sz="2400" dirty="0" smtClean="0"/>
              <a:t> out</a:t>
            </a:r>
          </a:p>
          <a:p>
            <a:r>
              <a:rPr lang="en-US" sz="2000" dirty="0" smtClean="0"/>
              <a:t>How/Where to Leave: In </a:t>
            </a:r>
            <a:r>
              <a:rPr lang="en-US" sz="2000" dirty="0" err="1" smtClean="0"/>
              <a:t>GoogleDrive</a:t>
            </a:r>
            <a:r>
              <a:rPr lang="en-US" sz="2000" dirty="0" smtClean="0"/>
              <a:t>/Show at Next Consultation/...?  </a:t>
            </a:r>
          </a:p>
          <a:p>
            <a:r>
              <a:rPr lang="en-US" sz="2000" dirty="0" smtClean="0"/>
              <a:t>Who updates action list/to-do list/plan board?  </a:t>
            </a:r>
          </a:p>
          <a:p>
            <a:r>
              <a:rPr lang="en-US" sz="2000" dirty="0" smtClean="0"/>
              <a:t>When update: immediately if handled/in subsequent consultation /...</a:t>
            </a:r>
          </a:p>
          <a:p>
            <a:pPr marL="0" indent="0">
              <a:buNone/>
            </a:pPr>
            <a:endParaRPr lang="nl-NL" sz="2000" dirty="0" smtClean="0"/>
          </a:p>
          <a:p>
            <a:pPr marL="0" indent="0">
              <a:buNone/>
            </a:pPr>
            <a:r>
              <a:rPr lang="nl-NL" sz="2400" dirty="0" err="1" smtClean="0"/>
              <a:t>Available</a:t>
            </a:r>
            <a:r>
              <a:rPr lang="nl-NL" sz="2400" dirty="0" smtClean="0"/>
              <a:t> </a:t>
            </a:r>
            <a:r>
              <a:rPr lang="nl-NL" sz="2400" dirty="0" err="1" smtClean="0"/>
              <a:t>for</a:t>
            </a:r>
            <a:r>
              <a:rPr lang="nl-NL" sz="2400" dirty="0" smtClean="0"/>
              <a:t> </a:t>
            </a:r>
            <a:r>
              <a:rPr lang="nl-NL" sz="2400" dirty="0" err="1" smtClean="0"/>
              <a:t>questions</a:t>
            </a:r>
            <a:endParaRPr lang="nl-NL" sz="2400" dirty="0" smtClean="0"/>
          </a:p>
          <a:p>
            <a:r>
              <a:rPr lang="en-US" sz="2000" dirty="0" smtClean="0"/>
              <a:t>Plan a moment (in the timetable) when you are present online in the PE</a:t>
            </a:r>
          </a:p>
          <a:p>
            <a:endParaRPr lang="nl-NL" sz="2000" dirty="0"/>
          </a:p>
          <a:p>
            <a:pPr marL="0" indent="0">
              <a:buNone/>
            </a:pPr>
            <a:r>
              <a:rPr lang="nl-NL" sz="2400" dirty="0" smtClean="0"/>
              <a:t>Next online meeting</a:t>
            </a:r>
          </a:p>
          <a:p>
            <a:r>
              <a:rPr lang="en-US" sz="2000" dirty="0" smtClean="0"/>
              <a:t>Date and time </a:t>
            </a:r>
          </a:p>
          <a:p>
            <a:r>
              <a:rPr lang="en-US" sz="2000" dirty="0" smtClean="0"/>
              <a:t>What should trainee start/keep ready</a:t>
            </a:r>
            <a:endParaRPr lang="nl-NL" sz="2000" dirty="0" smtClean="0"/>
          </a:p>
        </p:txBody>
      </p:sp>
      <p:pic>
        <p:nvPicPr>
          <p:cNvPr id="4" name="Afbeelding 3"/>
          <p:cNvPicPr>
            <a:picLocks noChangeAspect="1"/>
          </p:cNvPicPr>
          <p:nvPr/>
        </p:nvPicPr>
        <p:blipFill>
          <a:blip r:embed="rId2"/>
          <a:stretch>
            <a:fillRect/>
          </a:stretch>
        </p:blipFill>
        <p:spPr>
          <a:xfrm>
            <a:off x="338880" y="273051"/>
            <a:ext cx="3200000" cy="1800000"/>
          </a:xfrm>
          <a:prstGeom prst="rect">
            <a:avLst/>
          </a:prstGeom>
        </p:spPr>
      </p:pic>
    </p:spTree>
    <p:extLst>
      <p:ext uri="{BB962C8B-B14F-4D97-AF65-F5344CB8AC3E}">
        <p14:creationId xmlns:p14="http://schemas.microsoft.com/office/powerpoint/2010/main" val="247621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6006980"/>
          </a:xfrm>
        </p:spPr>
        <p:txBody>
          <a:bodyPr>
            <a:normAutofit/>
          </a:bodyPr>
          <a:lstStyle/>
          <a:p>
            <a:pPr marL="0" indent="0">
              <a:buNone/>
            </a:pPr>
            <a:r>
              <a:rPr lang="en-US" sz="2400" b="1" dirty="0" smtClean="0"/>
              <a:t>How was your working day in the PE?</a:t>
            </a:r>
            <a:endParaRPr lang="nl-NL" sz="2400" dirty="0" smtClean="0"/>
          </a:p>
          <a:p>
            <a:pPr marL="0" indent="0">
              <a:buNone/>
            </a:pPr>
            <a:r>
              <a:rPr lang="nl-NL" sz="2400" b="1" dirty="0" err="1" smtClean="0"/>
              <a:t>Questions</a:t>
            </a:r>
            <a:r>
              <a:rPr lang="nl-NL" sz="2400" b="1" dirty="0" smtClean="0"/>
              <a:t> </a:t>
            </a:r>
            <a:r>
              <a:rPr lang="nl-NL" sz="2400" b="1" dirty="0" err="1" smtClean="0"/>
              <a:t>and</a:t>
            </a:r>
            <a:r>
              <a:rPr lang="nl-NL" sz="2400" b="1" dirty="0" smtClean="0"/>
              <a:t> </a:t>
            </a:r>
            <a:r>
              <a:rPr lang="nl-NL" sz="2400" b="1" dirty="0" err="1" smtClean="0"/>
              <a:t>comments</a:t>
            </a:r>
            <a:endParaRPr lang="nl-NL" sz="2400" b="1" dirty="0" smtClean="0"/>
          </a:p>
          <a:p>
            <a:pPr marL="0" indent="0">
              <a:buNone/>
            </a:pPr>
            <a:endParaRPr lang="nl-NL" sz="2400" dirty="0" smtClean="0"/>
          </a:p>
          <a:p>
            <a:pPr marL="0" indent="0">
              <a:buNone/>
            </a:pPr>
            <a:r>
              <a:rPr lang="en-US" sz="2400" b="1" dirty="0" smtClean="0"/>
              <a:t>Working from home for the PE</a:t>
            </a:r>
            <a:endParaRPr lang="nl-NL" sz="2400" b="1" dirty="0"/>
          </a:p>
          <a:p>
            <a:r>
              <a:rPr lang="nl-NL" sz="2400" dirty="0" err="1" smtClean="0"/>
              <a:t>When</a:t>
            </a:r>
            <a:r>
              <a:rPr lang="nl-NL" sz="2400" dirty="0" smtClean="0"/>
              <a:t>? </a:t>
            </a:r>
            <a:r>
              <a:rPr lang="nl-NL" sz="2400" dirty="0" smtClean="0">
                <a:sym typeface="Wingdings" panose="05000000000000000000" pitchFamily="2" charset="2"/>
              </a:rPr>
              <a:t> </a:t>
            </a:r>
            <a:r>
              <a:rPr lang="en-US" sz="2400" dirty="0" smtClean="0">
                <a:sym typeface="Wingdings" panose="05000000000000000000" pitchFamily="2" charset="2"/>
              </a:rPr>
              <a:t>fixed moments or at your own choice? ...</a:t>
            </a:r>
            <a:endParaRPr lang="nl-NL" sz="2400" dirty="0" smtClean="0"/>
          </a:p>
          <a:p>
            <a:r>
              <a:rPr lang="en-US" sz="2400" dirty="0" smtClean="0"/>
              <a:t>Make work made available through ...</a:t>
            </a:r>
          </a:p>
          <a:p>
            <a:pPr marL="0" indent="0">
              <a:buNone/>
            </a:pPr>
            <a:endParaRPr lang="nl-NL" sz="2400" dirty="0" smtClean="0"/>
          </a:p>
          <a:p>
            <a:r>
              <a:rPr lang="en-US" sz="2400" dirty="0" smtClean="0"/>
              <a:t>When to update plan board</a:t>
            </a:r>
          </a:p>
          <a:p>
            <a:endParaRPr lang="nl-NL" sz="2400" dirty="0" smtClean="0"/>
          </a:p>
          <a:p>
            <a:r>
              <a:rPr lang="nl-NL" sz="2400" dirty="0" smtClean="0"/>
              <a:t>Manager </a:t>
            </a:r>
            <a:r>
              <a:rPr lang="nl-NL" sz="2400" dirty="0" err="1" smtClean="0"/>
              <a:t>available</a:t>
            </a:r>
            <a:r>
              <a:rPr lang="nl-NL" sz="2400" dirty="0" smtClean="0"/>
              <a:t> </a:t>
            </a:r>
            <a:r>
              <a:rPr lang="nl-NL" sz="2400" dirty="0" err="1" smtClean="0"/>
              <a:t>for</a:t>
            </a:r>
            <a:r>
              <a:rPr lang="nl-NL" sz="2400" dirty="0" smtClean="0"/>
              <a:t> </a:t>
            </a:r>
            <a:r>
              <a:rPr lang="nl-NL" sz="2400" dirty="0" err="1" smtClean="0"/>
              <a:t>questions</a:t>
            </a:r>
            <a:endParaRPr lang="nl-NL" sz="2400" dirty="0" smtClean="0"/>
          </a:p>
          <a:p>
            <a:r>
              <a:rPr lang="en-US" sz="2000" dirty="0" smtClean="0"/>
              <a:t>Via... (mail/chat/...) </a:t>
            </a:r>
          </a:p>
          <a:p>
            <a:r>
              <a:rPr lang="en-US" sz="2000" dirty="0" smtClean="0"/>
              <a:t>On... day of ... To...</a:t>
            </a:r>
            <a:endParaRPr lang="nl-NL" sz="2000" dirty="0" smtClean="0"/>
          </a:p>
          <a:p>
            <a:pPr marL="57150" indent="0">
              <a:buNone/>
            </a:pPr>
            <a:r>
              <a:rPr lang="nl-NL" sz="2400" b="1" dirty="0" smtClean="0"/>
              <a:t>Next online meeting:</a:t>
            </a:r>
            <a:endParaRPr lang="nl-NL" dirty="0"/>
          </a:p>
          <a:p>
            <a:pPr marL="0" indent="0">
              <a:buNone/>
            </a:pPr>
            <a:endParaRPr lang="nl-NL" sz="3000" dirty="0">
              <a:solidFill>
                <a:srgbClr val="D7A900"/>
              </a:solidFill>
            </a:endParaRPr>
          </a:p>
          <a:p>
            <a:pPr marL="0" indent="0">
              <a:buNone/>
            </a:pPr>
            <a:endParaRPr lang="nl-NL" sz="2400" dirty="0"/>
          </a:p>
          <a:p>
            <a:pPr marL="0" indent="0">
              <a:buNone/>
            </a:pPr>
            <a:endParaRPr lang="nl-NL" sz="2400" dirty="0" smtClean="0"/>
          </a:p>
        </p:txBody>
      </p:sp>
      <p:sp>
        <p:nvSpPr>
          <p:cNvPr id="4" name="Tijdelijke aanduiding voor tekst 3"/>
          <p:cNvSpPr>
            <a:spLocks noGrp="1"/>
          </p:cNvSpPr>
          <p:nvPr>
            <p:ph type="body" sz="half" idx="2"/>
          </p:nvPr>
        </p:nvSpPr>
        <p:spPr/>
        <p:txBody>
          <a:bodyPr>
            <a:normAutofit/>
          </a:bodyPr>
          <a:lstStyle/>
          <a:p>
            <a:endParaRPr lang="nl-NL" dirty="0" smtClean="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sp>
        <p:nvSpPr>
          <p:cNvPr id="10" name="Titel 1"/>
          <p:cNvSpPr>
            <a:spLocks noGrp="1"/>
          </p:cNvSpPr>
          <p:nvPr>
            <p:ph type="title"/>
          </p:nvPr>
        </p:nvSpPr>
        <p:spPr>
          <a:xfrm>
            <a:off x="609601" y="273050"/>
            <a:ext cx="4011084" cy="1162050"/>
          </a:xfrm>
        </p:spPr>
        <p:txBody>
          <a:bodyPr anchor="ctr">
            <a:normAutofit/>
          </a:bodyPr>
          <a:lstStyle/>
          <a:p>
            <a:r>
              <a:rPr lang="nl-NL" sz="2800" dirty="0" smtClean="0"/>
              <a:t>VIII. </a:t>
            </a:r>
            <a:r>
              <a:rPr lang="nl-NL" sz="2800" dirty="0" err="1" smtClean="0"/>
              <a:t>Closing</a:t>
            </a:r>
            <a:endParaRPr lang="nl-NL" sz="2800" dirty="0"/>
          </a:p>
        </p:txBody>
      </p:sp>
    </p:spTree>
    <p:extLst>
      <p:ext uri="{BB962C8B-B14F-4D97-AF65-F5344CB8AC3E}">
        <p14:creationId xmlns:p14="http://schemas.microsoft.com/office/powerpoint/2010/main" val="15001926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57200" y="273051"/>
            <a:ext cx="11553825" cy="5853113"/>
          </a:xfrm>
        </p:spPr>
        <p:txBody>
          <a:bodyPr>
            <a:normAutofit fontScale="85000" lnSpcReduction="10000"/>
          </a:bodyPr>
          <a:lstStyle/>
          <a:p>
            <a:pPr marL="0" indent="0">
              <a:buNone/>
            </a:pPr>
            <a:r>
              <a:rPr lang="nl-NL" sz="2800" b="1" dirty="0" smtClean="0"/>
              <a:t>How </a:t>
            </a:r>
            <a:r>
              <a:rPr lang="nl-NL" sz="2800" b="1" dirty="0" err="1" smtClean="0"/>
              <a:t>to</a:t>
            </a:r>
            <a:r>
              <a:rPr lang="nl-NL" sz="2800" b="1" dirty="0" smtClean="0"/>
              <a:t> </a:t>
            </a:r>
            <a:r>
              <a:rPr lang="nl-NL" sz="2800" b="1" dirty="0" err="1" smtClean="0"/>
              <a:t>proceed</a:t>
            </a:r>
            <a:r>
              <a:rPr lang="nl-NL" sz="2800" b="1" dirty="0" smtClean="0"/>
              <a:t>?</a:t>
            </a:r>
            <a:endParaRPr lang="nl-NL" sz="2000" i="1" dirty="0" smtClean="0"/>
          </a:p>
          <a:p>
            <a:pPr marL="0" indent="0">
              <a:buNone/>
            </a:pPr>
            <a:r>
              <a:rPr lang="en-US" sz="2000" dirty="0" smtClean="0"/>
              <a:t>Work on the basis of the agreements made on </a:t>
            </a:r>
            <a:r>
              <a:rPr lang="en-US" sz="2000" i="1" dirty="0" smtClean="0"/>
              <a:t>slide VIII. Closing</a:t>
            </a:r>
            <a:endParaRPr lang="nl-NL" sz="2000" i="1" dirty="0" smtClean="0"/>
          </a:p>
          <a:p>
            <a:pPr marL="0" indent="0">
              <a:buNone/>
            </a:pPr>
            <a:r>
              <a:rPr lang="en-US" sz="2000" dirty="0" smtClean="0"/>
              <a:t>Make sure you are available to answer questions at the agreed time</a:t>
            </a:r>
          </a:p>
          <a:p>
            <a:pPr marL="0" indent="0">
              <a:buNone/>
            </a:pPr>
            <a:endParaRPr lang="nl-NL" sz="2000" dirty="0" smtClean="0"/>
          </a:p>
          <a:p>
            <a:pPr marL="0" indent="0">
              <a:buNone/>
            </a:pPr>
            <a:r>
              <a:rPr lang="en-US" sz="2000" dirty="0" smtClean="0"/>
              <a:t>Prepare for the next online consultation</a:t>
            </a:r>
          </a:p>
          <a:p>
            <a:r>
              <a:rPr lang="en-US" sz="1900" dirty="0" smtClean="0"/>
              <a:t>Evaluate the </a:t>
            </a:r>
            <a:r>
              <a:rPr lang="en-US" sz="1900" dirty="0" err="1" smtClean="0"/>
              <a:t>behaviour</a:t>
            </a:r>
            <a:r>
              <a:rPr lang="en-US" sz="1900" dirty="0" smtClean="0"/>
              <a:t> of the trainees/departments: degree of own initiative/ self-employment/ taking responsibility</a:t>
            </a:r>
          </a:p>
          <a:p>
            <a:r>
              <a:rPr lang="en-US" sz="1900" dirty="0" smtClean="0"/>
              <a:t>Evaluate the work carried out: what went well and what has not yet?</a:t>
            </a:r>
            <a:r>
              <a:rPr lang="nl-NL" sz="1900" dirty="0" smtClean="0">
                <a:sym typeface="Wingdings" panose="05000000000000000000" pitchFamily="2" charset="2"/>
              </a:rPr>
              <a:t> </a:t>
            </a:r>
            <a:r>
              <a:rPr lang="en-US" sz="1900" dirty="0" smtClean="0"/>
              <a:t>focus on practices and process in relation to agreements made.</a:t>
            </a:r>
            <a:endParaRPr lang="nl-NL" sz="1900" dirty="0" smtClean="0"/>
          </a:p>
          <a:p>
            <a:r>
              <a:rPr lang="en-US" sz="1900" dirty="0" smtClean="0"/>
              <a:t>Check out last time's action list/to-task/plan board: what can be ticked off? </a:t>
            </a:r>
          </a:p>
          <a:p>
            <a:r>
              <a:rPr lang="en-US" sz="1900" dirty="0" smtClean="0"/>
              <a:t>Get a new stock for next week </a:t>
            </a:r>
          </a:p>
          <a:p>
            <a:r>
              <a:rPr lang="en-US" sz="1900" dirty="0" smtClean="0"/>
              <a:t>As soon as possible: appoint a minutes secretary who keeps action list/</a:t>
            </a:r>
            <a:r>
              <a:rPr lang="en-US" sz="1900" dirty="0" err="1" smtClean="0"/>
              <a:t>planboard</a:t>
            </a:r>
            <a:r>
              <a:rPr lang="en-US" sz="1900" dirty="0" smtClean="0"/>
              <a:t> (via screen sharing so everyone can watch) </a:t>
            </a:r>
          </a:p>
          <a:p>
            <a:r>
              <a:rPr lang="en-US" sz="1900" dirty="0" smtClean="0"/>
              <a:t>As soon as you act: check out the current figures in </a:t>
            </a:r>
            <a:r>
              <a:rPr lang="en-US" sz="1900" dirty="0" err="1" smtClean="0"/>
              <a:t>MyPE</a:t>
            </a:r>
            <a:r>
              <a:rPr lang="en-US" sz="1900" dirty="0" smtClean="0"/>
              <a:t> and point out trainees immediately on the news</a:t>
            </a:r>
          </a:p>
          <a:p>
            <a:pPr marL="0" indent="0">
              <a:buNone/>
            </a:pPr>
            <a:endParaRPr lang="nl-NL" sz="2000" dirty="0" smtClean="0"/>
          </a:p>
          <a:p>
            <a:pPr marL="0" indent="0">
              <a:buNone/>
            </a:pPr>
            <a:r>
              <a:rPr lang="en-US" sz="2000" dirty="0" smtClean="0"/>
              <a:t>Set quality requirements for the PE and discuss them with the trainees</a:t>
            </a:r>
          </a:p>
          <a:p>
            <a:r>
              <a:rPr lang="en-US" sz="1900" dirty="0" smtClean="0"/>
              <a:t>External: see following page </a:t>
            </a:r>
          </a:p>
          <a:p>
            <a:r>
              <a:rPr lang="en-US" sz="1900" dirty="0" smtClean="0"/>
              <a:t>Internal: ...</a:t>
            </a:r>
          </a:p>
          <a:p>
            <a:pPr marL="0" indent="0">
              <a:buNone/>
            </a:pPr>
            <a:r>
              <a:rPr lang="en-US" sz="2000" dirty="0" smtClean="0"/>
              <a:t>Make them a fixed agenda item of any consultation.</a:t>
            </a:r>
          </a:p>
          <a:p>
            <a:pPr marL="0" indent="0">
              <a:buNone/>
            </a:pPr>
            <a:endParaRPr lang="nl-NL" sz="2000" i="1" dirty="0"/>
          </a:p>
          <a:p>
            <a:pPr marL="0" indent="0">
              <a:buNone/>
            </a:pPr>
            <a:r>
              <a:rPr lang="en-US" sz="2000" dirty="0" smtClean="0"/>
              <a:t>Work towards self-employed trainees/departments: teach the trainees to ask questions to colleagues in their own department first and point them to all materials in the Library of the </a:t>
            </a:r>
            <a:r>
              <a:rPr lang="en-US" sz="2000" dirty="0" err="1" smtClean="0"/>
              <a:t>PenNed</a:t>
            </a:r>
            <a:r>
              <a:rPr lang="en-US" sz="2000" dirty="0" smtClean="0"/>
              <a:t> website</a:t>
            </a:r>
            <a:endParaRPr lang="nl-NL" sz="2000" dirty="0" smtClean="0"/>
          </a:p>
        </p:txBody>
      </p:sp>
    </p:spTree>
    <p:extLst>
      <p:ext uri="{BB962C8B-B14F-4D97-AF65-F5344CB8AC3E}">
        <p14:creationId xmlns:p14="http://schemas.microsoft.com/office/powerpoint/2010/main" val="414571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57200" y="273051"/>
            <a:ext cx="11553825" cy="5853113"/>
          </a:xfrm>
        </p:spPr>
        <p:txBody>
          <a:bodyPr>
            <a:normAutofit/>
          </a:bodyPr>
          <a:lstStyle/>
          <a:p>
            <a:pPr marL="0" indent="0">
              <a:buNone/>
            </a:pPr>
            <a:r>
              <a:rPr lang="nl-NL" sz="2000" dirty="0" err="1" smtClean="0"/>
              <a:t>External</a:t>
            </a:r>
            <a:r>
              <a:rPr lang="nl-NL" sz="2000" dirty="0" smtClean="0"/>
              <a:t> </a:t>
            </a:r>
            <a:r>
              <a:rPr lang="nl-NL" sz="2000" dirty="0" err="1" smtClean="0"/>
              <a:t>quality</a:t>
            </a:r>
            <a:r>
              <a:rPr lang="nl-NL" sz="2000" dirty="0" smtClean="0"/>
              <a:t> </a:t>
            </a:r>
            <a:r>
              <a:rPr lang="nl-NL" sz="2000" dirty="0" err="1" smtClean="0"/>
              <a:t>requirements</a:t>
            </a:r>
            <a:endParaRPr lang="nl-NL" sz="2000" dirty="0" smtClean="0"/>
          </a:p>
          <a:p>
            <a:pPr marL="0" indent="0">
              <a:buNone/>
            </a:pPr>
            <a:r>
              <a:rPr lang="nl-NL" sz="2000" dirty="0" smtClean="0">
                <a:sym typeface="Wingdings" panose="05000000000000000000" pitchFamily="2" charset="2"/>
              </a:rPr>
              <a:t> </a:t>
            </a:r>
            <a:r>
              <a:rPr lang="nl-NL" sz="2000" dirty="0" err="1" smtClean="0">
                <a:sym typeface="Wingdings" panose="05000000000000000000" pitchFamily="2" charset="2"/>
              </a:rPr>
              <a:t>Come</a:t>
            </a:r>
            <a:r>
              <a:rPr lang="nl-NL" sz="2000" dirty="0" smtClean="0">
                <a:sym typeface="Wingdings" panose="05000000000000000000" pitchFamily="2" charset="2"/>
              </a:rPr>
              <a:t> </a:t>
            </a:r>
            <a:r>
              <a:rPr lang="nl-NL" sz="2000" dirty="0" err="1" smtClean="0">
                <a:sym typeface="Wingdings" panose="05000000000000000000" pitchFamily="2" charset="2"/>
              </a:rPr>
              <a:t>from</a:t>
            </a:r>
            <a:r>
              <a:rPr lang="nl-NL" sz="2000" dirty="0" smtClean="0">
                <a:sym typeface="Wingdings" panose="05000000000000000000" pitchFamily="2" charset="2"/>
              </a:rPr>
              <a:t> </a:t>
            </a:r>
            <a:r>
              <a:rPr lang="nl-NL" sz="2000" dirty="0" err="1" smtClean="0">
                <a:sym typeface="Wingdings" panose="05000000000000000000" pitchFamily="2" charset="2"/>
              </a:rPr>
              <a:t>the</a:t>
            </a:r>
            <a:r>
              <a:rPr lang="nl-NL" sz="2000" dirty="0" smtClean="0">
                <a:sym typeface="Wingdings" panose="05000000000000000000" pitchFamily="2" charset="2"/>
              </a:rPr>
              <a:t> </a:t>
            </a:r>
            <a:r>
              <a:rPr lang="nl-NL" sz="2000" dirty="0" err="1" smtClean="0">
                <a:hlinkClick r:id="rId2" action="ppaction://hlinkfile"/>
              </a:rPr>
              <a:t>Roadmap</a:t>
            </a:r>
            <a:r>
              <a:rPr lang="nl-NL" sz="2000" dirty="0" smtClean="0"/>
              <a:t> PE design</a:t>
            </a:r>
          </a:p>
          <a:p>
            <a:pPr marL="0" indent="0">
              <a:buNone/>
            </a:pPr>
            <a:r>
              <a:rPr lang="nl-NL" sz="2000" dirty="0" smtClean="0"/>
              <a:t>See </a:t>
            </a:r>
            <a:r>
              <a:rPr lang="nl-NL" sz="2000" dirty="0" smtClean="0">
                <a:hlinkClick r:id="rId3"/>
              </a:rPr>
              <a:t>Set Up Library</a:t>
            </a:r>
            <a:r>
              <a:rPr lang="nl-NL" sz="2000" dirty="0" smtClean="0"/>
              <a:t> (</a:t>
            </a:r>
            <a:r>
              <a:rPr lang="nl-NL" sz="2000" dirty="0" err="1" smtClean="0"/>
              <a:t>left</a:t>
            </a:r>
            <a:r>
              <a:rPr lang="nl-NL" sz="2000" dirty="0" smtClean="0"/>
              <a:t> column)</a:t>
            </a:r>
          </a:p>
          <a:p>
            <a:pPr marL="0" indent="0">
              <a:buNone/>
            </a:pPr>
            <a:endParaRPr lang="nl-NL" sz="2000" dirty="0" smtClean="0"/>
          </a:p>
        </p:txBody>
      </p:sp>
      <p:graphicFrame>
        <p:nvGraphicFramePr>
          <p:cNvPr id="2" name="Tabel 1"/>
          <p:cNvGraphicFramePr>
            <a:graphicFrameLocks noGrp="1"/>
          </p:cNvGraphicFramePr>
          <p:nvPr>
            <p:extLst>
              <p:ext uri="{D42A27DB-BD31-4B8C-83A1-F6EECF244321}">
                <p14:modId xmlns:p14="http://schemas.microsoft.com/office/powerpoint/2010/main" val="691492408"/>
              </p:ext>
            </p:extLst>
          </p:nvPr>
        </p:nvGraphicFramePr>
        <p:xfrm>
          <a:off x="552090" y="1828801"/>
          <a:ext cx="11248846" cy="3509010"/>
        </p:xfrm>
        <a:graphic>
          <a:graphicData uri="http://schemas.openxmlformats.org/drawingml/2006/table">
            <a:tbl>
              <a:tblPr>
                <a:tableStyleId>{5C22544A-7EE6-4342-B048-85BDC9FD1C3A}</a:tableStyleId>
              </a:tblPr>
              <a:tblGrid>
                <a:gridCol w="3265167">
                  <a:extLst>
                    <a:ext uri="{9D8B030D-6E8A-4147-A177-3AD203B41FA5}">
                      <a16:colId xmlns:a16="http://schemas.microsoft.com/office/drawing/2014/main" val="1057477165"/>
                    </a:ext>
                  </a:extLst>
                </a:gridCol>
                <a:gridCol w="7983679">
                  <a:extLst>
                    <a:ext uri="{9D8B030D-6E8A-4147-A177-3AD203B41FA5}">
                      <a16:colId xmlns:a16="http://schemas.microsoft.com/office/drawing/2014/main" val="3680911166"/>
                    </a:ext>
                  </a:extLst>
                </a:gridCol>
              </a:tblGrid>
              <a:tr h="214329">
                <a:tc>
                  <a:txBody>
                    <a:bodyPr/>
                    <a:lstStyle/>
                    <a:p>
                      <a:pPr algn="l" fontAlgn="ctr"/>
                      <a:r>
                        <a:rPr lang="nl-NL" sz="1600" u="none" strike="noStrike" dirty="0" err="1" smtClean="0">
                          <a:effectLst/>
                        </a:rPr>
                        <a:t>Continuous</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Being contactable</a:t>
                      </a:r>
                      <a:r>
                        <a:rPr lang="en-US" sz="1600" u="none" strike="noStrike" baseline="0" dirty="0" smtClean="0">
                          <a:effectLst/>
                        </a:rPr>
                        <a:t> by phone</a:t>
                      </a:r>
                      <a:r>
                        <a:rPr lang="en-US" sz="1600" u="none" strike="noStrike" dirty="0" smtClean="0">
                          <a:effectLst/>
                        </a:rPr>
                        <a:t> / ensuring that phone is picked up during opening hours</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5480327"/>
                  </a:ext>
                </a:extLst>
              </a:tr>
              <a:tr h="230461">
                <a:tc>
                  <a:txBody>
                    <a:bodyPr/>
                    <a:lstStyle/>
                    <a:p>
                      <a:pPr algn="l" fontAlgn="ctr"/>
                      <a:r>
                        <a:rPr lang="nl-NL" sz="1600" u="none" strike="noStrike" dirty="0" err="1" smtClean="0">
                          <a:effectLst/>
                        </a:rPr>
                        <a:t>Continuous</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No later than 7 business days response to received emails</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2742839"/>
                  </a:ext>
                </a:extLst>
              </a:tr>
              <a:tr h="230461">
                <a:tc>
                  <a:txBody>
                    <a:bodyPr/>
                    <a:lstStyle/>
                    <a:p>
                      <a:pPr algn="l" fontAlgn="ctr"/>
                      <a:r>
                        <a:rPr lang="nl-NL" sz="1600" u="none" strike="noStrike" dirty="0" err="1" smtClean="0">
                          <a:effectLst/>
                        </a:rPr>
                        <a:t>Continuous</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Information in the Business Guide is up to date (opening hours, closing periods, </a:t>
                      </a:r>
                      <a:r>
                        <a:rPr lang="en-US" sz="1600" u="none" strike="noStrike" dirty="0" err="1" smtClean="0">
                          <a:effectLst/>
                        </a:rPr>
                        <a:t>etc</a:t>
                      </a:r>
                      <a:r>
                        <a:rPr lang="en-US" sz="1600" u="none" strike="noStrike" dirty="0" smtClean="0">
                          <a:effectLst/>
                        </a:rPr>
                        <a:t>)</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1196254"/>
                  </a:ext>
                </a:extLst>
              </a:tr>
              <a:tr h="230461">
                <a:tc>
                  <a:txBody>
                    <a:bodyPr/>
                    <a:lstStyle/>
                    <a:p>
                      <a:pPr algn="l" fontAlgn="ctr"/>
                      <a:r>
                        <a:rPr lang="nl-NL" sz="1600" u="none" strike="noStrike" dirty="0" err="1" smtClean="0">
                          <a:effectLst/>
                        </a:rPr>
                        <a:t>Continuous</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All skilled</a:t>
                      </a:r>
                      <a:r>
                        <a:rPr lang="en-US" sz="1600" u="none" strike="noStrike" baseline="0" dirty="0" smtClean="0">
                          <a:effectLst/>
                        </a:rPr>
                        <a:t> managers </a:t>
                      </a:r>
                      <a:r>
                        <a:rPr lang="en-US" sz="1600" u="none" strike="noStrike" dirty="0" smtClean="0">
                          <a:effectLst/>
                        </a:rPr>
                        <a:t>(also teachers in training, </a:t>
                      </a:r>
                      <a:r>
                        <a:rPr lang="en-US" sz="1600" u="none" strike="noStrike" dirty="0" err="1" smtClean="0">
                          <a:effectLst/>
                        </a:rPr>
                        <a:t>etc</a:t>
                      </a:r>
                      <a:r>
                        <a:rPr lang="en-US" sz="1600" u="none" strike="noStrike" dirty="0" smtClean="0">
                          <a:effectLst/>
                        </a:rPr>
                        <a:t>!)</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7370838"/>
                  </a:ext>
                </a:extLst>
              </a:tr>
              <a:tr h="230461">
                <a:tc>
                  <a:txBody>
                    <a:bodyPr/>
                    <a:lstStyle/>
                    <a:p>
                      <a:pPr algn="l" fontAlgn="ctr"/>
                      <a:r>
                        <a:rPr lang="nl-NL" sz="1600" u="none" strike="noStrike" dirty="0" err="1" smtClean="0">
                          <a:effectLst/>
                        </a:rPr>
                        <a:t>Continuous</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Invoices are paid within 10 working days </a:t>
                      </a:r>
                      <a:r>
                        <a:rPr lang="nl-NL" sz="1600" u="none" strike="noStrike" dirty="0" smtClean="0">
                          <a:effectLst/>
                        </a:rPr>
                        <a:t>(</a:t>
                      </a:r>
                      <a:r>
                        <a:rPr lang="nl-NL" sz="1600" u="none" strike="noStrike" dirty="0" err="1" smtClean="0">
                          <a:effectLst/>
                        </a:rPr>
                        <a:t>invoices</a:t>
                      </a:r>
                      <a:r>
                        <a:rPr lang="nl-NL" sz="1600" u="none" strike="noStrike" dirty="0" smtClean="0">
                          <a:effectLst/>
                        </a:rPr>
                        <a:t> </a:t>
                      </a:r>
                      <a:r>
                        <a:rPr lang="nl-NL" sz="1600" u="none" strike="noStrike" dirty="0" err="1" smtClean="0">
                          <a:effectLst/>
                        </a:rPr>
                        <a:t>PenNed</a:t>
                      </a:r>
                      <a:r>
                        <a:rPr lang="nl-NL" sz="1600" u="none" strike="noStrike" dirty="0" smtClean="0">
                          <a:effectLst/>
                        </a:rPr>
                        <a:t>-services </a:t>
                      </a:r>
                      <a:r>
                        <a:rPr lang="nl-NL" sz="1600" u="none" strike="noStrike" dirty="0" err="1" smtClean="0">
                          <a:effectLst/>
                        </a:rPr>
                        <a:t>and</a:t>
                      </a:r>
                      <a:r>
                        <a:rPr lang="nl-NL" sz="1600" u="none" strike="noStrike" dirty="0" smtClean="0">
                          <a:effectLst/>
                        </a:rPr>
                        <a:t> orders)</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8230018"/>
                  </a:ext>
                </a:extLst>
              </a:tr>
              <a:tr h="230461">
                <a:tc>
                  <a:txBody>
                    <a:bodyPr/>
                    <a:lstStyle/>
                    <a:p>
                      <a:pPr algn="l" fontAlgn="ctr"/>
                      <a:r>
                        <a:rPr lang="nl-NL" sz="1600" u="none" strike="noStrike" dirty="0" err="1" smtClean="0">
                          <a:effectLst/>
                        </a:rPr>
                        <a:t>Continuous</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Orders are delivered within 10 working days</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1744590"/>
                  </a:ext>
                </a:extLst>
              </a:tr>
              <a:tr h="230461">
                <a:tc>
                  <a:txBody>
                    <a:bodyPr/>
                    <a:lstStyle/>
                    <a:p>
                      <a:pPr algn="l" fontAlgn="ctr"/>
                      <a:r>
                        <a:rPr lang="en-US" sz="1600" u="none" strike="noStrike" dirty="0" smtClean="0">
                          <a:effectLst/>
                        </a:rPr>
                        <a:t>No later than 2 weeks after start</a:t>
                      </a:r>
                      <a:endParaRPr lang="nl-NL" sz="1600" b="0" i="0" u="none" strike="noStrike" dirty="0">
                        <a:solidFill>
                          <a:srgbClr val="000000"/>
                        </a:solidFill>
                        <a:effectLst/>
                        <a:latin typeface="Calibri" panose="020F0502020204030204" pitchFamily="34" charset="0"/>
                      </a:endParaRPr>
                    </a:p>
                  </a:txBody>
                  <a:tcPr marL="600075" marR="9525" marT="9525" marB="0" anchor="ctr"/>
                </a:tc>
                <a:tc>
                  <a:txBody>
                    <a:bodyPr/>
                    <a:lstStyle/>
                    <a:p>
                      <a:pPr algn="l" fontAlgn="b"/>
                      <a:r>
                        <a:rPr lang="en-US" sz="1600" u="none" strike="noStrike" dirty="0" smtClean="0">
                          <a:effectLst/>
                        </a:rPr>
                        <a:t>Purchase transactions made for the PE (e.g. furniture, consumables, and raw materials)</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1819300"/>
                  </a:ext>
                </a:extLst>
              </a:tr>
              <a:tr h="2304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Calibri"/>
                          <a:ea typeface="+mn-ea"/>
                          <a:cs typeface="+mn-cs"/>
                        </a:rPr>
                        <a:t>No later than 2 weeks after start</a:t>
                      </a:r>
                      <a:endParaRPr kumimoji="0" lang="nl-NL"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0075" marR="9525" marT="9525" marB="0" anchor="ctr"/>
                </a:tc>
                <a:tc>
                  <a:txBody>
                    <a:bodyPr/>
                    <a:lstStyle/>
                    <a:p>
                      <a:pPr algn="l" fontAlgn="b"/>
                      <a:r>
                        <a:rPr lang="en-US" sz="1600" u="none" strike="noStrike" dirty="0" smtClean="0">
                          <a:effectLst/>
                        </a:rPr>
                        <a:t>At least 3 ready-to-sell products ready</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9155273"/>
                  </a:ext>
                </a:extLst>
              </a:tr>
              <a:tr h="2304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Calibri"/>
                          <a:ea typeface="+mn-ea"/>
                          <a:cs typeface="+mn-cs"/>
                        </a:rPr>
                        <a:t>No later than 2 weeks after start</a:t>
                      </a:r>
                      <a:endParaRPr kumimoji="0" lang="nl-NL"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0075" marR="9525" marT="9525" marB="0" anchor="ctr"/>
                </a:tc>
                <a:tc>
                  <a:txBody>
                    <a:bodyPr/>
                    <a:lstStyle/>
                    <a:p>
                      <a:pPr algn="l" fontAlgn="b"/>
                      <a:r>
                        <a:rPr lang="en-US" sz="1600" u="none" strike="noStrike" dirty="0" smtClean="0">
                          <a:effectLst/>
                        </a:rPr>
                        <a:t>Professional website with 3 marketable products, working buy buttons, correct contact info and disclaimer</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274979"/>
                  </a:ext>
                </a:extLst>
              </a:tr>
              <a:tr h="2304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No later than 2 weeks after start</a:t>
                      </a:r>
                      <a:endParaRPr kumimoji="0" lang="nl-NL"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0075" marR="9525" marT="9525" marB="0" anchor="ctr"/>
                </a:tc>
                <a:tc>
                  <a:txBody>
                    <a:bodyPr/>
                    <a:lstStyle/>
                    <a:p>
                      <a:pPr algn="l" fontAlgn="b"/>
                      <a:r>
                        <a:rPr lang="en-US" sz="1600" u="none" strike="noStrike" dirty="0" smtClean="0">
                          <a:effectLst/>
                        </a:rPr>
                        <a:t>Salaries paid to trainees and thus made private purchases</a:t>
                      </a:r>
                      <a:endParaRPr lang="nl-N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9235823"/>
                  </a:ext>
                </a:extLst>
              </a:tr>
            </a:tbl>
          </a:graphicData>
        </a:graphic>
      </p:graphicFrame>
    </p:spTree>
    <p:extLst>
      <p:ext uri="{BB962C8B-B14F-4D97-AF65-F5344CB8AC3E}">
        <p14:creationId xmlns:p14="http://schemas.microsoft.com/office/powerpoint/2010/main" val="243910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829299" y="273051"/>
            <a:ext cx="6181725" cy="5221975"/>
          </a:xfrm>
        </p:spPr>
        <p:txBody>
          <a:bodyPr>
            <a:normAutofit/>
          </a:bodyPr>
          <a:lstStyle/>
          <a:p>
            <a:pPr marL="0" indent="0">
              <a:buNone/>
            </a:pPr>
            <a:r>
              <a:rPr lang="nl-NL" sz="2800" b="1" dirty="0" err="1" smtClean="0"/>
              <a:t>Useful</a:t>
            </a:r>
            <a:r>
              <a:rPr lang="nl-NL" sz="2800" b="1" dirty="0" smtClean="0"/>
              <a:t> information</a:t>
            </a:r>
          </a:p>
          <a:p>
            <a:pPr marL="0" indent="0">
              <a:buNone/>
            </a:pPr>
            <a:r>
              <a:rPr lang="en-US" sz="2000" dirty="0" smtClean="0"/>
              <a:t>Module online didactics of Stichting </a:t>
            </a:r>
            <a:r>
              <a:rPr lang="nl-NL" sz="2000" dirty="0" smtClean="0"/>
              <a:t>Praktijkleren</a:t>
            </a:r>
          </a:p>
          <a:p>
            <a:pPr marL="0" indent="0">
              <a:buNone/>
            </a:pPr>
            <a:r>
              <a:rPr lang="nl-NL" sz="2000" dirty="0">
                <a:hlinkClick r:id="rId2"/>
              </a:rPr>
              <a:t>https://www.stichtingpraktijkleren.nl/oo/online-didactiek</a:t>
            </a:r>
            <a:r>
              <a:rPr lang="nl-NL" sz="2000" dirty="0" smtClean="0">
                <a:hlinkClick r:id="rId2"/>
              </a:rPr>
              <a:t>/</a:t>
            </a:r>
            <a:endParaRPr lang="nl-NL" sz="2000" dirty="0" smtClean="0"/>
          </a:p>
          <a:p>
            <a:pPr marL="0" indent="0">
              <a:buNone/>
            </a:pPr>
            <a:endParaRPr lang="nl-NL" sz="2000" dirty="0" smtClean="0"/>
          </a:p>
          <a:p>
            <a:pPr marL="0" indent="0">
              <a:buNone/>
            </a:pPr>
            <a:r>
              <a:rPr lang="en-US" sz="2000" dirty="0" smtClean="0"/>
              <a:t>Comprehensive blogs about </a:t>
            </a:r>
            <a:r>
              <a:rPr lang="en-US" sz="2000" b="1" dirty="0" smtClean="0"/>
              <a:t>Teams in education</a:t>
            </a:r>
          </a:p>
          <a:p>
            <a:pPr marL="0" indent="0">
              <a:buNone/>
            </a:pPr>
            <a:r>
              <a:rPr lang="nl-NL" sz="2000" dirty="0" smtClean="0">
                <a:hlinkClick r:id="rId3"/>
              </a:rPr>
              <a:t>https</a:t>
            </a:r>
            <a:r>
              <a:rPr lang="nl-NL" sz="2000" dirty="0">
                <a:hlinkClick r:id="rId3"/>
              </a:rPr>
              <a:t>://</a:t>
            </a:r>
            <a:r>
              <a:rPr lang="nl-NL" sz="2000" dirty="0" smtClean="0">
                <a:hlinkClick r:id="rId3"/>
              </a:rPr>
              <a:t>socialmediainvocationaleducation.nl/office365/microsoft-teams-manuals-for-schools/</a:t>
            </a:r>
            <a:endParaRPr lang="nl-NL" sz="2000" dirty="0" smtClean="0"/>
          </a:p>
          <a:p>
            <a:pPr marL="0" indent="0">
              <a:buNone/>
            </a:pPr>
            <a:endParaRPr lang="nl-NL" sz="2400" dirty="0" smtClean="0"/>
          </a:p>
          <a:p>
            <a:pPr marL="0" indent="0">
              <a:buNone/>
            </a:pPr>
            <a:r>
              <a:rPr lang="nl-NL" sz="2000" dirty="0" smtClean="0"/>
              <a:t>Video: </a:t>
            </a:r>
            <a:r>
              <a:rPr lang="nl-NL" sz="2000" dirty="0" smtClean="0">
                <a:hlinkClick r:id="rId4" action="ppaction://hlinkfile"/>
              </a:rPr>
              <a:t>A </a:t>
            </a:r>
            <a:r>
              <a:rPr lang="nl-NL" sz="2000" dirty="0" err="1" smtClean="0">
                <a:hlinkClick r:id="rId4" action="ppaction://hlinkfile"/>
              </a:rPr>
              <a:t>working</a:t>
            </a:r>
            <a:r>
              <a:rPr lang="nl-NL" sz="2000" dirty="0">
                <a:hlinkClick r:id="rId4" action="ppaction://hlinkfile"/>
              </a:rPr>
              <a:t> </a:t>
            </a:r>
            <a:r>
              <a:rPr lang="nl-NL" sz="2000" dirty="0" err="1" smtClean="0">
                <a:hlinkClick r:id="rId4" action="ppaction://hlinkfile"/>
              </a:rPr>
              <a:t>day</a:t>
            </a:r>
            <a:r>
              <a:rPr lang="nl-NL" sz="2000" dirty="0" smtClean="0">
                <a:hlinkClick r:id="rId4" action="ppaction://hlinkfile"/>
              </a:rPr>
              <a:t> in a PE</a:t>
            </a:r>
            <a:endParaRPr lang="nl-NL" sz="2000" dirty="0" smtClean="0"/>
          </a:p>
          <a:p>
            <a:pPr marL="0" indent="0">
              <a:buNone/>
            </a:pPr>
            <a:endParaRPr lang="nl-NL" sz="2000" dirty="0"/>
          </a:p>
          <a:p>
            <a:pPr marL="0" indent="0">
              <a:buNone/>
            </a:pPr>
            <a:r>
              <a:rPr lang="nl-NL" sz="2000" dirty="0" smtClean="0"/>
              <a:t>Video: </a:t>
            </a:r>
            <a:r>
              <a:rPr lang="nl-NL" sz="2000" dirty="0" smtClean="0">
                <a:hlinkClick r:id="rId5" action="ppaction://hlinkfile"/>
              </a:rPr>
              <a:t>online start of </a:t>
            </a:r>
            <a:r>
              <a:rPr lang="nl-NL" sz="2000" dirty="0" err="1" smtClean="0">
                <a:hlinkClick r:id="rId5" action="ppaction://hlinkfile"/>
              </a:rPr>
              <a:t>the</a:t>
            </a:r>
            <a:r>
              <a:rPr lang="nl-NL" sz="2000" dirty="0" smtClean="0">
                <a:hlinkClick r:id="rId5" action="ppaction://hlinkfile"/>
              </a:rPr>
              <a:t> week PE</a:t>
            </a:r>
            <a:endParaRPr lang="nl-NL" sz="2000" dirty="0"/>
          </a:p>
          <a:p>
            <a:pPr marL="0" indent="0">
              <a:buNone/>
            </a:pPr>
            <a:endParaRPr lang="nl-NL" sz="2800" dirty="0"/>
          </a:p>
          <a:p>
            <a:endParaRPr lang="nl-NL" sz="2800" b="1" dirty="0"/>
          </a:p>
          <a:p>
            <a:pPr marL="0" indent="0">
              <a:buNone/>
            </a:pPr>
            <a:endParaRPr lang="nl-NL" sz="2800" dirty="0" smtClean="0"/>
          </a:p>
          <a:p>
            <a:pPr marL="0" indent="0">
              <a:buNone/>
            </a:pPr>
            <a:endParaRPr lang="nl-NL" sz="2800" dirty="0" smtClean="0"/>
          </a:p>
          <a:p>
            <a:pPr lvl="1">
              <a:buFontTx/>
              <a:buChar char="-"/>
            </a:pPr>
            <a:endParaRPr lang="nl-NL" sz="2400" dirty="0" smtClean="0"/>
          </a:p>
          <a:p>
            <a:pPr>
              <a:buFontTx/>
              <a:buChar char="-"/>
            </a:pPr>
            <a:endParaRPr lang="nl-NL" sz="2800" dirty="0" smtClean="0"/>
          </a:p>
          <a:p>
            <a:endParaRPr lang="nl-NL" sz="2400" dirty="0"/>
          </a:p>
          <a:p>
            <a:pPr marL="0" indent="0">
              <a:buNone/>
            </a:pPr>
            <a:endParaRPr lang="nl-NL" sz="2800" i="1" dirty="0"/>
          </a:p>
        </p:txBody>
      </p:sp>
      <p:pic>
        <p:nvPicPr>
          <p:cNvPr id="2" name="Afbeelding 1"/>
          <p:cNvPicPr>
            <a:picLocks noChangeAspect="1"/>
          </p:cNvPicPr>
          <p:nvPr/>
        </p:nvPicPr>
        <p:blipFill>
          <a:blip r:embed="rId6"/>
          <a:stretch>
            <a:fillRect/>
          </a:stretch>
        </p:blipFill>
        <p:spPr>
          <a:xfrm>
            <a:off x="327575" y="273050"/>
            <a:ext cx="5288630" cy="4342911"/>
          </a:xfrm>
          <a:prstGeom prst="rect">
            <a:avLst/>
          </a:prstGeom>
          <a:ln w="38100">
            <a:solidFill>
              <a:srgbClr val="D7A900"/>
            </a:solidFill>
          </a:ln>
        </p:spPr>
      </p:pic>
      <p:sp>
        <p:nvSpPr>
          <p:cNvPr id="4" name="Rechthoekig bijschrift 3"/>
          <p:cNvSpPr/>
          <p:nvPr/>
        </p:nvSpPr>
        <p:spPr>
          <a:xfrm>
            <a:off x="254679" y="5343808"/>
            <a:ext cx="4688257" cy="1126003"/>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For questions or help: Email penned@stichtingpraktijkleren.nl</a:t>
            </a:r>
            <a:endParaRPr lang="nl-NL" dirty="0">
              <a:solidFill>
                <a:schemeClr val="tx1"/>
              </a:solidFill>
            </a:endParaRPr>
          </a:p>
        </p:txBody>
      </p:sp>
    </p:spTree>
    <p:extLst>
      <p:ext uri="{BB962C8B-B14F-4D97-AF65-F5344CB8AC3E}">
        <p14:creationId xmlns:p14="http://schemas.microsoft.com/office/powerpoint/2010/main" val="271792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4</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574947733"/>
              </p:ext>
            </p:extLst>
          </p:nvPr>
        </p:nvGraphicFramePr>
        <p:xfrm>
          <a:off x="609600" y="1268413"/>
          <a:ext cx="3390035" cy="2438400"/>
        </p:xfrm>
        <a:graphic>
          <a:graphicData uri="http://schemas.openxmlformats.org/drawingml/2006/table">
            <a:tbl>
              <a:tblPr firstRow="1" firstCol="1" bandRow="1">
                <a:tableStyleId>{5C22544A-7EE6-4342-B048-85BDC9FD1C3A}</a:tableStyleId>
              </a:tblPr>
              <a:tblGrid>
                <a:gridCol w="1101969">
                  <a:extLst>
                    <a:ext uri="{9D8B030D-6E8A-4147-A177-3AD203B41FA5}">
                      <a16:colId xmlns:a16="http://schemas.microsoft.com/office/drawing/2014/main" val="84395879"/>
                    </a:ext>
                  </a:extLst>
                </a:gridCol>
                <a:gridCol w="2288066">
                  <a:extLst>
                    <a:ext uri="{9D8B030D-6E8A-4147-A177-3AD203B41FA5}">
                      <a16:colId xmlns:a16="http://schemas.microsoft.com/office/drawing/2014/main" val="1569872940"/>
                    </a:ext>
                  </a:extLst>
                </a:gridCol>
              </a:tblGrid>
              <a:tr h="2330572">
                <a:tc>
                  <a:txBody>
                    <a:bodyPr/>
                    <a:lstStyle/>
                    <a:p>
                      <a:pPr>
                        <a:spcAft>
                          <a:spcPts val="0"/>
                        </a:spcAft>
                      </a:pPr>
                      <a:r>
                        <a:rPr lang="nl-NL" sz="1600" b="0" dirty="0" err="1" smtClean="0">
                          <a:effectLst/>
                        </a:rPr>
                        <a:t>Working</a:t>
                      </a:r>
                      <a:r>
                        <a:rPr lang="nl-NL" sz="1600" b="0" baseline="0" dirty="0" smtClean="0">
                          <a:effectLst/>
                        </a:rPr>
                        <a:t> </a:t>
                      </a:r>
                      <a:r>
                        <a:rPr lang="nl-NL" sz="1600" b="0" baseline="0" dirty="0" err="1" smtClean="0">
                          <a:effectLst/>
                        </a:rPr>
                        <a:t>day</a:t>
                      </a:r>
                      <a:r>
                        <a:rPr lang="nl-NL" sz="1600" b="0" baseline="0" dirty="0" smtClean="0">
                          <a:effectLst/>
                        </a:rPr>
                        <a:t> 4</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en-US" sz="1600" b="0" dirty="0" smtClean="0">
                          <a:effectLst/>
                        </a:rPr>
                        <a:t>Build website </a:t>
                      </a:r>
                    </a:p>
                    <a:p>
                      <a:pPr>
                        <a:spcAft>
                          <a:spcPts val="0"/>
                        </a:spcAft>
                      </a:pPr>
                      <a:r>
                        <a:rPr lang="en-US" sz="1600" b="0" dirty="0" smtClean="0">
                          <a:effectLst/>
                        </a:rPr>
                        <a:t>Have figured out the nicest website in Business </a:t>
                      </a:r>
                    </a:p>
                    <a:p>
                      <a:pPr>
                        <a:spcAft>
                          <a:spcPts val="0"/>
                        </a:spcAft>
                      </a:pPr>
                      <a:r>
                        <a:rPr lang="en-US" sz="1600" b="0" dirty="0" smtClean="0">
                          <a:effectLst/>
                        </a:rPr>
                        <a:t>Guide. Training in the website builder (at the school's choice). (with the assignment that the name of the company and at least 1 article </a:t>
                      </a:r>
                      <a:r>
                        <a:rPr lang="en-US" sz="1600" b="0" dirty="0" smtClean="0">
                          <a:solidFill>
                            <a:srgbClr val="FF0000"/>
                          </a:solidFill>
                          <a:effectLst/>
                        </a:rPr>
                        <a:t>will be included</a:t>
                      </a:r>
                      <a:r>
                        <a:rPr lang="en-US" sz="1600" b="0" dirty="0" smtClean="0">
                          <a:effectLst/>
                        </a:rPr>
                        <a:t>, with buy-button)</a:t>
                      </a: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2905588279"/>
                  </a:ext>
                </a:extLst>
              </a:tr>
            </a:tbl>
          </a:graphicData>
        </a:graphic>
      </p:graphicFrame>
    </p:spTree>
    <p:extLst>
      <p:ext uri="{BB962C8B-B14F-4D97-AF65-F5344CB8AC3E}">
        <p14:creationId xmlns:p14="http://schemas.microsoft.com/office/powerpoint/2010/main" val="240987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5</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3035289991"/>
              </p:ext>
            </p:extLst>
          </p:nvPr>
        </p:nvGraphicFramePr>
        <p:xfrm>
          <a:off x="609600" y="1268413"/>
          <a:ext cx="3470031" cy="731520"/>
        </p:xfrm>
        <a:graphic>
          <a:graphicData uri="http://schemas.openxmlformats.org/drawingml/2006/table">
            <a:tbl>
              <a:tblPr firstRow="1" firstCol="1" bandRow="1">
                <a:tableStyleId>{5C22544A-7EE6-4342-B048-85BDC9FD1C3A}</a:tableStyleId>
              </a:tblPr>
              <a:tblGrid>
                <a:gridCol w="1019976">
                  <a:extLst>
                    <a:ext uri="{9D8B030D-6E8A-4147-A177-3AD203B41FA5}">
                      <a16:colId xmlns:a16="http://schemas.microsoft.com/office/drawing/2014/main" val="84395879"/>
                    </a:ext>
                  </a:extLst>
                </a:gridCol>
                <a:gridCol w="2450055">
                  <a:extLst>
                    <a:ext uri="{9D8B030D-6E8A-4147-A177-3AD203B41FA5}">
                      <a16:colId xmlns:a16="http://schemas.microsoft.com/office/drawing/2014/main" val="1569872940"/>
                    </a:ext>
                  </a:extLst>
                </a:gridCol>
              </a:tblGrid>
              <a:tr h="630726">
                <a:tc>
                  <a:txBody>
                    <a:bodyPr/>
                    <a:lstStyle/>
                    <a:p>
                      <a:pPr>
                        <a:spcAft>
                          <a:spcPts val="0"/>
                        </a:spcAft>
                      </a:pPr>
                      <a:r>
                        <a:rPr lang="nl-NL" sz="1600" b="0" dirty="0" err="1" smtClean="0">
                          <a:effectLst/>
                        </a:rPr>
                        <a:t>Working</a:t>
                      </a:r>
                      <a:r>
                        <a:rPr lang="nl-NL" sz="1600" b="0" baseline="0" dirty="0" smtClean="0">
                          <a:effectLst/>
                        </a:rPr>
                        <a:t> </a:t>
                      </a:r>
                      <a:r>
                        <a:rPr lang="nl-NL" sz="1600" b="0" baseline="0" dirty="0" err="1" smtClean="0">
                          <a:effectLst/>
                        </a:rPr>
                        <a:t>day</a:t>
                      </a:r>
                      <a:r>
                        <a:rPr lang="nl-NL" sz="1600" b="0" dirty="0" smtClean="0">
                          <a:effectLst/>
                        </a:rPr>
                        <a:t> </a:t>
                      </a:r>
                      <a:r>
                        <a:rPr lang="nl-NL" sz="1600" b="0" dirty="0">
                          <a:effectLst/>
                        </a:rPr>
                        <a:t>5</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nl-NL" sz="1600" b="0" dirty="0">
                          <a:effectLst/>
                        </a:rPr>
                        <a:t>Exact Online</a:t>
                      </a:r>
                    </a:p>
                    <a:p>
                      <a:pPr>
                        <a:spcAft>
                          <a:spcPts val="0"/>
                        </a:spcAft>
                      </a:pPr>
                      <a:r>
                        <a:rPr lang="nl-NL" sz="1600" b="0" dirty="0" err="1" smtClean="0">
                          <a:solidFill>
                            <a:srgbClr val="FF0000"/>
                          </a:solidFill>
                          <a:effectLst/>
                        </a:rPr>
                        <a:t>Work</a:t>
                      </a:r>
                      <a:r>
                        <a:rPr lang="nl-NL" sz="1600" b="0" dirty="0" smtClean="0">
                          <a:solidFill>
                            <a:srgbClr val="FF0000"/>
                          </a:solidFill>
                          <a:effectLst/>
                        </a:rPr>
                        <a:t>-in </a:t>
                      </a:r>
                      <a:r>
                        <a:rPr lang="nl-NL" sz="1600" b="0" dirty="0" err="1" smtClean="0">
                          <a:solidFill>
                            <a:srgbClr val="FF0000"/>
                          </a:solidFill>
                          <a:effectLst/>
                        </a:rPr>
                        <a:t>programme</a:t>
                      </a:r>
                      <a:r>
                        <a:rPr lang="nl-NL" sz="1600" b="0" dirty="0" smtClean="0">
                          <a:solidFill>
                            <a:srgbClr val="FF0000"/>
                          </a:solidFill>
                          <a:effectLst/>
                        </a:rPr>
                        <a:t> </a:t>
                      </a:r>
                      <a:r>
                        <a:rPr lang="nl-NL" sz="1600" b="0" dirty="0" smtClean="0">
                          <a:effectLst/>
                        </a:rPr>
                        <a:t>Exact Online</a:t>
                      </a: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3124342038"/>
                  </a:ext>
                </a:extLst>
              </a:tr>
            </a:tbl>
          </a:graphicData>
        </a:graphic>
      </p:graphicFrame>
    </p:spTree>
    <p:extLst>
      <p:ext uri="{BB962C8B-B14F-4D97-AF65-F5344CB8AC3E}">
        <p14:creationId xmlns:p14="http://schemas.microsoft.com/office/powerpoint/2010/main" val="2266853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6</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612360397"/>
              </p:ext>
            </p:extLst>
          </p:nvPr>
        </p:nvGraphicFramePr>
        <p:xfrm>
          <a:off x="609600" y="1268413"/>
          <a:ext cx="4314092" cy="3169920"/>
        </p:xfrm>
        <a:graphic>
          <a:graphicData uri="http://schemas.openxmlformats.org/drawingml/2006/table">
            <a:tbl>
              <a:tblPr firstRow="1" firstCol="1" bandRow="1">
                <a:tableStyleId>{5C22544A-7EE6-4342-B048-85BDC9FD1C3A}</a:tableStyleId>
              </a:tblPr>
              <a:tblGrid>
                <a:gridCol w="712588">
                  <a:extLst>
                    <a:ext uri="{9D8B030D-6E8A-4147-A177-3AD203B41FA5}">
                      <a16:colId xmlns:a16="http://schemas.microsoft.com/office/drawing/2014/main" val="84395879"/>
                    </a:ext>
                  </a:extLst>
                </a:gridCol>
                <a:gridCol w="3601504">
                  <a:extLst>
                    <a:ext uri="{9D8B030D-6E8A-4147-A177-3AD203B41FA5}">
                      <a16:colId xmlns:a16="http://schemas.microsoft.com/office/drawing/2014/main" val="1569872940"/>
                    </a:ext>
                  </a:extLst>
                </a:gridCol>
              </a:tblGrid>
              <a:tr h="666750">
                <a:tc>
                  <a:txBody>
                    <a:bodyPr/>
                    <a:lstStyle/>
                    <a:p>
                      <a:pPr>
                        <a:spcAft>
                          <a:spcPts val="0"/>
                        </a:spcAft>
                      </a:pPr>
                      <a:r>
                        <a:rPr lang="nl-NL" sz="1600" b="0" dirty="0" err="1" smtClean="0">
                          <a:effectLst/>
                        </a:rPr>
                        <a:t>Working</a:t>
                      </a:r>
                      <a:r>
                        <a:rPr lang="nl-NL" sz="1600" b="0" dirty="0" smtClean="0">
                          <a:effectLst/>
                        </a:rPr>
                        <a:t> </a:t>
                      </a:r>
                      <a:r>
                        <a:rPr lang="nl-NL" sz="1600" b="0" dirty="0" err="1" smtClean="0">
                          <a:effectLst/>
                        </a:rPr>
                        <a:t>day</a:t>
                      </a:r>
                      <a:r>
                        <a:rPr lang="nl-NL" sz="1600" b="0" dirty="0" smtClean="0">
                          <a:effectLst/>
                        </a:rPr>
                        <a:t> </a:t>
                      </a:r>
                      <a:r>
                        <a:rPr lang="nl-NL" sz="1600" b="0" dirty="0">
                          <a:effectLst/>
                        </a:rPr>
                        <a:t>6</a:t>
                      </a:r>
                      <a:endParaRPr lang="nl-NL" sz="1600" b="0" dirty="0">
                        <a:effectLst/>
                        <a:latin typeface="Calibri" panose="020F0502020204030204" pitchFamily="34" charset="0"/>
                        <a:ea typeface="Calibri" panose="020F0502020204030204" pitchFamily="34" charset="0"/>
                      </a:endParaRPr>
                    </a:p>
                  </a:txBody>
                  <a:tcPr marL="38966" marR="3896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lt1"/>
                          </a:solidFill>
                          <a:effectLst/>
                          <a:latin typeface="+mn-lt"/>
                          <a:ea typeface="+mn-ea"/>
                          <a:cs typeface="+mn-cs"/>
                        </a:rPr>
                        <a:t>Objective / social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lt1"/>
                          </a:solidFill>
                          <a:effectLst/>
                          <a:latin typeface="+mn-lt"/>
                          <a:ea typeface="+mn-ea"/>
                          <a:cs typeface="+mn-cs"/>
                        </a:rPr>
                        <a:t>What will be the business objective/vision? Also determine with each other. Are we going to give the staff salary later? Yes, how much then? Have figured out what that is in reality and how much they are going to earn as trainees who work x hours a week. Organization chart of </a:t>
                      </a:r>
                      <a:r>
                        <a:rPr lang="en-US" sz="1600" b="0" kern="1200" dirty="0" err="1" smtClean="0">
                          <a:solidFill>
                            <a:schemeClr val="lt1"/>
                          </a:solidFill>
                          <a:effectLst/>
                          <a:latin typeface="+mn-lt"/>
                          <a:ea typeface="+mn-ea"/>
                          <a:cs typeface="+mn-cs"/>
                        </a:rPr>
                        <a:t>Vlaggensite</a:t>
                      </a:r>
                      <a:r>
                        <a:rPr lang="en-US" sz="1600" b="0" kern="1200" dirty="0" smtClean="0">
                          <a:solidFill>
                            <a:schemeClr val="lt1"/>
                          </a:solidFill>
                          <a:effectLst/>
                          <a:latin typeface="+mn-lt"/>
                          <a:ea typeface="+mn-ea"/>
                          <a:cs typeface="+mn-cs"/>
                        </a:rPr>
                        <a:t> (Show and Explain Trello) (</a:t>
                      </a:r>
                      <a:r>
                        <a:rPr lang="en-US" sz="1600" b="0" kern="1200" dirty="0" err="1" smtClean="0">
                          <a:solidFill>
                            <a:schemeClr val="lt1"/>
                          </a:solidFill>
                          <a:effectLst/>
                          <a:latin typeface="+mn-lt"/>
                          <a:ea typeface="+mn-ea"/>
                          <a:cs typeface="+mn-cs"/>
                        </a:rPr>
                        <a:t>powerpoint</a:t>
                      </a:r>
                      <a:r>
                        <a:rPr lang="en-US" sz="1600" b="0" kern="1200" dirty="0" smtClean="0">
                          <a:solidFill>
                            <a:schemeClr val="lt1"/>
                          </a:solidFill>
                          <a:effectLst/>
                          <a:latin typeface="+mn-lt"/>
                          <a:ea typeface="+mn-ea"/>
                          <a:cs typeface="+mn-cs"/>
                        </a:rPr>
                        <a:t> sheets 18 and 19) Then apply for positions. Write letter of application. </a:t>
                      </a:r>
                      <a:endParaRPr lang="nl-NL" sz="1600" b="0" kern="1200" dirty="0" smtClean="0">
                        <a:solidFill>
                          <a:schemeClr val="lt1"/>
                        </a:solidFill>
                        <a:effectLst/>
                        <a:latin typeface="+mn-lt"/>
                        <a:ea typeface="+mn-ea"/>
                        <a:cs typeface="+mn-cs"/>
                      </a:endParaRPr>
                    </a:p>
                    <a:p>
                      <a:pPr>
                        <a:spcAft>
                          <a:spcPts val="0"/>
                        </a:spcAft>
                      </a:pPr>
                      <a:endParaRPr lang="nl-NL" sz="16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123759161"/>
                  </a:ext>
                </a:extLst>
              </a:tr>
            </a:tbl>
          </a:graphicData>
        </a:graphic>
      </p:graphicFrame>
      <p:pic>
        <p:nvPicPr>
          <p:cNvPr id="4" name="Afbeelding 3"/>
          <p:cNvPicPr>
            <a:picLocks noChangeAspect="1"/>
          </p:cNvPicPr>
          <p:nvPr/>
        </p:nvPicPr>
        <p:blipFill>
          <a:blip r:embed="rId2"/>
          <a:stretch>
            <a:fillRect/>
          </a:stretch>
        </p:blipFill>
        <p:spPr>
          <a:xfrm>
            <a:off x="6044978" y="1268413"/>
            <a:ext cx="5315782" cy="3064119"/>
          </a:xfrm>
          <a:prstGeom prst="rect">
            <a:avLst/>
          </a:prstGeom>
        </p:spPr>
      </p:pic>
      <p:pic>
        <p:nvPicPr>
          <p:cNvPr id="5" name="Afbeelding 4"/>
          <p:cNvPicPr>
            <a:picLocks noChangeAspect="1"/>
          </p:cNvPicPr>
          <p:nvPr/>
        </p:nvPicPr>
        <p:blipFill>
          <a:blip r:embed="rId3"/>
          <a:stretch>
            <a:fillRect/>
          </a:stretch>
        </p:blipFill>
        <p:spPr>
          <a:xfrm>
            <a:off x="7350369" y="3241434"/>
            <a:ext cx="4490363" cy="2525829"/>
          </a:xfrm>
          <a:prstGeom prst="rect">
            <a:avLst/>
          </a:prstGeom>
        </p:spPr>
      </p:pic>
    </p:spTree>
    <p:extLst>
      <p:ext uri="{BB962C8B-B14F-4D97-AF65-F5344CB8AC3E}">
        <p14:creationId xmlns:p14="http://schemas.microsoft.com/office/powerpoint/2010/main" val="352525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Block 7</a:t>
            </a:r>
            <a:endParaRPr lang="nl-NL" dirty="0"/>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217570600"/>
              </p:ext>
            </p:extLst>
          </p:nvPr>
        </p:nvGraphicFramePr>
        <p:xfrm>
          <a:off x="609600" y="1359876"/>
          <a:ext cx="3390035" cy="365760"/>
        </p:xfrm>
        <a:graphic>
          <a:graphicData uri="http://schemas.openxmlformats.org/drawingml/2006/table">
            <a:tbl>
              <a:tblPr firstRow="1" firstCol="1" bandRow="1">
                <a:tableStyleId>{5C22544A-7EE6-4342-B048-85BDC9FD1C3A}</a:tableStyleId>
              </a:tblPr>
              <a:tblGrid>
                <a:gridCol w="844062">
                  <a:extLst>
                    <a:ext uri="{9D8B030D-6E8A-4147-A177-3AD203B41FA5}">
                      <a16:colId xmlns:a16="http://schemas.microsoft.com/office/drawing/2014/main" val="84395879"/>
                    </a:ext>
                  </a:extLst>
                </a:gridCol>
                <a:gridCol w="2545973">
                  <a:extLst>
                    <a:ext uri="{9D8B030D-6E8A-4147-A177-3AD203B41FA5}">
                      <a16:colId xmlns:a16="http://schemas.microsoft.com/office/drawing/2014/main" val="1569872940"/>
                    </a:ext>
                  </a:extLst>
                </a:gridCol>
              </a:tblGrid>
              <a:tr h="274295">
                <a:tc>
                  <a:txBody>
                    <a:bodyPr/>
                    <a:lstStyle/>
                    <a:p>
                      <a:pPr>
                        <a:spcAft>
                          <a:spcPts val="0"/>
                        </a:spcAft>
                      </a:pPr>
                      <a:r>
                        <a:rPr lang="nl-NL" sz="1200" b="0" dirty="0" err="1" smtClean="0">
                          <a:effectLst/>
                        </a:rPr>
                        <a:t>Working</a:t>
                      </a:r>
                      <a:r>
                        <a:rPr lang="nl-NL" sz="1200" b="0" baseline="0" dirty="0" smtClean="0">
                          <a:effectLst/>
                        </a:rPr>
                        <a:t> </a:t>
                      </a:r>
                      <a:r>
                        <a:rPr lang="nl-NL" sz="1200" b="0" baseline="0" dirty="0" err="1" smtClean="0">
                          <a:effectLst/>
                        </a:rPr>
                        <a:t>day</a:t>
                      </a:r>
                      <a:r>
                        <a:rPr lang="nl-NL" sz="1200" b="0" dirty="0" smtClean="0">
                          <a:effectLst/>
                        </a:rPr>
                        <a:t> </a:t>
                      </a:r>
                      <a:r>
                        <a:rPr lang="nl-NL" sz="1200" b="0" dirty="0">
                          <a:effectLst/>
                        </a:rPr>
                        <a:t>7</a:t>
                      </a:r>
                      <a:endParaRPr lang="nl-NL" sz="1200" b="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nl-NL" sz="1200" b="0" dirty="0" smtClean="0">
                          <a:effectLst/>
                        </a:rPr>
                        <a:t>Job interviews</a:t>
                      </a:r>
                      <a:endParaRPr lang="nl-NL" sz="1200" b="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3402136326"/>
                  </a:ext>
                </a:extLst>
              </a:tr>
            </a:tbl>
          </a:graphicData>
        </a:graphic>
      </p:graphicFrame>
    </p:spTree>
    <p:extLst>
      <p:ext uri="{BB962C8B-B14F-4D97-AF65-F5344CB8AC3E}">
        <p14:creationId xmlns:p14="http://schemas.microsoft.com/office/powerpoint/2010/main" val="3713685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nNe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Ned" id="{8504AA5E-996E-427C-B15C-E8DABFAC6E15}" vid="{4C018FBF-D840-4D1D-88AB-1AE159B0455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F54C807987B4C84E536733C8D4C2C" ma:contentTypeVersion="13" ma:contentTypeDescription="Een nieuw document maken." ma:contentTypeScope="" ma:versionID="258941cb7b91a588561f31fb7967a98f">
  <xsd:schema xmlns:xsd="http://www.w3.org/2001/XMLSchema" xmlns:xs="http://www.w3.org/2001/XMLSchema" xmlns:p="http://schemas.microsoft.com/office/2006/metadata/properties" xmlns:ns3="0ab0dbdf-e66c-4a5f-9e7d-d7310049899c" xmlns:ns4="19b88259-d217-4578-b43d-6b9f9c4ff56c" targetNamespace="http://schemas.microsoft.com/office/2006/metadata/properties" ma:root="true" ma:fieldsID="eadc438dd8d5fb55ca34aeccd52478c4" ns3:_="" ns4:_="">
    <xsd:import namespace="0ab0dbdf-e66c-4a5f-9e7d-d7310049899c"/>
    <xsd:import namespace="19b88259-d217-4578-b43d-6b9f9c4ff56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0dbdf-e66c-4a5f-9e7d-d731004989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b88259-d217-4578-b43d-6b9f9c4ff56c"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B8550C-F391-4762-916F-30DF2EEF7C3F}">
  <ds:schemaRefs>
    <ds:schemaRef ds:uri="http://schemas.microsoft.com/sharepoint/v3/contenttype/forms"/>
  </ds:schemaRefs>
</ds:datastoreItem>
</file>

<file path=customXml/itemProps2.xml><?xml version="1.0" encoding="utf-8"?>
<ds:datastoreItem xmlns:ds="http://schemas.openxmlformats.org/officeDocument/2006/customXml" ds:itemID="{91C7B8B4-B24F-4F4B-90EF-D73A8F8F8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0dbdf-e66c-4a5f-9e7d-d7310049899c"/>
    <ds:schemaRef ds:uri="19b88259-d217-4578-b43d-6b9f9c4ff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21A53-6180-4F4F-87A2-D0EB48CCC766}">
  <ds:schemaRefs>
    <ds:schemaRef ds:uri="http://schemas.openxmlformats.org/package/2006/metadata/core-properties"/>
    <ds:schemaRef ds:uri="0ab0dbdf-e66c-4a5f-9e7d-d7310049899c"/>
    <ds:schemaRef ds:uri="http://schemas.microsoft.com/office/2006/documentManagement/types"/>
    <ds:schemaRef ds:uri="19b88259-d217-4578-b43d-6b9f9c4ff56c"/>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2379</TotalTime>
  <Words>4754</Words>
  <Application>Microsoft Office PowerPoint</Application>
  <PresentationFormat>Breedbeeld</PresentationFormat>
  <Paragraphs>660</Paragraphs>
  <Slides>59</Slides>
  <Notes>0</Notes>
  <HiddenSlides>27</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59</vt:i4>
      </vt:variant>
    </vt:vector>
  </HeadingPairs>
  <TitlesOfParts>
    <vt:vector size="65" baseType="lpstr">
      <vt:lpstr>Arial</vt:lpstr>
      <vt:lpstr>Calibri</vt:lpstr>
      <vt:lpstr>Courier New</vt:lpstr>
      <vt:lpstr>Roboto</vt:lpstr>
      <vt:lpstr>Wingdings</vt:lpstr>
      <vt:lpstr>PenNed</vt:lpstr>
      <vt:lpstr>Help, the PE must be online!</vt:lpstr>
      <vt:lpstr>BLOCK 1</vt:lpstr>
      <vt:lpstr>BLOCK 1 - teacher</vt:lpstr>
      <vt:lpstr>Block 2</vt:lpstr>
      <vt:lpstr>Block 3</vt:lpstr>
      <vt:lpstr>Block 4</vt:lpstr>
      <vt:lpstr>Block 5</vt:lpstr>
      <vt:lpstr>Block 6</vt:lpstr>
      <vt:lpstr>Block 7</vt:lpstr>
      <vt:lpstr>Block 8</vt:lpstr>
      <vt:lpstr>CONTENTS</vt:lpstr>
      <vt:lpstr>About this manual</vt:lpstr>
      <vt:lpstr>To do</vt:lpstr>
      <vt:lpstr>Principles</vt:lpstr>
      <vt:lpstr>Tips</vt:lpstr>
      <vt:lpstr>PowerPoint-presentatie</vt:lpstr>
      <vt:lpstr>Kick off: Introduction PenNed and [name PE]</vt:lpstr>
      <vt:lpstr>PowerPoint-presentatie</vt:lpstr>
      <vt:lpstr>I. INTRODUCTION</vt:lpstr>
      <vt:lpstr>PowerPoint-presentatie</vt:lpstr>
      <vt:lpstr>II. What is a PE?</vt:lpstr>
      <vt:lpstr>PowerPoint-presentatie</vt:lpstr>
      <vt:lpstr>PowerPoint-presentatie</vt:lpstr>
      <vt:lpstr>PowerPoint-presentatie</vt:lpstr>
      <vt:lpstr>PowerPoint-presentatie</vt:lpstr>
      <vt:lpstr>III. ARRANGEMENTS Manners</vt:lpstr>
      <vt:lpstr>PowerPoint-presentatie</vt:lpstr>
      <vt:lpstr>III. ARRANGEMENTS Who ?</vt:lpstr>
      <vt:lpstr>PowerPoint-presentatie</vt:lpstr>
      <vt:lpstr>III. ARRANGEMENTS Starting your working day</vt:lpstr>
      <vt:lpstr>PowerPoint-presentatie</vt:lpstr>
      <vt:lpstr>III. ARRANGEMENTS Start of the day/week</vt:lpstr>
      <vt:lpstr>PowerPoint-presentatie</vt:lpstr>
      <vt:lpstr>VI. HERE'S WHAT YOU NEED TO KNOW Files and storage locations/sites</vt:lpstr>
      <vt:lpstr>PowerPoint-presentatie</vt:lpstr>
      <vt:lpstr>VI. HERE'S WHAT YOU NEED TO KNOW Sites and login info - 1</vt:lpstr>
      <vt:lpstr>PowerPoint-presentatie</vt:lpstr>
      <vt:lpstr>PowerPoint-presentatie</vt:lpstr>
      <vt:lpstr>PowerPoint-presentatie</vt:lpstr>
      <vt:lpstr>PowerPoint-presentatie</vt:lpstr>
      <vt:lpstr>PowerPoint-presentatie</vt:lpstr>
      <vt:lpstr>PowerPoint-presentatie</vt:lpstr>
      <vt:lpstr>VI. HERE'S WHAT YOU NEED TO KNOW Sites and login info - 2</vt:lpstr>
      <vt:lpstr>PowerPoint-presentatie</vt:lpstr>
      <vt:lpstr>PowerPoint-presentatie</vt:lpstr>
      <vt:lpstr>PowerPoint-presentatie</vt:lpstr>
      <vt:lpstr>VI. HERE'S WHAT YOU NEED TO KNOW Sites and login info - 3</vt:lpstr>
      <vt:lpstr>PowerPoint-presentatie</vt:lpstr>
      <vt:lpstr>VI. DIT MOET JE WETEN Sites en inloginfo - 4</vt:lpstr>
      <vt:lpstr>PowerPoint-presentatie</vt:lpstr>
      <vt:lpstr>VI. HERE'S WHAT YOU NEED TO KNOW Files</vt:lpstr>
      <vt:lpstr>PowerPoint-presentatie</vt:lpstr>
      <vt:lpstr>PowerPoint-presentatie</vt:lpstr>
      <vt:lpstr>VII. GET STARTED</vt:lpstr>
      <vt:lpstr>PowerPoint-presentatie</vt:lpstr>
      <vt:lpstr>VIII. Closing</vt:lpstr>
      <vt:lpstr>PowerPoint-presentatie</vt:lpstr>
      <vt:lpstr>PowerPoint-presentatie</vt:lpstr>
      <vt:lpstr>PowerPoint-presentatie</vt:lpstr>
    </vt:vector>
  </TitlesOfParts>
  <Company>Accent Automatisering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Arianne Schekkerman</dc:creator>
  <cp:lastModifiedBy>Esther Zoegard</cp:lastModifiedBy>
  <cp:revision>248</cp:revision>
  <dcterms:created xsi:type="dcterms:W3CDTF">2020-06-22T07:52:10Z</dcterms:created>
  <dcterms:modified xsi:type="dcterms:W3CDTF">2021-02-08T14:33:42Z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0x010100C5BF54C807987B4C84E536733C8D4C2C</vt:lpwstr>
  </property>
</Properties>
</file>