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2893"/>
    <a:srgbClr val="FF99FF"/>
    <a:srgbClr val="FF5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3931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638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992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770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6446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215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8660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7203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312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8119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8631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494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6089"/>
          </a:xfrm>
        </p:spPr>
        <p:txBody>
          <a:bodyPr>
            <a:normAutofit fontScale="90000"/>
          </a:bodyPr>
          <a:lstStyle/>
          <a:p>
            <a:r>
              <a:rPr lang="nl-NL" sz="4000" b="1" dirty="0"/>
              <a:t>Processtroom Inkoopproces</a:t>
            </a:r>
            <a:r>
              <a:rPr lang="nl-NL" sz="3600" b="1" dirty="0"/>
              <a:t> </a:t>
            </a:r>
            <a:r>
              <a:rPr lang="nl-NL" sz="2700" dirty="0"/>
              <a:t>(jouw PE bestelt artikelen bij andere PE)</a:t>
            </a:r>
            <a:br>
              <a:rPr lang="nl-NL" sz="2700" dirty="0"/>
            </a:br>
            <a:r>
              <a:rPr lang="nl-NL" sz="2700" dirty="0"/>
              <a:t>A. </a:t>
            </a:r>
            <a:r>
              <a:rPr lang="nl-NL" sz="2700" u="sng" dirty="0" smtClean="0"/>
              <a:t>Handelsgoederen</a:t>
            </a:r>
            <a:r>
              <a:rPr lang="nl-NL" sz="2700" dirty="0" smtClean="0"/>
              <a:t> 	</a:t>
            </a:r>
            <a:r>
              <a:rPr lang="nl-NL" sz="2200" dirty="0" smtClean="0"/>
              <a:t>goederen die later weer worden verkocht aan klanten</a:t>
            </a:r>
            <a:endParaRPr lang="nl-NL" sz="2700" dirty="0"/>
          </a:p>
        </p:txBody>
      </p:sp>
      <p:sp>
        <p:nvSpPr>
          <p:cNvPr id="10" name="Tekstvak 9"/>
          <p:cNvSpPr txBox="1"/>
          <p:nvPr/>
        </p:nvSpPr>
        <p:spPr>
          <a:xfrm>
            <a:off x="838200" y="1431985"/>
            <a:ext cx="11169769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i="1" dirty="0"/>
              <a:t>Zie processtroom Verkoop : </a:t>
            </a:r>
            <a:r>
              <a:rPr lang="nl-NL" sz="1600" dirty="0">
                <a:solidFill>
                  <a:schemeClr val="accent2">
                    <a:lumMod val="75000"/>
                  </a:schemeClr>
                </a:solidFill>
              </a:rPr>
              <a:t>Inkoop/Magazijn</a:t>
            </a:r>
            <a:r>
              <a:rPr lang="nl-NL" sz="1600" dirty="0"/>
              <a:t> bestelt nieuwe voorraad van verkochte artikelen o.b.v. de </a:t>
            </a:r>
            <a:r>
              <a:rPr lang="nl-NL" sz="1600" dirty="0">
                <a:solidFill>
                  <a:srgbClr val="00B0F0"/>
                </a:solidFill>
              </a:rPr>
              <a:t>voorraadlijst</a:t>
            </a:r>
            <a:r>
              <a:rPr lang="nl-NL" sz="1600" dirty="0"/>
              <a:t>. </a:t>
            </a:r>
          </a:p>
          <a:p>
            <a:r>
              <a:rPr lang="nl-NL" sz="1600" dirty="0"/>
              <a:t>Er is namelijk iets verkocht dus de voorraad moet worden aangevuld.</a:t>
            </a:r>
          </a:p>
          <a:p>
            <a:pPr marL="342900" indent="-342900">
              <a:buAutoNum type="arabicPeriod"/>
            </a:pPr>
            <a:endParaRPr lang="nl-NL" sz="16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nl-NL" sz="2000" dirty="0">
                <a:solidFill>
                  <a:schemeClr val="accent2">
                    <a:lumMod val="75000"/>
                  </a:schemeClr>
                </a:solidFill>
              </a:rPr>
              <a:t>Inkoop/Magazijn</a:t>
            </a:r>
            <a:r>
              <a:rPr lang="nl-NL" sz="2000" dirty="0">
                <a:solidFill>
                  <a:srgbClr val="00B0F0"/>
                </a:solidFill>
              </a:rPr>
              <a:t> </a:t>
            </a:r>
            <a:r>
              <a:rPr lang="nl-NL" sz="2000" dirty="0"/>
              <a:t>koopt artikel X in bij PE </a:t>
            </a:r>
            <a:r>
              <a:rPr lang="nl-NL" sz="2000" dirty="0">
                <a:sym typeface="Wingdings" panose="05000000000000000000" pitchFamily="2" charset="2"/>
              </a:rPr>
              <a:t> </a:t>
            </a:r>
            <a:r>
              <a:rPr lang="nl-NL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inkooporder </a:t>
            </a:r>
            <a:r>
              <a:rPr lang="nl-NL" sz="2000" dirty="0">
                <a:sym typeface="Wingdings" panose="05000000000000000000" pitchFamily="2" charset="2"/>
              </a:rPr>
              <a:t>naar </a:t>
            </a:r>
            <a:r>
              <a:rPr lang="nl-NL" sz="2000" dirty="0" smtClean="0">
                <a:sym typeface="Wingdings" panose="05000000000000000000" pitchFamily="2" charset="2"/>
              </a:rPr>
              <a:t>de </a:t>
            </a:r>
            <a:r>
              <a:rPr lang="nl-NL" sz="2000" dirty="0" smtClean="0">
                <a:solidFill>
                  <a:srgbClr val="7030A0"/>
                </a:solidFill>
                <a:sym typeface="Wingdings" panose="05000000000000000000" pitchFamily="2" charset="2"/>
              </a:rPr>
              <a:t>leverancier</a:t>
            </a:r>
            <a:r>
              <a:rPr lang="nl-NL" sz="2000" dirty="0" smtClean="0">
                <a:sym typeface="Wingdings" panose="05000000000000000000" pitchFamily="2" charset="2"/>
              </a:rPr>
              <a:t> (= </a:t>
            </a:r>
            <a:r>
              <a:rPr lang="nl-NL" sz="2000" dirty="0">
                <a:sym typeface="Wingdings" panose="05000000000000000000" pitchFamily="2" charset="2"/>
              </a:rPr>
              <a:t>verkopende </a:t>
            </a:r>
            <a:r>
              <a:rPr lang="nl-NL" sz="2000" dirty="0" smtClean="0">
                <a:sym typeface="Wingdings" panose="05000000000000000000" pitchFamily="2" charset="2"/>
              </a:rPr>
              <a:t>PE)</a:t>
            </a:r>
            <a:endParaRPr lang="nl-NL" sz="2000" dirty="0">
              <a:solidFill>
                <a:srgbClr val="FF99FF"/>
              </a:solidFill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nl-NL" sz="20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Secretariaat</a:t>
            </a:r>
            <a:r>
              <a:rPr lang="nl-NL" sz="2000" dirty="0">
                <a:sym typeface="Wingdings" panose="05000000000000000000" pitchFamily="2" charset="2"/>
              </a:rPr>
              <a:t> ontvangt </a:t>
            </a:r>
            <a:r>
              <a:rPr lang="nl-NL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orderbevestiging van de inkooporder</a:t>
            </a:r>
            <a:r>
              <a:rPr lang="nl-NL" sz="2000" dirty="0" smtClean="0">
                <a:sym typeface="Wingdings" panose="05000000000000000000" pitchFamily="2" charset="2"/>
              </a:rPr>
              <a:t> </a:t>
            </a:r>
            <a:r>
              <a:rPr lang="nl-NL" sz="2000" dirty="0">
                <a:sym typeface="Wingdings" panose="05000000000000000000" pitchFamily="2" charset="2"/>
              </a:rPr>
              <a:t>van de </a:t>
            </a:r>
            <a:r>
              <a:rPr lang="nl-NL" sz="2000" dirty="0">
                <a:solidFill>
                  <a:srgbClr val="7030A0"/>
                </a:solidFill>
                <a:sym typeface="Wingdings" panose="05000000000000000000" pitchFamily="2" charset="2"/>
              </a:rPr>
              <a:t>leverancier</a:t>
            </a:r>
            <a:r>
              <a:rPr lang="nl-NL" sz="2000" dirty="0" smtClean="0">
                <a:sym typeface="Wingdings" panose="05000000000000000000" pitchFamily="2" charset="2"/>
              </a:rPr>
              <a:t> </a:t>
            </a:r>
            <a:r>
              <a:rPr lang="nl-NL" sz="2000" dirty="0">
                <a:sym typeface="Wingdings" panose="05000000000000000000" pitchFamily="2" charset="2"/>
              </a:rPr>
              <a:t> naar </a:t>
            </a:r>
            <a:r>
              <a:rPr lang="nl-NL" sz="20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Inkoop/Magazijn</a:t>
            </a:r>
          </a:p>
          <a:p>
            <a:pPr marL="342900" indent="-342900">
              <a:buAutoNum type="arabicPeriod"/>
            </a:pPr>
            <a:r>
              <a:rPr lang="nl-NL" sz="20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Secretariaat</a:t>
            </a:r>
            <a:r>
              <a:rPr lang="nl-NL" sz="2000" dirty="0">
                <a:sym typeface="Wingdings" panose="05000000000000000000" pitchFamily="2" charset="2"/>
              </a:rPr>
              <a:t> ontvangt </a:t>
            </a:r>
            <a:r>
              <a:rPr lang="nl-NL" sz="2000" dirty="0">
                <a:solidFill>
                  <a:srgbClr val="00B0F0"/>
                </a:solidFill>
                <a:sym typeface="Wingdings" panose="05000000000000000000" pitchFamily="2" charset="2"/>
              </a:rPr>
              <a:t>pakbon </a:t>
            </a:r>
            <a:r>
              <a:rPr lang="nl-NL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van de inkooporder </a:t>
            </a:r>
            <a:r>
              <a:rPr lang="nl-NL" sz="2000" dirty="0" smtClean="0">
                <a:sym typeface="Wingdings" panose="05000000000000000000" pitchFamily="2" charset="2"/>
              </a:rPr>
              <a:t>van </a:t>
            </a:r>
            <a:r>
              <a:rPr lang="nl-NL" sz="2000" dirty="0">
                <a:sym typeface="Wingdings" panose="05000000000000000000" pitchFamily="2" charset="2"/>
              </a:rPr>
              <a:t>de </a:t>
            </a:r>
            <a:r>
              <a:rPr lang="nl-NL" sz="2000" dirty="0">
                <a:solidFill>
                  <a:srgbClr val="7030A0"/>
                </a:solidFill>
                <a:sym typeface="Wingdings" panose="05000000000000000000" pitchFamily="2" charset="2"/>
              </a:rPr>
              <a:t>leverancier</a:t>
            </a:r>
            <a:r>
              <a:rPr lang="nl-NL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 </a:t>
            </a:r>
            <a:r>
              <a:rPr lang="nl-NL" sz="1600" dirty="0">
                <a:sym typeface="Wingdings" panose="05000000000000000000" pitchFamily="2" charset="2"/>
              </a:rPr>
              <a:t>(artikelen zijn daarmee binnen) </a:t>
            </a:r>
            <a:r>
              <a:rPr lang="nl-NL" sz="2000" dirty="0">
                <a:sym typeface="Wingdings" panose="05000000000000000000" pitchFamily="2" charset="2"/>
              </a:rPr>
              <a:t> naar </a:t>
            </a:r>
            <a:r>
              <a:rPr lang="nl-NL" sz="20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Inkoop/Magazijn</a:t>
            </a:r>
          </a:p>
          <a:p>
            <a:pPr marL="342900" indent="-342900">
              <a:buAutoNum type="arabicPeriod"/>
            </a:pPr>
            <a:r>
              <a:rPr lang="nl-NL" sz="20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Inkoop/Magazijn </a:t>
            </a:r>
            <a:r>
              <a:rPr lang="nl-NL" sz="2000" dirty="0">
                <a:sym typeface="Wingdings" panose="05000000000000000000" pitchFamily="2" charset="2"/>
              </a:rPr>
              <a:t>checkt of de </a:t>
            </a:r>
            <a:r>
              <a:rPr lang="nl-NL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pakbon van de inkooporder</a:t>
            </a:r>
            <a:r>
              <a:rPr lang="nl-NL" sz="2000" dirty="0" smtClean="0">
                <a:sym typeface="Wingdings" panose="05000000000000000000" pitchFamily="2" charset="2"/>
              </a:rPr>
              <a:t> </a:t>
            </a:r>
            <a:r>
              <a:rPr lang="nl-NL" sz="2000" dirty="0">
                <a:sym typeface="Wingdings" panose="05000000000000000000" pitchFamily="2" charset="2"/>
              </a:rPr>
              <a:t>matcht met de </a:t>
            </a:r>
            <a:r>
              <a:rPr lang="nl-NL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orderbevestiging van de inkooporder </a:t>
            </a:r>
            <a:endParaRPr lang="nl-NL" sz="2000" dirty="0" smtClean="0">
              <a:sym typeface="Wingdings" panose="05000000000000000000" pitchFamily="2" charset="2"/>
            </a:endParaRPr>
          </a:p>
          <a:p>
            <a:pPr lvl="1"/>
            <a:r>
              <a:rPr lang="nl-NL" sz="2000" dirty="0" smtClean="0">
                <a:sym typeface="Wingdings" panose="05000000000000000000" pitchFamily="2" charset="2"/>
              </a:rPr>
              <a:t>4a</a:t>
            </a:r>
            <a:r>
              <a:rPr lang="nl-NL" sz="2000" dirty="0">
                <a:sym typeface="Wingdings" panose="05000000000000000000" pitchFamily="2" charset="2"/>
              </a:rPr>
              <a:t>. Indien klopt: </a:t>
            </a:r>
            <a:r>
              <a:rPr lang="nl-NL" sz="20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Inkoop/Magazijn </a:t>
            </a:r>
            <a:r>
              <a:rPr lang="nl-NL" sz="2000" dirty="0">
                <a:sym typeface="Wingdings" panose="05000000000000000000" pitchFamily="2" charset="2"/>
              </a:rPr>
              <a:t>meldt aan </a:t>
            </a:r>
            <a:r>
              <a:rPr lang="nl-NL" sz="2000" dirty="0" err="1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Admi</a:t>
            </a:r>
            <a:r>
              <a:rPr lang="nl-NL" sz="2000" dirty="0">
                <a:sym typeface="Wingdings" panose="05000000000000000000" pitchFamily="2" charset="2"/>
              </a:rPr>
              <a:t> dat de orderbevestiging matcht met de pakbon</a:t>
            </a:r>
          </a:p>
          <a:p>
            <a:pPr lvl="1"/>
            <a:r>
              <a:rPr lang="nl-NL" sz="2000" dirty="0" smtClean="0">
                <a:sym typeface="Wingdings" panose="05000000000000000000" pitchFamily="2" charset="2"/>
              </a:rPr>
              <a:t>4b</a:t>
            </a:r>
            <a:r>
              <a:rPr lang="nl-NL" sz="2000" dirty="0">
                <a:sym typeface="Wingdings" panose="05000000000000000000" pitchFamily="2" charset="2"/>
              </a:rPr>
              <a:t>. Indien niet klopt contact met </a:t>
            </a:r>
            <a:r>
              <a:rPr lang="nl-NL" sz="2000" dirty="0">
                <a:solidFill>
                  <a:srgbClr val="7030A0"/>
                </a:solidFill>
                <a:sym typeface="Wingdings" panose="05000000000000000000" pitchFamily="2" charset="2"/>
              </a:rPr>
              <a:t>leverancier</a:t>
            </a:r>
            <a:r>
              <a:rPr lang="nl-NL" sz="2000" dirty="0" smtClean="0">
                <a:sym typeface="Wingdings" panose="05000000000000000000" pitchFamily="2" charset="2"/>
              </a:rPr>
              <a:t>, </a:t>
            </a:r>
            <a:r>
              <a:rPr lang="nl-NL" sz="2000" dirty="0">
                <a:sym typeface="Wingdings" panose="05000000000000000000" pitchFamily="2" charset="2"/>
              </a:rPr>
              <a:t>terug naar stap </a:t>
            </a:r>
            <a:r>
              <a:rPr lang="nl-NL" sz="2000" dirty="0" smtClean="0">
                <a:sym typeface="Wingdings" panose="05000000000000000000" pitchFamily="2" charset="2"/>
              </a:rPr>
              <a:t>3</a:t>
            </a:r>
            <a:endParaRPr lang="nl-NL" sz="2000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Secretariaat</a:t>
            </a:r>
            <a:r>
              <a:rPr lang="nl-NL" sz="2000" dirty="0" smtClean="0">
                <a:sym typeface="Wingdings" panose="05000000000000000000" pitchFamily="2" charset="2"/>
              </a:rPr>
              <a:t> </a:t>
            </a:r>
            <a:r>
              <a:rPr lang="nl-NL" sz="2000" dirty="0">
                <a:sym typeface="Wingdings" panose="05000000000000000000" pitchFamily="2" charset="2"/>
              </a:rPr>
              <a:t>ontvangt </a:t>
            </a:r>
            <a:r>
              <a:rPr lang="nl-NL" sz="2000" dirty="0" smtClean="0">
                <a:sym typeface="Wingdings" panose="05000000000000000000" pitchFamily="2" charset="2"/>
              </a:rPr>
              <a:t>de </a:t>
            </a:r>
            <a:r>
              <a:rPr lang="nl-NL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inkoopfactuur</a:t>
            </a:r>
            <a:r>
              <a:rPr lang="nl-NL" sz="2000" dirty="0" smtClean="0">
                <a:sym typeface="Wingdings" panose="05000000000000000000" pitchFamily="2" charset="2"/>
              </a:rPr>
              <a:t> </a:t>
            </a:r>
            <a:r>
              <a:rPr lang="nl-NL" sz="2000" dirty="0">
                <a:sym typeface="Wingdings" panose="05000000000000000000" pitchFamily="2" charset="2"/>
              </a:rPr>
              <a:t>van de </a:t>
            </a:r>
            <a:r>
              <a:rPr lang="nl-NL" sz="2000" dirty="0">
                <a:solidFill>
                  <a:srgbClr val="7030A0"/>
                </a:solidFill>
                <a:sym typeface="Wingdings" panose="05000000000000000000" pitchFamily="2" charset="2"/>
              </a:rPr>
              <a:t>leverancier</a:t>
            </a:r>
            <a:r>
              <a:rPr lang="nl-NL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 </a:t>
            </a:r>
            <a:r>
              <a:rPr lang="nl-NL" sz="2000" dirty="0">
                <a:sym typeface="Wingdings" panose="05000000000000000000" pitchFamily="2" charset="2"/>
              </a:rPr>
              <a:t> </a:t>
            </a:r>
            <a:r>
              <a:rPr lang="nl-NL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inkoopfactuur</a:t>
            </a:r>
            <a:r>
              <a:rPr lang="nl-NL" sz="2000" dirty="0" smtClean="0">
                <a:sym typeface="Wingdings" panose="05000000000000000000" pitchFamily="2" charset="2"/>
              </a:rPr>
              <a:t> </a:t>
            </a:r>
            <a:r>
              <a:rPr lang="nl-NL" sz="2000" dirty="0">
                <a:sym typeface="Wingdings" panose="05000000000000000000" pitchFamily="2" charset="2"/>
              </a:rPr>
              <a:t>naar </a:t>
            </a:r>
            <a:r>
              <a:rPr lang="nl-NL" sz="20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Administratie</a:t>
            </a:r>
          </a:p>
          <a:p>
            <a:pPr marL="342900" indent="-342900">
              <a:buAutoNum type="arabicPeriod"/>
            </a:pPr>
            <a:r>
              <a:rPr lang="nl-NL" sz="20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Administratie</a:t>
            </a:r>
            <a:r>
              <a:rPr lang="nl-NL" sz="2000" dirty="0">
                <a:sym typeface="Wingdings" panose="05000000000000000000" pitchFamily="2" charset="2"/>
              </a:rPr>
              <a:t> controleert de </a:t>
            </a:r>
            <a:r>
              <a:rPr lang="nl-NL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inkoopfactuur</a:t>
            </a:r>
            <a:r>
              <a:rPr lang="nl-NL" sz="2000" dirty="0" smtClean="0">
                <a:sym typeface="Wingdings" panose="05000000000000000000" pitchFamily="2" charset="2"/>
              </a:rPr>
              <a:t> </a:t>
            </a:r>
            <a:r>
              <a:rPr lang="nl-NL" sz="2000" dirty="0">
                <a:sym typeface="Wingdings" panose="05000000000000000000" pitchFamily="2" charset="2"/>
              </a:rPr>
              <a:t>met de </a:t>
            </a:r>
            <a:r>
              <a:rPr lang="nl-NL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inkooppakbon</a:t>
            </a:r>
            <a:r>
              <a:rPr lang="nl-NL" sz="2000" dirty="0" smtClean="0">
                <a:sym typeface="Wingdings" panose="05000000000000000000" pitchFamily="2" charset="2"/>
              </a:rPr>
              <a:t> </a:t>
            </a:r>
            <a:r>
              <a:rPr lang="nl-NL" sz="2000" dirty="0">
                <a:sym typeface="Wingdings" panose="05000000000000000000" pitchFamily="2" charset="2"/>
              </a:rPr>
              <a:t>en </a:t>
            </a:r>
            <a:r>
              <a:rPr lang="nl-NL" sz="2000" dirty="0" smtClean="0">
                <a:sym typeface="Wingdings" panose="05000000000000000000" pitchFamily="2" charset="2"/>
              </a:rPr>
              <a:t>betaalt</a:t>
            </a:r>
            <a:endParaRPr lang="nl-NL" sz="2000" dirty="0">
              <a:sym typeface="Wingdings" panose="05000000000000000000" pitchFamily="2" charset="2"/>
            </a:endParaRPr>
          </a:p>
          <a:p>
            <a:endParaRPr lang="nl-NL" sz="2000" dirty="0" smtClean="0">
              <a:solidFill>
                <a:srgbClr val="C82893"/>
              </a:solidFill>
            </a:endParaRPr>
          </a:p>
          <a:p>
            <a:endParaRPr lang="nl-NL" sz="2000" dirty="0" smtClean="0">
              <a:solidFill>
                <a:srgbClr val="C82893"/>
              </a:solidFill>
            </a:endParaRPr>
          </a:p>
          <a:p>
            <a:r>
              <a:rPr lang="nl-NL" sz="2000" dirty="0" smtClean="0">
                <a:solidFill>
                  <a:srgbClr val="C82893"/>
                </a:solidFill>
              </a:rPr>
              <a:t>Elke </a:t>
            </a:r>
            <a:r>
              <a:rPr lang="nl-NL" sz="2000" dirty="0">
                <a:solidFill>
                  <a:srgbClr val="C82893"/>
                </a:solidFill>
              </a:rPr>
              <a:t>afdeling vinkt stappen af in </a:t>
            </a:r>
            <a:r>
              <a:rPr lang="nl-NL" sz="2000" dirty="0" smtClean="0">
                <a:solidFill>
                  <a:srgbClr val="C82893"/>
                </a:solidFill>
              </a:rPr>
              <a:t>Excellijst-Inkoop</a:t>
            </a:r>
            <a:endParaRPr lang="nl-NL" sz="2000" dirty="0">
              <a:solidFill>
                <a:srgbClr val="C82893"/>
              </a:solidFill>
            </a:endParaRPr>
          </a:p>
          <a:p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NB</a:t>
            </a:r>
            <a:r>
              <a:rPr lang="nl-NL" dirty="0">
                <a:solidFill>
                  <a:schemeClr val="bg1">
                    <a:lumMod val="50000"/>
                  </a:schemeClr>
                </a:solidFill>
              </a:rPr>
              <a:t>: Mails van klanten en leveranciers komen altijd aan bij </a:t>
            </a: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Secretariaat </a:t>
            </a:r>
            <a:r>
              <a:rPr lang="nl-NL" dirty="0">
                <a:solidFill>
                  <a:schemeClr val="bg1">
                    <a:lumMod val="50000"/>
                  </a:schemeClr>
                </a:solidFill>
              </a:rPr>
              <a:t>(PE-Gmail</a:t>
            </a: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nl-N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9043359" y="6081622"/>
            <a:ext cx="3148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0B0F0"/>
                </a:solidFill>
              </a:rPr>
              <a:t>Blauw</a:t>
            </a:r>
            <a:r>
              <a:rPr lang="nl-NL" dirty="0"/>
              <a:t> = document/formulier</a:t>
            </a:r>
          </a:p>
          <a:p>
            <a:r>
              <a:rPr lang="nl-NL" dirty="0">
                <a:solidFill>
                  <a:schemeClr val="accent2">
                    <a:lumMod val="75000"/>
                  </a:schemeClr>
                </a:solidFill>
              </a:rPr>
              <a:t>Bruin</a:t>
            </a:r>
            <a:r>
              <a:rPr lang="nl-NL" dirty="0"/>
              <a:t> = afdeling binnen de PE</a:t>
            </a:r>
          </a:p>
        </p:txBody>
      </p:sp>
    </p:spTree>
    <p:extLst>
      <p:ext uri="{BB962C8B-B14F-4D97-AF65-F5344CB8AC3E}">
        <p14:creationId xmlns:p14="http://schemas.microsoft.com/office/powerpoint/2010/main" val="1995664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0430"/>
          </a:xfrm>
        </p:spPr>
        <p:txBody>
          <a:bodyPr>
            <a:normAutofit fontScale="90000"/>
          </a:bodyPr>
          <a:lstStyle/>
          <a:p>
            <a:r>
              <a:rPr lang="nl-NL" sz="4000" b="1" dirty="0"/>
              <a:t>Processtroom Inkoopproces</a:t>
            </a:r>
            <a:r>
              <a:rPr lang="nl-NL" sz="3600" b="1" dirty="0"/>
              <a:t> </a:t>
            </a:r>
            <a:r>
              <a:rPr lang="nl-NL" sz="2700" dirty="0"/>
              <a:t>(jouw PE bestelt artikelen bij andere PE)</a:t>
            </a:r>
            <a:br>
              <a:rPr lang="nl-NL" sz="2700" dirty="0"/>
            </a:br>
            <a:r>
              <a:rPr lang="nl-NL" sz="2700" dirty="0"/>
              <a:t>B. </a:t>
            </a:r>
            <a:r>
              <a:rPr lang="nl-NL" sz="2700" u="sng" dirty="0" smtClean="0"/>
              <a:t>Overig</a:t>
            </a:r>
            <a:r>
              <a:rPr lang="nl-NL" sz="2700" dirty="0" smtClean="0"/>
              <a:t>	</a:t>
            </a:r>
            <a:r>
              <a:rPr lang="nl-NL" sz="2200" dirty="0" smtClean="0"/>
              <a:t>Kantoorartikelen </a:t>
            </a:r>
            <a:r>
              <a:rPr lang="nl-NL" sz="2200" dirty="0"/>
              <a:t>/ </a:t>
            </a:r>
            <a:r>
              <a:rPr lang="nl-NL" sz="2200" dirty="0" smtClean="0"/>
              <a:t>Verbruiksgoederen / Personeelsartikelen / Overig</a:t>
            </a:r>
            <a:endParaRPr lang="nl-NL" sz="2700" dirty="0"/>
          </a:p>
        </p:txBody>
      </p:sp>
      <p:sp>
        <p:nvSpPr>
          <p:cNvPr id="10" name="Tekstvak 9"/>
          <p:cNvSpPr txBox="1"/>
          <p:nvPr/>
        </p:nvSpPr>
        <p:spPr>
          <a:xfrm>
            <a:off x="838200" y="1431985"/>
            <a:ext cx="1116976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sz="2000" dirty="0">
                <a:solidFill>
                  <a:schemeClr val="accent2">
                    <a:lumMod val="75000"/>
                  </a:schemeClr>
                </a:solidFill>
              </a:rPr>
              <a:t>Afdeling …</a:t>
            </a:r>
            <a:r>
              <a:rPr lang="nl-NL" sz="2000" dirty="0"/>
              <a:t> doet </a:t>
            </a:r>
            <a:r>
              <a:rPr lang="nl-NL" sz="2000" dirty="0">
                <a:solidFill>
                  <a:srgbClr val="00B0F0"/>
                </a:solidFill>
              </a:rPr>
              <a:t>bestelaanvraag</a:t>
            </a:r>
            <a:r>
              <a:rPr lang="nl-NL" sz="2000" dirty="0"/>
              <a:t> (per mail) bij </a:t>
            </a:r>
            <a:r>
              <a:rPr lang="nl-NL" sz="2000" dirty="0">
                <a:solidFill>
                  <a:schemeClr val="accent2">
                    <a:lumMod val="75000"/>
                  </a:schemeClr>
                </a:solidFill>
              </a:rPr>
              <a:t>Inkoop/Magazijn</a:t>
            </a:r>
            <a:r>
              <a:rPr lang="nl-NL" sz="2000" dirty="0"/>
              <a:t> dat artikel X moet worden ingekocht</a:t>
            </a:r>
          </a:p>
          <a:p>
            <a:pPr marL="342900" indent="-342900">
              <a:buAutoNum type="arabicPeriod"/>
            </a:pPr>
            <a:r>
              <a:rPr lang="nl-NL" sz="2000" dirty="0">
                <a:solidFill>
                  <a:schemeClr val="accent2">
                    <a:lumMod val="75000"/>
                  </a:schemeClr>
                </a:solidFill>
              </a:rPr>
              <a:t>Bedrijfsleider</a:t>
            </a:r>
            <a:r>
              <a:rPr lang="nl-NL" sz="2000" dirty="0"/>
              <a:t> accordeert </a:t>
            </a:r>
            <a:r>
              <a:rPr lang="nl-NL" sz="2000" dirty="0" smtClean="0">
                <a:solidFill>
                  <a:srgbClr val="00B0F0"/>
                </a:solidFill>
              </a:rPr>
              <a:t>inkooporder</a:t>
            </a:r>
            <a:endParaRPr lang="nl-NL" sz="2000" dirty="0">
              <a:solidFill>
                <a:srgbClr val="00B0F0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nl-NL" sz="2000" dirty="0">
                <a:solidFill>
                  <a:schemeClr val="accent2">
                    <a:lumMod val="75000"/>
                  </a:schemeClr>
                </a:solidFill>
              </a:rPr>
              <a:t>Inkoop/Magazijn</a:t>
            </a:r>
            <a:r>
              <a:rPr lang="nl-NL" sz="2000" dirty="0">
                <a:solidFill>
                  <a:srgbClr val="00B0F0"/>
                </a:solidFill>
              </a:rPr>
              <a:t> </a:t>
            </a:r>
            <a:r>
              <a:rPr lang="nl-NL" sz="2000" dirty="0"/>
              <a:t>koopt artikel X in bij </a:t>
            </a:r>
            <a:r>
              <a:rPr lang="nl-NL" sz="2000" dirty="0" smtClean="0"/>
              <a:t>een PE </a:t>
            </a:r>
            <a:r>
              <a:rPr lang="nl-NL" sz="2000" dirty="0">
                <a:sym typeface="Wingdings" panose="05000000000000000000" pitchFamily="2" charset="2"/>
              </a:rPr>
              <a:t> </a:t>
            </a:r>
            <a:r>
              <a:rPr lang="nl-NL" sz="2000" dirty="0">
                <a:solidFill>
                  <a:srgbClr val="00B0F0"/>
                </a:solidFill>
                <a:sym typeface="Wingdings" panose="05000000000000000000" pitchFamily="2" charset="2"/>
              </a:rPr>
              <a:t>inkooporder </a:t>
            </a:r>
            <a:r>
              <a:rPr lang="nl-NL" sz="2000" dirty="0">
                <a:sym typeface="Wingdings" panose="05000000000000000000" pitchFamily="2" charset="2"/>
              </a:rPr>
              <a:t>naar </a:t>
            </a:r>
            <a:r>
              <a:rPr lang="nl-NL" sz="2000" dirty="0">
                <a:solidFill>
                  <a:srgbClr val="7030A0"/>
                </a:solidFill>
                <a:sym typeface="Wingdings" panose="05000000000000000000" pitchFamily="2" charset="2"/>
              </a:rPr>
              <a:t>leverancier</a:t>
            </a:r>
            <a:r>
              <a:rPr lang="nl-NL" sz="2000" dirty="0">
                <a:sym typeface="Wingdings" panose="05000000000000000000" pitchFamily="2" charset="2"/>
              </a:rPr>
              <a:t> (= verkopende PE)</a:t>
            </a:r>
            <a:endParaRPr lang="nl-NL" sz="2000" dirty="0">
              <a:solidFill>
                <a:srgbClr val="FF99FF"/>
              </a:solidFill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Secretariaat</a:t>
            </a:r>
            <a:r>
              <a:rPr lang="nl-NL" sz="2000" dirty="0" smtClean="0">
                <a:sym typeface="Wingdings" panose="05000000000000000000" pitchFamily="2" charset="2"/>
              </a:rPr>
              <a:t> </a:t>
            </a:r>
            <a:r>
              <a:rPr lang="nl-NL" sz="2000" dirty="0">
                <a:sym typeface="Wingdings" panose="05000000000000000000" pitchFamily="2" charset="2"/>
              </a:rPr>
              <a:t>ontvangt </a:t>
            </a:r>
            <a:r>
              <a:rPr lang="nl-NL" sz="2000" dirty="0">
                <a:solidFill>
                  <a:srgbClr val="00B0F0"/>
                </a:solidFill>
                <a:sym typeface="Wingdings" panose="05000000000000000000" pitchFamily="2" charset="2"/>
              </a:rPr>
              <a:t>orderbevestiging van de inkooporder</a:t>
            </a:r>
            <a:r>
              <a:rPr lang="nl-NL" sz="2000" dirty="0" smtClean="0">
                <a:sym typeface="Wingdings" panose="05000000000000000000" pitchFamily="2" charset="2"/>
              </a:rPr>
              <a:t> </a:t>
            </a:r>
            <a:r>
              <a:rPr lang="nl-NL" sz="2000" dirty="0">
                <a:sym typeface="Wingdings" panose="05000000000000000000" pitchFamily="2" charset="2"/>
              </a:rPr>
              <a:t>van de </a:t>
            </a:r>
            <a:r>
              <a:rPr lang="nl-NL" sz="2000" dirty="0">
                <a:solidFill>
                  <a:srgbClr val="7030A0"/>
                </a:solidFill>
                <a:sym typeface="Wingdings" panose="05000000000000000000" pitchFamily="2" charset="2"/>
              </a:rPr>
              <a:t>leverancier</a:t>
            </a:r>
            <a:r>
              <a:rPr lang="nl-NL" sz="2000" dirty="0" smtClean="0">
                <a:sym typeface="Wingdings" panose="05000000000000000000" pitchFamily="2" charset="2"/>
              </a:rPr>
              <a:t> </a:t>
            </a:r>
            <a:r>
              <a:rPr lang="nl-NL" sz="2000" dirty="0">
                <a:sym typeface="Wingdings" panose="05000000000000000000" pitchFamily="2" charset="2"/>
              </a:rPr>
              <a:t> naar </a:t>
            </a:r>
            <a:r>
              <a:rPr lang="nl-NL" sz="20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Inkoop/Magazijn</a:t>
            </a:r>
          </a:p>
          <a:p>
            <a:pPr marL="342900" indent="-342900">
              <a:buAutoNum type="arabicPeriod"/>
            </a:pPr>
            <a:r>
              <a:rPr lang="nl-NL" sz="20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Secretariaat</a:t>
            </a:r>
            <a:r>
              <a:rPr lang="nl-NL" sz="2000" dirty="0">
                <a:sym typeface="Wingdings" panose="05000000000000000000" pitchFamily="2" charset="2"/>
              </a:rPr>
              <a:t> ontvangt </a:t>
            </a:r>
            <a:r>
              <a:rPr lang="nl-NL" sz="2000" dirty="0">
                <a:solidFill>
                  <a:srgbClr val="00B0F0"/>
                </a:solidFill>
                <a:sym typeface="Wingdings" panose="05000000000000000000" pitchFamily="2" charset="2"/>
              </a:rPr>
              <a:t>pakbon </a:t>
            </a:r>
            <a:r>
              <a:rPr lang="nl-NL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van </a:t>
            </a:r>
            <a:r>
              <a:rPr lang="nl-NL" sz="2000" dirty="0">
                <a:solidFill>
                  <a:srgbClr val="00B0F0"/>
                </a:solidFill>
                <a:sym typeface="Wingdings" panose="05000000000000000000" pitchFamily="2" charset="2"/>
              </a:rPr>
              <a:t>de </a:t>
            </a:r>
            <a:r>
              <a:rPr lang="nl-NL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inkooporder </a:t>
            </a:r>
            <a:r>
              <a:rPr lang="nl-NL" sz="2000" dirty="0">
                <a:sym typeface="Wingdings" panose="05000000000000000000" pitchFamily="2" charset="2"/>
              </a:rPr>
              <a:t>van de </a:t>
            </a:r>
            <a:r>
              <a:rPr lang="nl-NL" sz="2000" dirty="0">
                <a:solidFill>
                  <a:srgbClr val="7030A0"/>
                </a:solidFill>
                <a:sym typeface="Wingdings" panose="05000000000000000000" pitchFamily="2" charset="2"/>
              </a:rPr>
              <a:t>leverancier</a:t>
            </a:r>
            <a:r>
              <a:rPr lang="nl-NL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 </a:t>
            </a:r>
            <a:r>
              <a:rPr lang="nl-NL" sz="2000" dirty="0">
                <a:sym typeface="Wingdings" panose="05000000000000000000" pitchFamily="2" charset="2"/>
              </a:rPr>
              <a:t>(artikelen zijn daarmee binnen)  naar </a:t>
            </a:r>
            <a:r>
              <a:rPr lang="nl-NL" sz="20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Inkoop/Magazijn</a:t>
            </a:r>
          </a:p>
          <a:p>
            <a:pPr marL="342900" indent="-342900">
              <a:buAutoNum type="arabicPeriod"/>
            </a:pPr>
            <a:r>
              <a:rPr lang="nl-NL" sz="20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Inkoop/Magazijn </a:t>
            </a:r>
            <a:r>
              <a:rPr lang="nl-NL" sz="2000" dirty="0">
                <a:sym typeface="Wingdings" panose="05000000000000000000" pitchFamily="2" charset="2"/>
              </a:rPr>
              <a:t>checkt of de </a:t>
            </a:r>
            <a:r>
              <a:rPr lang="nl-NL" sz="2000" dirty="0">
                <a:solidFill>
                  <a:srgbClr val="00B0F0"/>
                </a:solidFill>
                <a:sym typeface="Wingdings" panose="05000000000000000000" pitchFamily="2" charset="2"/>
              </a:rPr>
              <a:t>pakbon </a:t>
            </a:r>
            <a:r>
              <a:rPr lang="nl-NL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van </a:t>
            </a:r>
            <a:r>
              <a:rPr lang="nl-NL" sz="2000" dirty="0">
                <a:solidFill>
                  <a:srgbClr val="00B0F0"/>
                </a:solidFill>
                <a:sym typeface="Wingdings" panose="05000000000000000000" pitchFamily="2" charset="2"/>
              </a:rPr>
              <a:t>de </a:t>
            </a:r>
            <a:r>
              <a:rPr lang="nl-NL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inkooporder</a:t>
            </a:r>
            <a:r>
              <a:rPr lang="nl-NL" sz="2000" dirty="0" smtClean="0">
                <a:sym typeface="Wingdings" panose="05000000000000000000" pitchFamily="2" charset="2"/>
              </a:rPr>
              <a:t> </a:t>
            </a:r>
            <a:r>
              <a:rPr lang="nl-NL" sz="2000" dirty="0">
                <a:sym typeface="Wingdings" panose="05000000000000000000" pitchFamily="2" charset="2"/>
              </a:rPr>
              <a:t>matcht met de </a:t>
            </a:r>
            <a:r>
              <a:rPr lang="nl-NL" sz="2000" dirty="0">
                <a:solidFill>
                  <a:srgbClr val="00B0F0"/>
                </a:solidFill>
                <a:sym typeface="Wingdings" panose="05000000000000000000" pitchFamily="2" charset="2"/>
              </a:rPr>
              <a:t>orderbevestiging van de </a:t>
            </a:r>
            <a:r>
              <a:rPr lang="nl-NL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inkooporder</a:t>
            </a:r>
            <a:r>
              <a:rPr lang="nl-NL" sz="2000" dirty="0" smtClean="0">
                <a:sym typeface="Wingdings" panose="05000000000000000000" pitchFamily="2" charset="2"/>
              </a:rPr>
              <a:t>.</a:t>
            </a:r>
            <a:endParaRPr lang="nl-NL" sz="2000" dirty="0">
              <a:sym typeface="Wingdings" panose="05000000000000000000" pitchFamily="2" charset="2"/>
            </a:endParaRPr>
          </a:p>
          <a:p>
            <a:pPr lvl="1"/>
            <a:r>
              <a:rPr lang="nl-NL" sz="2000" dirty="0" smtClean="0">
                <a:sym typeface="Wingdings" panose="05000000000000000000" pitchFamily="2" charset="2"/>
              </a:rPr>
              <a:t>6a</a:t>
            </a:r>
            <a:r>
              <a:rPr lang="nl-NL" sz="2000" dirty="0">
                <a:sym typeface="Wingdings" panose="05000000000000000000" pitchFamily="2" charset="2"/>
              </a:rPr>
              <a:t>. Indien klopt: </a:t>
            </a:r>
            <a:r>
              <a:rPr lang="nl-NL" sz="20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Inkoop/Magazijn </a:t>
            </a:r>
            <a:r>
              <a:rPr lang="nl-NL" sz="2000" dirty="0">
                <a:sym typeface="Wingdings" panose="05000000000000000000" pitchFamily="2" charset="2"/>
              </a:rPr>
              <a:t>meldt aan </a:t>
            </a:r>
            <a:r>
              <a:rPr lang="nl-NL" sz="2000" dirty="0" err="1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Admi</a:t>
            </a:r>
            <a:r>
              <a:rPr lang="nl-NL" sz="2000" dirty="0">
                <a:sym typeface="Wingdings" panose="05000000000000000000" pitchFamily="2" charset="2"/>
              </a:rPr>
              <a:t> dat de orderbevestiging matcht met de </a:t>
            </a:r>
            <a:r>
              <a:rPr lang="nl-NL" sz="2000" dirty="0" smtClean="0">
                <a:sym typeface="Wingdings" panose="05000000000000000000" pitchFamily="2" charset="2"/>
              </a:rPr>
              <a:t>pakbon</a:t>
            </a:r>
          </a:p>
          <a:p>
            <a:pPr lvl="1"/>
            <a:r>
              <a:rPr lang="nl-NL" sz="2000" dirty="0" smtClean="0">
                <a:sym typeface="Wingdings" panose="05000000000000000000" pitchFamily="2" charset="2"/>
              </a:rPr>
              <a:t>6b</a:t>
            </a:r>
            <a:r>
              <a:rPr lang="nl-NL" sz="2000" dirty="0">
                <a:sym typeface="Wingdings" panose="05000000000000000000" pitchFamily="2" charset="2"/>
              </a:rPr>
              <a:t>. </a:t>
            </a:r>
            <a:r>
              <a:rPr lang="nl-NL" sz="2000" dirty="0" smtClean="0">
                <a:sym typeface="Wingdings" panose="05000000000000000000" pitchFamily="2" charset="2"/>
              </a:rPr>
              <a:t>Indien niet klopt </a:t>
            </a:r>
            <a:r>
              <a:rPr lang="nl-NL" sz="2000" dirty="0">
                <a:sym typeface="Wingdings" panose="05000000000000000000" pitchFamily="2" charset="2"/>
              </a:rPr>
              <a:t>contact met </a:t>
            </a:r>
            <a:r>
              <a:rPr lang="nl-NL" sz="2000" dirty="0">
                <a:solidFill>
                  <a:srgbClr val="7030A0"/>
                </a:solidFill>
                <a:sym typeface="Wingdings" panose="05000000000000000000" pitchFamily="2" charset="2"/>
              </a:rPr>
              <a:t>leverancier</a:t>
            </a:r>
            <a:r>
              <a:rPr lang="nl-NL" sz="2000" dirty="0" smtClean="0">
                <a:sym typeface="Wingdings" panose="05000000000000000000" pitchFamily="2" charset="2"/>
              </a:rPr>
              <a:t>, terug naar stap 5</a:t>
            </a:r>
            <a:endParaRPr lang="nl-NL" sz="2000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Secretariaat</a:t>
            </a:r>
            <a:r>
              <a:rPr lang="nl-NL" sz="2000" dirty="0" smtClean="0">
                <a:sym typeface="Wingdings" panose="05000000000000000000" pitchFamily="2" charset="2"/>
              </a:rPr>
              <a:t> </a:t>
            </a:r>
            <a:r>
              <a:rPr lang="nl-NL" sz="2000" dirty="0">
                <a:sym typeface="Wingdings" panose="05000000000000000000" pitchFamily="2" charset="2"/>
              </a:rPr>
              <a:t>ontvangt de </a:t>
            </a:r>
            <a:r>
              <a:rPr lang="nl-NL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inkoopfactuur</a:t>
            </a:r>
            <a:r>
              <a:rPr lang="nl-NL" sz="2000" dirty="0" smtClean="0">
                <a:sym typeface="Wingdings" panose="05000000000000000000" pitchFamily="2" charset="2"/>
              </a:rPr>
              <a:t> </a:t>
            </a:r>
            <a:r>
              <a:rPr lang="nl-NL" sz="2000" dirty="0">
                <a:sym typeface="Wingdings" panose="05000000000000000000" pitchFamily="2" charset="2"/>
              </a:rPr>
              <a:t>van de verkopende PE</a:t>
            </a:r>
            <a:r>
              <a:rPr lang="nl-NL" sz="2000" dirty="0">
                <a:solidFill>
                  <a:srgbClr val="00B0F0"/>
                </a:solidFill>
                <a:sym typeface="Wingdings" panose="05000000000000000000" pitchFamily="2" charset="2"/>
              </a:rPr>
              <a:t> </a:t>
            </a:r>
            <a:r>
              <a:rPr lang="nl-NL" sz="2000" dirty="0">
                <a:sym typeface="Wingdings" panose="05000000000000000000" pitchFamily="2" charset="2"/>
              </a:rPr>
              <a:t> </a:t>
            </a:r>
            <a:r>
              <a:rPr lang="nl-NL" sz="2000" dirty="0">
                <a:solidFill>
                  <a:srgbClr val="00B0F0"/>
                </a:solidFill>
                <a:sym typeface="Wingdings" panose="05000000000000000000" pitchFamily="2" charset="2"/>
              </a:rPr>
              <a:t>inkoopfactuur </a:t>
            </a:r>
            <a:r>
              <a:rPr lang="nl-NL" sz="2000" dirty="0" smtClean="0">
                <a:sym typeface="Wingdings" panose="05000000000000000000" pitchFamily="2" charset="2"/>
              </a:rPr>
              <a:t>naar </a:t>
            </a:r>
            <a:r>
              <a:rPr lang="nl-NL" sz="20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Administratie</a:t>
            </a:r>
          </a:p>
          <a:p>
            <a:pPr marL="342900" indent="-342900">
              <a:buAutoNum type="arabicPeriod"/>
            </a:pPr>
            <a:r>
              <a:rPr lang="nl-NL" sz="20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Administratie</a:t>
            </a:r>
            <a:r>
              <a:rPr lang="nl-NL" sz="2000" dirty="0">
                <a:sym typeface="Wingdings" panose="05000000000000000000" pitchFamily="2" charset="2"/>
              </a:rPr>
              <a:t> controleert de </a:t>
            </a:r>
            <a:r>
              <a:rPr lang="nl-NL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inkoopfactuur</a:t>
            </a:r>
            <a:r>
              <a:rPr lang="nl-NL" sz="2000" dirty="0" smtClean="0">
                <a:sym typeface="Wingdings" panose="05000000000000000000" pitchFamily="2" charset="2"/>
              </a:rPr>
              <a:t> </a:t>
            </a:r>
            <a:r>
              <a:rPr lang="nl-NL" sz="2000" dirty="0">
                <a:sym typeface="Wingdings" panose="05000000000000000000" pitchFamily="2" charset="2"/>
              </a:rPr>
              <a:t>met de </a:t>
            </a:r>
            <a:r>
              <a:rPr lang="nl-NL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inkooppakbon</a:t>
            </a:r>
            <a:r>
              <a:rPr lang="nl-NL" sz="2000" dirty="0" smtClean="0">
                <a:sym typeface="Wingdings" panose="05000000000000000000" pitchFamily="2" charset="2"/>
              </a:rPr>
              <a:t> </a:t>
            </a:r>
            <a:r>
              <a:rPr lang="nl-NL" sz="2000" dirty="0">
                <a:sym typeface="Wingdings" panose="05000000000000000000" pitchFamily="2" charset="2"/>
              </a:rPr>
              <a:t>en </a:t>
            </a:r>
            <a:r>
              <a:rPr lang="nl-NL" sz="2000" dirty="0" smtClean="0">
                <a:sym typeface="Wingdings" panose="05000000000000000000" pitchFamily="2" charset="2"/>
              </a:rPr>
              <a:t>betaalt</a:t>
            </a:r>
            <a:endParaRPr lang="nl-NL" sz="2000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endParaRPr lang="nl-NL" sz="2000" dirty="0" smtClean="0">
              <a:sym typeface="Wingdings" panose="05000000000000000000" pitchFamily="2" charset="2"/>
            </a:endParaRPr>
          </a:p>
          <a:p>
            <a:endParaRPr lang="nl-NL" sz="2000" dirty="0" smtClean="0">
              <a:solidFill>
                <a:srgbClr val="C82893"/>
              </a:solidFill>
            </a:endParaRPr>
          </a:p>
          <a:p>
            <a:r>
              <a:rPr lang="nl-NL" sz="2000" dirty="0" smtClean="0">
                <a:solidFill>
                  <a:srgbClr val="C82893"/>
                </a:solidFill>
              </a:rPr>
              <a:t>Elke </a:t>
            </a:r>
            <a:r>
              <a:rPr lang="nl-NL" sz="2000" dirty="0">
                <a:solidFill>
                  <a:srgbClr val="C82893"/>
                </a:solidFill>
              </a:rPr>
              <a:t>afdeling vinkt stappen af </a:t>
            </a:r>
            <a:r>
              <a:rPr lang="nl-NL" sz="2000">
                <a:solidFill>
                  <a:srgbClr val="C82893"/>
                </a:solidFill>
              </a:rPr>
              <a:t>in </a:t>
            </a:r>
            <a:r>
              <a:rPr lang="nl-NL" sz="2000" smtClean="0">
                <a:solidFill>
                  <a:srgbClr val="C82893"/>
                </a:solidFill>
              </a:rPr>
              <a:t>Excellijst-Inkoop</a:t>
            </a:r>
            <a:endParaRPr lang="nl-NL" sz="2000" dirty="0">
              <a:solidFill>
                <a:srgbClr val="C82893"/>
              </a:solidFill>
            </a:endParaRPr>
          </a:p>
          <a:p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NB</a:t>
            </a:r>
            <a:r>
              <a:rPr lang="nl-NL" dirty="0">
                <a:solidFill>
                  <a:schemeClr val="bg1">
                    <a:lumMod val="50000"/>
                  </a:schemeClr>
                </a:solidFill>
              </a:rPr>
              <a:t>: Mails van klanten en leveranciers komen altijd aan bij </a:t>
            </a: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Secretariaat </a:t>
            </a:r>
            <a:r>
              <a:rPr lang="nl-NL" dirty="0">
                <a:solidFill>
                  <a:schemeClr val="bg1">
                    <a:lumMod val="50000"/>
                  </a:schemeClr>
                </a:solidFill>
              </a:rPr>
              <a:t>(PE-Gmail</a:t>
            </a: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nl-N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9043359" y="6081622"/>
            <a:ext cx="3148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0B0F0"/>
                </a:solidFill>
              </a:rPr>
              <a:t>Blauw</a:t>
            </a:r>
            <a:r>
              <a:rPr lang="nl-NL" dirty="0"/>
              <a:t> = document/formulier</a:t>
            </a:r>
          </a:p>
          <a:p>
            <a:r>
              <a:rPr lang="nl-NL" dirty="0">
                <a:solidFill>
                  <a:schemeClr val="accent2">
                    <a:lumMod val="75000"/>
                  </a:schemeClr>
                </a:solidFill>
              </a:rPr>
              <a:t>Bruin</a:t>
            </a:r>
            <a:r>
              <a:rPr lang="nl-NL" dirty="0"/>
              <a:t> = afdeling binnen de PE</a:t>
            </a:r>
          </a:p>
        </p:txBody>
      </p:sp>
    </p:spTree>
    <p:extLst>
      <p:ext uri="{BB962C8B-B14F-4D97-AF65-F5344CB8AC3E}">
        <p14:creationId xmlns:p14="http://schemas.microsoft.com/office/powerpoint/2010/main" val="89824750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380</Words>
  <Application>Microsoft Office PowerPoint</Application>
  <PresentationFormat>Breedbeeld</PresentationFormat>
  <Paragraphs>35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Kantoorthema</vt:lpstr>
      <vt:lpstr>Processtroom Inkoopproces (jouw PE bestelt artikelen bij andere PE) A. Handelsgoederen  goederen die later weer worden verkocht aan klanten</vt:lpstr>
      <vt:lpstr>Processtroom Inkoopproces (jouw PE bestelt artikelen bij andere PE) B. Overig Kantoorartikelen / Verbruiksgoederen / Personeelsartikelen / Overig</vt:lpstr>
    </vt:vector>
  </TitlesOfParts>
  <Company>Accent Automatisering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Klant (PE-X) bestelt artikelen bij jouw eigen PE (ePE)</dc:title>
  <dc:creator>Arianne Schekkerman</dc:creator>
  <cp:lastModifiedBy>Claire Schekkerman</cp:lastModifiedBy>
  <cp:revision>66</cp:revision>
  <dcterms:created xsi:type="dcterms:W3CDTF">2020-04-08T10:55:32Z</dcterms:created>
  <dcterms:modified xsi:type="dcterms:W3CDTF">2021-03-31T07:52:15Z</dcterms:modified>
</cp:coreProperties>
</file>