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93"/>
    <a:srgbClr val="FF99FF"/>
    <a:srgbClr val="FF5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93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38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92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70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44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15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66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20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12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11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6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49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089"/>
          </a:xfrm>
        </p:spPr>
        <p:txBody>
          <a:bodyPr>
            <a:normAutofit fontScale="90000"/>
          </a:bodyPr>
          <a:lstStyle/>
          <a:p>
            <a:r>
              <a:rPr lang="nl-NL" sz="4000" b="1" dirty="0"/>
              <a:t>Processtroom Inkoopproces</a:t>
            </a:r>
            <a:r>
              <a:rPr lang="nl-NL" sz="3600" b="1" dirty="0"/>
              <a:t> </a:t>
            </a:r>
            <a:r>
              <a:rPr lang="nl-NL" sz="2700" dirty="0"/>
              <a:t>(jouw PE bestelt artikelen bij andere PE)</a:t>
            </a:r>
            <a:br>
              <a:rPr lang="nl-NL" sz="2700" dirty="0"/>
            </a:br>
            <a:r>
              <a:rPr lang="nl-NL" sz="2700" dirty="0"/>
              <a:t>A. </a:t>
            </a:r>
            <a:r>
              <a:rPr lang="nl-NL" sz="2700" u="sng" dirty="0" smtClean="0"/>
              <a:t>Handelsgoederen</a:t>
            </a:r>
            <a:r>
              <a:rPr lang="nl-NL" sz="2700" dirty="0" smtClean="0"/>
              <a:t> 	</a:t>
            </a:r>
            <a:r>
              <a:rPr lang="nl-NL" sz="2200" dirty="0" smtClean="0"/>
              <a:t>goederen die later weer worden verkocht aan klanten</a:t>
            </a:r>
            <a:endParaRPr lang="nl-NL" sz="2700" dirty="0"/>
          </a:p>
        </p:txBody>
      </p:sp>
      <p:sp>
        <p:nvSpPr>
          <p:cNvPr id="10" name="Tekstvak 9"/>
          <p:cNvSpPr txBox="1"/>
          <p:nvPr/>
        </p:nvSpPr>
        <p:spPr>
          <a:xfrm>
            <a:off x="838200" y="1431985"/>
            <a:ext cx="1116976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/>
              <a:t>Zie processtroom Verkoop : </a:t>
            </a:r>
            <a:r>
              <a:rPr lang="nl-NL" sz="1600" dirty="0">
                <a:solidFill>
                  <a:schemeClr val="accent2">
                    <a:lumMod val="75000"/>
                  </a:schemeClr>
                </a:solidFill>
              </a:rPr>
              <a:t>Inkoop/Magazijn</a:t>
            </a:r>
            <a:r>
              <a:rPr lang="nl-NL" sz="1600" dirty="0"/>
              <a:t> bestelt nieuwe voorraad van verkochte artikelen o.b.v. de </a:t>
            </a:r>
            <a:r>
              <a:rPr lang="nl-NL" sz="1600" dirty="0">
                <a:solidFill>
                  <a:srgbClr val="00B0F0"/>
                </a:solidFill>
              </a:rPr>
              <a:t>voorraadlijst</a:t>
            </a:r>
            <a:r>
              <a:rPr lang="nl-NL" sz="1600" dirty="0"/>
              <a:t>. </a:t>
            </a:r>
          </a:p>
          <a:p>
            <a:r>
              <a:rPr lang="nl-NL" sz="1600" dirty="0"/>
              <a:t>Er is namelijk iets verkocht dus de voorraad moet worden aangevuld.</a:t>
            </a:r>
          </a:p>
          <a:p>
            <a:pPr marL="342900" indent="-342900">
              <a:buAutoNum type="arabicPeriod"/>
            </a:pPr>
            <a:endParaRPr lang="nl-NL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Inkoop/Magazijn</a:t>
            </a:r>
            <a:r>
              <a:rPr lang="nl-NL" sz="2000" dirty="0">
                <a:solidFill>
                  <a:srgbClr val="00B0F0"/>
                </a:solidFill>
              </a:rPr>
              <a:t> </a:t>
            </a:r>
            <a:r>
              <a:rPr lang="nl-NL" sz="2000" dirty="0"/>
              <a:t>koopt artikel X in bij PE </a:t>
            </a:r>
            <a:r>
              <a:rPr lang="nl-NL" sz="2000" dirty="0">
                <a:sym typeface="Wingdings" panose="05000000000000000000" pitchFamily="2" charset="2"/>
              </a:rPr>
              <a:t>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inkooporder </a:t>
            </a:r>
            <a:r>
              <a:rPr lang="nl-NL" sz="2000" dirty="0">
                <a:sym typeface="Wingdings" panose="05000000000000000000" pitchFamily="2" charset="2"/>
              </a:rPr>
              <a:t>naar </a:t>
            </a:r>
            <a:r>
              <a:rPr lang="nl-NL" sz="2000" dirty="0" smtClean="0">
                <a:sym typeface="Wingdings" panose="05000000000000000000" pitchFamily="2" charset="2"/>
              </a:rPr>
              <a:t>de </a:t>
            </a:r>
            <a:r>
              <a:rPr lang="nl-NL" sz="2000" dirty="0" smtClean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ym typeface="Wingdings" panose="05000000000000000000" pitchFamily="2" charset="2"/>
              </a:rPr>
              <a:t> (= </a:t>
            </a:r>
            <a:r>
              <a:rPr lang="nl-NL" sz="2000" dirty="0">
                <a:sym typeface="Wingdings" panose="05000000000000000000" pitchFamily="2" charset="2"/>
              </a:rPr>
              <a:t>verkopende </a:t>
            </a:r>
            <a:r>
              <a:rPr lang="nl-NL" sz="2000" dirty="0" smtClean="0">
                <a:sym typeface="Wingdings" panose="05000000000000000000" pitchFamily="2" charset="2"/>
              </a:rPr>
              <a:t>PE)</a:t>
            </a:r>
            <a:endParaRPr lang="nl-NL" sz="2000" dirty="0">
              <a:solidFill>
                <a:srgbClr val="FF99FF"/>
              </a:solidFill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Secretariaat</a:t>
            </a:r>
            <a:r>
              <a:rPr lang="nl-NL" sz="2000" dirty="0">
                <a:sym typeface="Wingdings" panose="05000000000000000000" pitchFamily="2" charset="2"/>
              </a:rPr>
              <a:t> ontvangt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orderbevestiging van de inkooporder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van de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 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Secretariaat</a:t>
            </a:r>
            <a:r>
              <a:rPr lang="nl-NL" sz="2000" dirty="0">
                <a:sym typeface="Wingdings" panose="05000000000000000000" pitchFamily="2" charset="2"/>
              </a:rPr>
              <a:t> ontvangt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pakbon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van de inkooporder </a:t>
            </a:r>
            <a:r>
              <a:rPr lang="nl-NL" sz="2000" dirty="0" smtClean="0">
                <a:sym typeface="Wingdings" panose="05000000000000000000" pitchFamily="2" charset="2"/>
              </a:rPr>
              <a:t>van </a:t>
            </a:r>
            <a:r>
              <a:rPr lang="nl-NL" sz="2000" dirty="0">
                <a:sym typeface="Wingdings" panose="05000000000000000000" pitchFamily="2" charset="2"/>
              </a:rPr>
              <a:t>de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nl-NL" sz="1600" dirty="0">
                <a:sym typeface="Wingdings" panose="05000000000000000000" pitchFamily="2" charset="2"/>
              </a:rPr>
              <a:t>(artikelen zijn daarmee binnen) </a:t>
            </a:r>
            <a:r>
              <a:rPr lang="nl-NL" sz="2000" dirty="0">
                <a:sym typeface="Wingdings" panose="05000000000000000000" pitchFamily="2" charset="2"/>
              </a:rPr>
              <a:t> 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 </a:t>
            </a:r>
            <a:r>
              <a:rPr lang="nl-NL" sz="2000" dirty="0">
                <a:sym typeface="Wingdings" panose="05000000000000000000" pitchFamily="2" charset="2"/>
              </a:rPr>
              <a:t>checkt of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pakbon van de inkooporder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matcht met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orderbevestiging van de inkooporder </a:t>
            </a:r>
            <a:endParaRPr lang="nl-NL" sz="2000" dirty="0" smtClean="0">
              <a:sym typeface="Wingdings" panose="05000000000000000000" pitchFamily="2" charset="2"/>
            </a:endParaRP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4a</a:t>
            </a:r>
            <a:r>
              <a:rPr lang="nl-NL" sz="2000" dirty="0">
                <a:sym typeface="Wingdings" panose="05000000000000000000" pitchFamily="2" charset="2"/>
              </a:rPr>
              <a:t>. Indien klopt: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 </a:t>
            </a:r>
            <a:r>
              <a:rPr lang="nl-NL" sz="2000" dirty="0">
                <a:sym typeface="Wingdings" panose="05000000000000000000" pitchFamily="2" charset="2"/>
              </a:rPr>
              <a:t>meldt aan </a:t>
            </a:r>
            <a:r>
              <a:rPr lang="nl-NL" sz="20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Admi</a:t>
            </a:r>
            <a:r>
              <a:rPr lang="nl-NL" sz="2000" dirty="0">
                <a:sym typeface="Wingdings" panose="05000000000000000000" pitchFamily="2" charset="2"/>
              </a:rPr>
              <a:t> dat de orderbevestiging matcht met de pakbon</a:t>
            </a: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4b</a:t>
            </a:r>
            <a:r>
              <a:rPr lang="nl-NL" sz="2000" dirty="0">
                <a:sym typeface="Wingdings" panose="05000000000000000000" pitchFamily="2" charset="2"/>
              </a:rPr>
              <a:t>. Indien niet klopt contact met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ym typeface="Wingdings" panose="05000000000000000000" pitchFamily="2" charset="2"/>
              </a:rPr>
              <a:t>, </a:t>
            </a:r>
            <a:r>
              <a:rPr lang="nl-NL" sz="2000" dirty="0">
                <a:sym typeface="Wingdings" panose="05000000000000000000" pitchFamily="2" charset="2"/>
              </a:rPr>
              <a:t>terug naar stap </a:t>
            </a:r>
            <a:r>
              <a:rPr lang="nl-NL" sz="2000" dirty="0" smtClean="0">
                <a:sym typeface="Wingdings" panose="05000000000000000000" pitchFamily="2" charset="2"/>
              </a:rPr>
              <a:t>3</a:t>
            </a:r>
            <a:endParaRPr lang="nl-NL" sz="20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Secretariaat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ontvangt </a:t>
            </a:r>
            <a:r>
              <a:rPr lang="nl-NL" sz="2000" dirty="0" smtClean="0">
                <a:sym typeface="Wingdings" panose="05000000000000000000" pitchFamily="2" charset="2"/>
              </a:rPr>
              <a:t>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inkoopfactuur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van de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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inkoopfactuur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Administratie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Administratie</a:t>
            </a:r>
            <a:r>
              <a:rPr lang="nl-NL" sz="2000" dirty="0">
                <a:sym typeface="Wingdings" panose="05000000000000000000" pitchFamily="2" charset="2"/>
              </a:rPr>
              <a:t> controleert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inkoopfactuur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met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inkooppakbon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en </a:t>
            </a:r>
            <a:r>
              <a:rPr lang="nl-NL" sz="2000" dirty="0" smtClean="0">
                <a:sym typeface="Wingdings" panose="05000000000000000000" pitchFamily="2" charset="2"/>
              </a:rPr>
              <a:t>betaalt</a:t>
            </a:r>
            <a:endParaRPr lang="nl-NL" sz="2000" dirty="0">
              <a:sym typeface="Wingdings" panose="05000000000000000000" pitchFamily="2" charset="2"/>
            </a:endParaRPr>
          </a:p>
          <a:p>
            <a:endParaRPr lang="nl-NL" sz="2000" dirty="0" smtClean="0">
              <a:solidFill>
                <a:srgbClr val="C82893"/>
              </a:solidFill>
            </a:endParaRPr>
          </a:p>
          <a:p>
            <a:endParaRPr lang="nl-NL" sz="2000" dirty="0" smtClean="0">
              <a:solidFill>
                <a:srgbClr val="C82893"/>
              </a:solidFill>
            </a:endParaRPr>
          </a:p>
          <a:p>
            <a:r>
              <a:rPr lang="nl-NL" sz="2000" dirty="0" smtClean="0">
                <a:solidFill>
                  <a:srgbClr val="C82893"/>
                </a:solidFill>
              </a:rPr>
              <a:t>Elke </a:t>
            </a:r>
            <a:r>
              <a:rPr lang="nl-NL" sz="2000" dirty="0">
                <a:solidFill>
                  <a:srgbClr val="C82893"/>
                </a:solidFill>
              </a:rPr>
              <a:t>afdeling vinkt stappen af in </a:t>
            </a:r>
            <a:r>
              <a:rPr lang="nl-NL" sz="2000" dirty="0" smtClean="0">
                <a:solidFill>
                  <a:srgbClr val="C82893"/>
                </a:solidFill>
              </a:rPr>
              <a:t>Excellijst-Inkoop</a:t>
            </a:r>
            <a:endParaRPr lang="nl-NL" sz="2000" dirty="0">
              <a:solidFill>
                <a:srgbClr val="C82893"/>
              </a:solidFill>
            </a:endParaRPr>
          </a:p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NB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: Mails van klanten en leveranciers komen altijd aan bij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Secretariaat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(PE-Gmail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043359" y="6081622"/>
            <a:ext cx="314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Blauw</a:t>
            </a:r>
            <a:r>
              <a:rPr lang="nl-NL" dirty="0"/>
              <a:t> = document/formulier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Bruin</a:t>
            </a:r>
            <a:r>
              <a:rPr lang="nl-NL" dirty="0"/>
              <a:t> = afdeling binnen de PE</a:t>
            </a:r>
          </a:p>
        </p:txBody>
      </p:sp>
    </p:spTree>
    <p:extLst>
      <p:ext uri="{BB962C8B-B14F-4D97-AF65-F5344CB8AC3E}">
        <p14:creationId xmlns:p14="http://schemas.microsoft.com/office/powerpoint/2010/main" val="199566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 fontScale="90000"/>
          </a:bodyPr>
          <a:lstStyle/>
          <a:p>
            <a:r>
              <a:rPr lang="nl-NL" sz="4000" b="1" dirty="0"/>
              <a:t>Processtroom Inkoopproces</a:t>
            </a:r>
            <a:r>
              <a:rPr lang="nl-NL" sz="3600" b="1" dirty="0"/>
              <a:t> </a:t>
            </a:r>
            <a:r>
              <a:rPr lang="nl-NL" sz="2700" dirty="0"/>
              <a:t>(jouw PE bestelt artikelen bij andere PE)</a:t>
            </a:r>
            <a:br>
              <a:rPr lang="nl-NL" sz="2700" dirty="0"/>
            </a:br>
            <a:r>
              <a:rPr lang="nl-NL" sz="2700" dirty="0"/>
              <a:t>B. </a:t>
            </a:r>
            <a:r>
              <a:rPr lang="nl-NL" sz="2700" u="sng" dirty="0" smtClean="0"/>
              <a:t>Overig</a:t>
            </a:r>
            <a:r>
              <a:rPr lang="nl-NL" sz="2700" dirty="0" smtClean="0"/>
              <a:t>	</a:t>
            </a:r>
            <a:r>
              <a:rPr lang="nl-NL" sz="2200" dirty="0" smtClean="0"/>
              <a:t>Kantoorartikelen </a:t>
            </a:r>
            <a:r>
              <a:rPr lang="nl-NL" sz="2200" dirty="0"/>
              <a:t>/ </a:t>
            </a:r>
            <a:r>
              <a:rPr lang="nl-NL" sz="2200" dirty="0" smtClean="0"/>
              <a:t>Verbruiksgoederen / Personeelsartikelen / Overig</a:t>
            </a:r>
            <a:endParaRPr lang="nl-NL" sz="2700" dirty="0"/>
          </a:p>
        </p:txBody>
      </p:sp>
      <p:sp>
        <p:nvSpPr>
          <p:cNvPr id="10" name="Tekstvak 9"/>
          <p:cNvSpPr txBox="1"/>
          <p:nvPr/>
        </p:nvSpPr>
        <p:spPr>
          <a:xfrm>
            <a:off x="838200" y="1431985"/>
            <a:ext cx="1116976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Afdeling …</a:t>
            </a:r>
            <a:r>
              <a:rPr lang="nl-NL" sz="2000" dirty="0"/>
              <a:t> doet </a:t>
            </a:r>
            <a:r>
              <a:rPr lang="nl-NL" sz="2000" dirty="0">
                <a:solidFill>
                  <a:srgbClr val="00B0F0"/>
                </a:solidFill>
              </a:rPr>
              <a:t>bestelaanvraag</a:t>
            </a:r>
            <a:r>
              <a:rPr lang="nl-NL" sz="2000" dirty="0"/>
              <a:t> (per mail) bij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Inkoop/Magazijn</a:t>
            </a:r>
            <a:r>
              <a:rPr lang="nl-NL" sz="2000" dirty="0"/>
              <a:t> dat artikel X moet worden ingekocht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Bedrijfsleider</a:t>
            </a:r>
            <a:r>
              <a:rPr lang="nl-NL" sz="2000" dirty="0"/>
              <a:t> accordeert </a:t>
            </a:r>
            <a:r>
              <a:rPr lang="nl-NL" sz="2000" dirty="0" smtClean="0">
                <a:solidFill>
                  <a:srgbClr val="00B0F0"/>
                </a:solidFill>
              </a:rPr>
              <a:t>inkooporder</a:t>
            </a:r>
            <a:endParaRPr lang="nl-NL" sz="2000" dirty="0">
              <a:solidFill>
                <a:srgbClr val="00B0F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Inkoop/Magazijn</a:t>
            </a:r>
            <a:r>
              <a:rPr lang="nl-NL" sz="2000" dirty="0">
                <a:solidFill>
                  <a:srgbClr val="00B0F0"/>
                </a:solidFill>
              </a:rPr>
              <a:t> </a:t>
            </a:r>
            <a:r>
              <a:rPr lang="nl-NL" sz="2000" dirty="0"/>
              <a:t>koopt artikel X in bij </a:t>
            </a:r>
            <a:r>
              <a:rPr lang="nl-NL" sz="2000" dirty="0" smtClean="0"/>
              <a:t>een PE </a:t>
            </a:r>
            <a:r>
              <a:rPr lang="nl-NL" sz="2000" dirty="0"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inkooporder </a:t>
            </a:r>
            <a:r>
              <a:rPr lang="nl-NL" sz="2000" dirty="0">
                <a:sym typeface="Wingdings" panose="05000000000000000000" pitchFamily="2" charset="2"/>
              </a:rPr>
              <a:t>naar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>
                <a:sym typeface="Wingdings" panose="05000000000000000000" pitchFamily="2" charset="2"/>
              </a:rPr>
              <a:t> (= verkopende PE)</a:t>
            </a:r>
            <a:endParaRPr lang="nl-NL" sz="2000" dirty="0">
              <a:solidFill>
                <a:srgbClr val="FF99FF"/>
              </a:solidFill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Secretariaat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ontvangt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orderbevestiging van de inkooporder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van de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 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Secretariaat</a:t>
            </a:r>
            <a:r>
              <a:rPr lang="nl-NL" sz="2000" dirty="0">
                <a:sym typeface="Wingdings" panose="05000000000000000000" pitchFamily="2" charset="2"/>
              </a:rPr>
              <a:t> ontvangt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pakbon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van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inkooporder </a:t>
            </a:r>
            <a:r>
              <a:rPr lang="nl-NL" sz="2000" dirty="0">
                <a:sym typeface="Wingdings" panose="05000000000000000000" pitchFamily="2" charset="2"/>
              </a:rPr>
              <a:t>van de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(artikelen zijn daarmee binnen)  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 </a:t>
            </a:r>
            <a:r>
              <a:rPr lang="nl-NL" sz="2000" dirty="0">
                <a:sym typeface="Wingdings" panose="05000000000000000000" pitchFamily="2" charset="2"/>
              </a:rPr>
              <a:t>checkt of de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pakbon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van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inkooporder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matcht met de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orderbevestiging van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inkooporder</a:t>
            </a:r>
            <a:r>
              <a:rPr lang="nl-NL" sz="2000" dirty="0" smtClean="0">
                <a:sym typeface="Wingdings" panose="05000000000000000000" pitchFamily="2" charset="2"/>
              </a:rPr>
              <a:t>.</a:t>
            </a:r>
            <a:endParaRPr lang="nl-NL" sz="2000" dirty="0">
              <a:sym typeface="Wingdings" panose="05000000000000000000" pitchFamily="2" charset="2"/>
            </a:endParaRP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6a</a:t>
            </a:r>
            <a:r>
              <a:rPr lang="nl-NL" sz="2000" dirty="0">
                <a:sym typeface="Wingdings" panose="05000000000000000000" pitchFamily="2" charset="2"/>
              </a:rPr>
              <a:t>. Indien klopt: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Inkoop/Magazijn </a:t>
            </a:r>
            <a:r>
              <a:rPr lang="nl-NL" sz="2000" dirty="0">
                <a:sym typeface="Wingdings" panose="05000000000000000000" pitchFamily="2" charset="2"/>
              </a:rPr>
              <a:t>meldt aan </a:t>
            </a:r>
            <a:r>
              <a:rPr lang="nl-NL" sz="2000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Admi</a:t>
            </a:r>
            <a:r>
              <a:rPr lang="nl-NL" sz="2000" dirty="0">
                <a:sym typeface="Wingdings" panose="05000000000000000000" pitchFamily="2" charset="2"/>
              </a:rPr>
              <a:t> dat de orderbevestiging matcht met de </a:t>
            </a:r>
            <a:r>
              <a:rPr lang="nl-NL" sz="2000" dirty="0" smtClean="0">
                <a:sym typeface="Wingdings" panose="05000000000000000000" pitchFamily="2" charset="2"/>
              </a:rPr>
              <a:t>pakbon</a:t>
            </a:r>
          </a:p>
          <a:p>
            <a:pPr lvl="1"/>
            <a:r>
              <a:rPr lang="nl-NL" sz="2000" dirty="0" smtClean="0">
                <a:sym typeface="Wingdings" panose="05000000000000000000" pitchFamily="2" charset="2"/>
              </a:rPr>
              <a:t>6b</a:t>
            </a:r>
            <a:r>
              <a:rPr lang="nl-NL" sz="2000" dirty="0">
                <a:sym typeface="Wingdings" panose="05000000000000000000" pitchFamily="2" charset="2"/>
              </a:rPr>
              <a:t>. </a:t>
            </a:r>
            <a:r>
              <a:rPr lang="nl-NL" sz="2000" dirty="0" smtClean="0">
                <a:sym typeface="Wingdings" panose="05000000000000000000" pitchFamily="2" charset="2"/>
              </a:rPr>
              <a:t>Indien niet klopt </a:t>
            </a:r>
            <a:r>
              <a:rPr lang="nl-NL" sz="2000" dirty="0">
                <a:sym typeface="Wingdings" panose="05000000000000000000" pitchFamily="2" charset="2"/>
              </a:rPr>
              <a:t>contact met </a:t>
            </a:r>
            <a:r>
              <a:rPr lang="nl-NL" sz="2000" dirty="0">
                <a:solidFill>
                  <a:srgbClr val="7030A0"/>
                </a:solidFill>
                <a:sym typeface="Wingdings" panose="05000000000000000000" pitchFamily="2" charset="2"/>
              </a:rPr>
              <a:t>leverancier</a:t>
            </a:r>
            <a:r>
              <a:rPr lang="nl-NL" sz="2000" dirty="0" smtClean="0">
                <a:sym typeface="Wingdings" panose="05000000000000000000" pitchFamily="2" charset="2"/>
              </a:rPr>
              <a:t>, terug naar stap 5</a:t>
            </a:r>
            <a:endParaRPr lang="nl-NL" sz="20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Secretariaat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ontvangt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inkoopfactuur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van de verkopende PE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 </a:t>
            </a:r>
            <a:r>
              <a:rPr lang="nl-NL" sz="2000" dirty="0">
                <a:solidFill>
                  <a:srgbClr val="00B0F0"/>
                </a:solidFill>
                <a:sym typeface="Wingdings" panose="05000000000000000000" pitchFamily="2" charset="2"/>
              </a:rPr>
              <a:t>inkoopfactuur </a:t>
            </a:r>
            <a:r>
              <a:rPr lang="nl-NL" sz="2000" dirty="0" smtClean="0">
                <a:sym typeface="Wingdings" panose="05000000000000000000" pitchFamily="2" charset="2"/>
              </a:rPr>
              <a:t>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Administratie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Administratie</a:t>
            </a:r>
            <a:r>
              <a:rPr lang="nl-NL" sz="2000" dirty="0">
                <a:sym typeface="Wingdings" panose="05000000000000000000" pitchFamily="2" charset="2"/>
              </a:rPr>
              <a:t> controleert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inkoopfactuur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met de </a:t>
            </a:r>
            <a:r>
              <a:rPr lang="nl-NL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inkooppakbon</a:t>
            </a:r>
            <a:r>
              <a:rPr lang="nl-NL" sz="2000" dirty="0" smtClean="0">
                <a:sym typeface="Wingdings" panose="05000000000000000000" pitchFamily="2" charset="2"/>
              </a:rPr>
              <a:t> </a:t>
            </a:r>
            <a:r>
              <a:rPr lang="nl-NL" sz="2000" dirty="0">
                <a:sym typeface="Wingdings" panose="05000000000000000000" pitchFamily="2" charset="2"/>
              </a:rPr>
              <a:t>en </a:t>
            </a:r>
            <a:r>
              <a:rPr lang="nl-NL" sz="2000" dirty="0" smtClean="0">
                <a:sym typeface="Wingdings" panose="05000000000000000000" pitchFamily="2" charset="2"/>
              </a:rPr>
              <a:t>betaalt</a:t>
            </a:r>
            <a:endParaRPr lang="nl-NL" sz="20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nl-NL" sz="2000" dirty="0" smtClean="0">
              <a:sym typeface="Wingdings" panose="05000000000000000000" pitchFamily="2" charset="2"/>
            </a:endParaRPr>
          </a:p>
          <a:p>
            <a:endParaRPr lang="nl-NL" sz="2000" dirty="0" smtClean="0">
              <a:solidFill>
                <a:srgbClr val="C82893"/>
              </a:solidFill>
            </a:endParaRPr>
          </a:p>
          <a:p>
            <a:r>
              <a:rPr lang="nl-NL" sz="2000" dirty="0" smtClean="0">
                <a:solidFill>
                  <a:srgbClr val="C82893"/>
                </a:solidFill>
              </a:rPr>
              <a:t>Elke </a:t>
            </a:r>
            <a:r>
              <a:rPr lang="nl-NL" sz="2000" dirty="0">
                <a:solidFill>
                  <a:srgbClr val="C82893"/>
                </a:solidFill>
              </a:rPr>
              <a:t>afdeling vinkt stappen af </a:t>
            </a:r>
            <a:r>
              <a:rPr lang="nl-NL" sz="2000">
                <a:solidFill>
                  <a:srgbClr val="C82893"/>
                </a:solidFill>
              </a:rPr>
              <a:t>in </a:t>
            </a:r>
            <a:r>
              <a:rPr lang="nl-NL" sz="2000" smtClean="0">
                <a:solidFill>
                  <a:srgbClr val="C82893"/>
                </a:solidFill>
              </a:rPr>
              <a:t>Excellijst-Inkoop</a:t>
            </a:r>
            <a:endParaRPr lang="nl-NL" sz="2000" dirty="0">
              <a:solidFill>
                <a:srgbClr val="C82893"/>
              </a:solidFill>
            </a:endParaRPr>
          </a:p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NB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: Mails van klanten en leveranciers komen altijd aan bij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Secretariaat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(PE-Gmail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043359" y="6081622"/>
            <a:ext cx="314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Blauw</a:t>
            </a:r>
            <a:r>
              <a:rPr lang="nl-NL" dirty="0"/>
              <a:t> = document/formulier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Bruin</a:t>
            </a:r>
            <a:r>
              <a:rPr lang="nl-NL" dirty="0"/>
              <a:t> = afdeling binnen de PE</a:t>
            </a:r>
          </a:p>
        </p:txBody>
      </p:sp>
    </p:spTree>
    <p:extLst>
      <p:ext uri="{BB962C8B-B14F-4D97-AF65-F5344CB8AC3E}">
        <p14:creationId xmlns:p14="http://schemas.microsoft.com/office/powerpoint/2010/main" val="8982475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380</Words>
  <Application>Microsoft Office PowerPoint</Application>
  <PresentationFormat>Breedbeeld</PresentationFormat>
  <Paragraphs>35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Processtroom Inkoopproces (jouw PE bestelt artikelen bij andere PE) A. Handelsgoederen  goederen die later weer worden verkocht aan klanten</vt:lpstr>
      <vt:lpstr>Processtroom Inkoopproces (jouw PE bestelt artikelen bij andere PE) B. Overig Kantoorartikelen / Verbruiksgoederen / Personeelsartikelen / Overig</vt:lpstr>
    </vt:vector>
  </TitlesOfParts>
  <Company>Accent Automatisering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(PE-X) bestelt artikelen bij jouw eigen PE (ePE)</dc:title>
  <dc:creator>Arianne Schekkerman</dc:creator>
  <cp:lastModifiedBy>Claire Schekkerman</cp:lastModifiedBy>
  <cp:revision>66</cp:revision>
  <dcterms:created xsi:type="dcterms:W3CDTF">2020-04-08T10:55:32Z</dcterms:created>
  <dcterms:modified xsi:type="dcterms:W3CDTF">2021-03-31T07:52:15Z</dcterms:modified>
</cp:coreProperties>
</file>