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61"/>
  </p:notesMasterIdLst>
  <p:sldIdLst>
    <p:sldId id="323" r:id="rId2"/>
    <p:sldId id="299" r:id="rId3"/>
    <p:sldId id="337" r:id="rId4"/>
    <p:sldId id="326" r:id="rId5"/>
    <p:sldId id="331" r:id="rId6"/>
    <p:sldId id="332" r:id="rId7"/>
    <p:sldId id="333" r:id="rId8"/>
    <p:sldId id="334" r:id="rId9"/>
    <p:sldId id="335" r:id="rId10"/>
    <p:sldId id="336" r:id="rId11"/>
    <p:sldId id="325" r:id="rId12"/>
    <p:sldId id="273" r:id="rId13"/>
    <p:sldId id="271" r:id="rId14"/>
    <p:sldId id="261" r:id="rId15"/>
    <p:sldId id="272" r:id="rId16"/>
    <p:sldId id="294" r:id="rId17"/>
    <p:sldId id="256" r:id="rId18"/>
    <p:sldId id="268" r:id="rId19"/>
    <p:sldId id="260" r:id="rId20"/>
    <p:sldId id="265" r:id="rId21"/>
    <p:sldId id="266" r:id="rId22"/>
    <p:sldId id="274" r:id="rId23"/>
    <p:sldId id="264" r:id="rId24"/>
    <p:sldId id="267" r:id="rId25"/>
    <p:sldId id="276" r:id="rId26"/>
    <p:sldId id="275" r:id="rId27"/>
    <p:sldId id="300" r:id="rId28"/>
    <p:sldId id="282" r:id="rId29"/>
    <p:sldId id="277" r:id="rId30"/>
    <p:sldId id="278" r:id="rId31"/>
    <p:sldId id="298" r:id="rId32"/>
    <p:sldId id="279" r:id="rId33"/>
    <p:sldId id="287" r:id="rId34"/>
    <p:sldId id="280" r:id="rId35"/>
    <p:sldId id="301" r:id="rId36"/>
    <p:sldId id="283" r:id="rId37"/>
    <p:sldId id="305" r:id="rId38"/>
    <p:sldId id="306" r:id="rId39"/>
    <p:sldId id="303" r:id="rId40"/>
    <p:sldId id="304" r:id="rId41"/>
    <p:sldId id="290" r:id="rId42"/>
    <p:sldId id="308" r:id="rId43"/>
    <p:sldId id="289" r:id="rId44"/>
    <p:sldId id="291" r:id="rId45"/>
    <p:sldId id="309" r:id="rId46"/>
    <p:sldId id="293" r:id="rId47"/>
    <p:sldId id="310" r:id="rId48"/>
    <p:sldId id="307" r:id="rId49"/>
    <p:sldId id="292" r:id="rId50"/>
    <p:sldId id="312" r:id="rId51"/>
    <p:sldId id="320" r:id="rId52"/>
    <p:sldId id="315" r:id="rId53"/>
    <p:sldId id="319" r:id="rId54"/>
    <p:sldId id="314" r:id="rId55"/>
    <p:sldId id="318" r:id="rId56"/>
    <p:sldId id="317" r:id="rId57"/>
    <p:sldId id="322" r:id="rId58"/>
    <p:sldId id="324" r:id="rId59"/>
    <p:sldId id="316" r:id="rId6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4D1C67F2-C671-4438-A6B8-8085EB6217E4}">
          <p14:sldIdLst>
            <p14:sldId id="323"/>
          </p14:sldIdLst>
        </p14:section>
        <p14:section name="Info voor BL" id="{CEEFAA4C-06B3-4254-9E7F-9E1E4686233E}">
          <p14:sldIdLst>
            <p14:sldId id="299"/>
            <p14:sldId id="337"/>
            <p14:sldId id="326"/>
            <p14:sldId id="331"/>
            <p14:sldId id="332"/>
            <p14:sldId id="333"/>
            <p14:sldId id="334"/>
            <p14:sldId id="335"/>
            <p14:sldId id="336"/>
            <p14:sldId id="325"/>
            <p14:sldId id="273"/>
            <p14:sldId id="271"/>
            <p14:sldId id="261"/>
            <p14:sldId id="272"/>
          </p14:sldIdLst>
        </p14:section>
        <p14:section name="Introductie en Kennismaking" id="{3A660EC9-E632-490D-B037-693F9FFE946E}">
          <p14:sldIdLst>
            <p14:sldId id="294"/>
            <p14:sldId id="256"/>
            <p14:sldId id="268"/>
            <p14:sldId id="260"/>
          </p14:sldIdLst>
        </p14:section>
        <p14:section name="Wat is een PE?" id="{F1FC29BE-4455-43C6-8FF0-000C876D6C3C}">
          <p14:sldIdLst>
            <p14:sldId id="265"/>
            <p14:sldId id="266"/>
            <p14:sldId id="274"/>
            <p14:sldId id="264"/>
            <p14:sldId id="267"/>
          </p14:sldIdLst>
        </p14:section>
        <p14:section name="Afspraken" id="{B54EC1E6-AB8A-4679-A15E-E596F6CEACAB}">
          <p14:sldIdLst>
            <p14:sldId id="276"/>
            <p14:sldId id="275"/>
            <p14:sldId id="300"/>
            <p14:sldId id="282"/>
            <p14:sldId id="277"/>
            <p14:sldId id="278"/>
            <p14:sldId id="298"/>
            <p14:sldId id="279"/>
          </p14:sldIdLst>
        </p14:section>
        <p14:section name="Dot  moet je weten (sites en bestanden)" id="{A49EC57D-8D50-4517-B4A6-34B6D6114307}">
          <p14:sldIdLst>
            <p14:sldId id="287"/>
            <p14:sldId id="280"/>
            <p14:sldId id="301"/>
            <p14:sldId id="283"/>
            <p14:sldId id="305"/>
            <p14:sldId id="306"/>
            <p14:sldId id="303"/>
            <p14:sldId id="304"/>
            <p14:sldId id="290"/>
            <p14:sldId id="308"/>
            <p14:sldId id="289"/>
            <p14:sldId id="291"/>
            <p14:sldId id="309"/>
            <p14:sldId id="293"/>
            <p14:sldId id="310"/>
            <p14:sldId id="307"/>
            <p14:sldId id="292"/>
            <p14:sldId id="312"/>
            <p14:sldId id="320"/>
          </p14:sldIdLst>
        </p14:section>
        <p14:section name="Aan de slag" id="{EFBC0AE2-4432-4C23-9B9C-BECC1E3AEE3F}">
          <p14:sldIdLst>
            <p14:sldId id="315"/>
            <p14:sldId id="319"/>
            <p14:sldId id="314"/>
          </p14:sldIdLst>
        </p14:section>
        <p14:section name="Afsluiting" id="{691E3BE0-F74D-4B11-A3ED-E45025EE0AF7}">
          <p14:sldIdLst>
            <p14:sldId id="318"/>
            <p14:sldId id="317"/>
          </p14:sldIdLst>
        </p14:section>
        <p14:section name="Hoe verder" id="{65D5660F-C0DA-4762-AA5F-1D7181E05710}">
          <p14:sldIdLst>
            <p14:sldId id="322"/>
            <p14:sldId id="324"/>
          </p14:sldIdLst>
        </p14:section>
        <p14:section name="Tot slot" id="{7FC8E6B4-4632-454B-8E0C-CE3BE0659C2F}">
          <p14:sldIdLst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A900"/>
    <a:srgbClr val="E9E09B"/>
    <a:srgbClr val="CCECFF"/>
    <a:srgbClr val="99CCFF"/>
    <a:srgbClr val="E3D67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-7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95CE5-FCC4-42B7-8C24-3231A12A0EAA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E5BDC-6BA2-469E-AD82-BCFD43493D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081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6555" y="2060848"/>
            <a:ext cx="10363200" cy="612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11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78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47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53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  <a:solidFill>
            <a:srgbClr val="D4B604">
              <a:alpha val="50000"/>
            </a:srgbClr>
          </a:solidFill>
          <a:ln>
            <a:solidFill>
              <a:srgbClr val="C8BB10"/>
            </a:solidFill>
          </a:ln>
        </p:spPr>
        <p:txBody>
          <a:bodyPr/>
          <a:lstStyle>
            <a:lvl1pPr>
              <a:defRPr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18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612000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1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>
            <a:lvl1pPr>
              <a:defRPr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3848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86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  <a:solidFill>
            <a:srgbClr val="D7A900">
              <a:alpha val="50000"/>
            </a:srgbClr>
          </a:solidFill>
        </p:spPr>
        <p:txBody>
          <a:bodyPr/>
          <a:lstStyle>
            <a:lvl1pPr>
              <a:defRPr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386917" cy="906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268760"/>
            <a:ext cx="5389033" cy="906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3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9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84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2CAC-B677-44E8-97DD-1EEC3C40BEC4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30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424000" cy="612000"/>
          </a:xfrm>
          <a:prstGeom prst="rect">
            <a:avLst/>
          </a:prstGeom>
          <a:solidFill>
            <a:srgbClr val="D4B604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2CAC-B677-44E8-97DD-1EEC3C40BEC4}" type="datetimeFigureOut">
              <a:rPr lang="nl-NL" smtClean="0"/>
              <a:t>15-12-2020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3877-9DCE-482D-81BA-1D6021B2A85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21" y="6278872"/>
            <a:ext cx="1294267" cy="43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9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rgbClr val="0039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13.xml"/><Relationship Id="rId7" Type="http://schemas.openxmlformats.org/officeDocument/2006/relationships/slide" Target="slide24.xml"/><Relationship Id="rId12" Type="http://schemas.openxmlformats.org/officeDocument/2006/relationships/slide" Target="slide5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9.xml"/><Relationship Id="rId11" Type="http://schemas.openxmlformats.org/officeDocument/2006/relationships/slide" Target="slide57.xml"/><Relationship Id="rId5" Type="http://schemas.openxmlformats.org/officeDocument/2006/relationships/slide" Target="slide15.xml"/><Relationship Id="rId10" Type="http://schemas.openxmlformats.org/officeDocument/2006/relationships/slide" Target="slide54.xml"/><Relationship Id="rId4" Type="http://schemas.openxmlformats.org/officeDocument/2006/relationships/slide" Target="slide14.xml"/><Relationship Id="rId9" Type="http://schemas.openxmlformats.org/officeDocument/2006/relationships/slide" Target="slide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nned.nl/opzetten/bibliotheek-opzetten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nagementsupport.nl/digitaal-werken/nieuws/2020/08/digitale-etiquette-microsoft-teams-10118681?_ga=2.3947440.1659834782.1597770034-2064962137.1597770034" TargetMode="External"/><Relationship Id="rId3" Type="http://schemas.openxmlformats.org/officeDocument/2006/relationships/hyperlink" Target="https://socialmediainhetmbo.nl/office365/microsoft-teams-handleidingen-voor-scholen/" TargetMode="External"/><Relationship Id="rId7" Type="http://schemas.openxmlformats.org/officeDocument/2006/relationships/hyperlink" Target="http://office365inhetmbo.nl/" TargetMode="External"/><Relationship Id="rId2" Type="http://schemas.openxmlformats.org/officeDocument/2006/relationships/hyperlink" Target="https://www.stichtingpraktijkleren.nl/oo/online-didactiek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ocialmediainhetmbo.nl/" TargetMode="External"/><Relationship Id="rId5" Type="http://schemas.openxmlformats.org/officeDocument/2006/relationships/hyperlink" Target="https://twitter.com/annetsmith" TargetMode="External"/><Relationship Id="rId4" Type="http://schemas.openxmlformats.org/officeDocument/2006/relationships/hyperlink" Target="http://linkedin.com/in/ashwinbrouwer" TargetMode="External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weakers.net/reviews/7756/3/vijf-thuiswerkwebcams-getest-je-smartphone-of-fotocamera-als-webcam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olr2T7LDu4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penned.nl/opzetten/bibliotheek-opzetten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ondernemen/bibliotheek-ondernemen" TargetMode="External"/><Relationship Id="rId2" Type="http://schemas.openxmlformats.org/officeDocument/2006/relationships/hyperlink" Target="https://www.penned.nl/fileadmin/user_upload/Bibliotheek/Ondernemen/Portal-uitleg/Trainees_aanmaken_en_hun_rechten.mp4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login" TargetMode="External"/><Relationship Id="rId2" Type="http://schemas.openxmlformats.org/officeDocument/2006/relationships/hyperlink" Target="https://www.penned.nl/fileadmin/user_upload/Bibliotheek/Ondernemen/Remote_PE/Weekstart_PE.mp4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ondernemen/bibliotheek-ondernemen" TargetMode="External"/><Relationship Id="rId2" Type="http://schemas.openxmlformats.org/officeDocument/2006/relationships/hyperlink" Target="https://www.penned.nl/fileadmin/user_upload/Bibliotheek/Ondernemen/Portal-uitleg/Trainees_aanmaken_en_hun_rechten.mp4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ondernemen" TargetMode="External"/><Relationship Id="rId2" Type="http://schemas.openxmlformats.org/officeDocument/2006/relationships/hyperlink" Target="http://www.penned.nl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hyperlink" Target="https://www.penned.nl/ondernemen/bibliotheek-ondernemen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PenNed@stichtingpraktijkleren.nl" TargetMode="Externa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ichtingpraktijkleren.nl/backlog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slide" Target="slide5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PenNed@stichtingpraktijkleren.nl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ondernemen/bibliotheek-ondernemen" TargetMode="External"/><Relationship Id="rId2" Type="http://schemas.openxmlformats.org/officeDocument/2006/relationships/hyperlink" Target="https://www.penned.nl/ondernemen/tips-tools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PenNed@stichtingpraktijkleren.n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penned.nl/fileadmin/user_upload/Bibliotheek/Ondernemen/Portal-uitleg/Uitleg_Bedrijvengids.pdf" TargetMode="Externa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www.stichtingpraktijkleren.nl/backlog/" TargetMode="Externa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ned.nl/opzetten" TargetMode="External"/><Relationship Id="rId2" Type="http://schemas.openxmlformats.org/officeDocument/2006/relationships/hyperlink" Target="../Website%20PenNed/2.%20Opzetten/Stappenplan%202020-05.xlsx" TargetMode="Externa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mediainhetmbo.nl/office365/microsoft-teams-handleidingen-voor-scholen/" TargetMode="External"/><Relationship Id="rId2" Type="http://schemas.openxmlformats.org/officeDocument/2006/relationships/hyperlink" Target="https://www.stichtingpraktijkleren.nl/oo/online-didactiek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hyperlink" Target="Weekstart%20PE.mp4" TargetMode="External"/><Relationship Id="rId4" Type="http://schemas.openxmlformats.org/officeDocument/2006/relationships/hyperlink" Target="Filmpje%20Dorenda/Een%20dag%20in%20een%20PE%20-%20introductiefilmpje%20trainees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Help, de PE moet online!  	</a:t>
            </a:r>
            <a:endParaRPr lang="nl-NL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>
          <a:xfrm>
            <a:off x="606555" y="2908635"/>
            <a:ext cx="10363200" cy="884208"/>
          </a:xfrm>
        </p:spPr>
        <p:txBody>
          <a:bodyPr>
            <a:normAutofit/>
          </a:bodyPr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		Handleiding </a:t>
            </a:r>
            <a:r>
              <a:rPr lang="nl-NL" dirty="0">
                <a:solidFill>
                  <a:schemeClr val="tx1"/>
                </a:solidFill>
              </a:rPr>
              <a:t>voor de </a:t>
            </a:r>
            <a:r>
              <a:rPr lang="nl-NL" dirty="0" smtClean="0">
                <a:solidFill>
                  <a:schemeClr val="tx1"/>
                </a:solidFill>
              </a:rPr>
              <a:t>bedrijfsleider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6" name="Picture 2" descr="Help, Informatie, Probleem Oplossin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4" b="15141"/>
          <a:stretch/>
        </p:blipFill>
        <p:spPr bwMode="auto">
          <a:xfrm>
            <a:off x="7418717" y="3658248"/>
            <a:ext cx="3873260" cy="22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Blok 8</a:t>
            </a:r>
            <a:endParaRPr lang="nl-NL" dirty="0"/>
          </a:p>
        </p:txBody>
      </p:sp>
      <p:graphicFrame>
        <p:nvGraphicFramePr>
          <p:cNvPr id="14" name="Tijdelijke aanduiding voor inhoud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971945"/>
              </p:ext>
            </p:extLst>
          </p:nvPr>
        </p:nvGraphicFramePr>
        <p:xfrm>
          <a:off x="609600" y="1268413"/>
          <a:ext cx="4009292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7846">
                  <a:extLst>
                    <a:ext uri="{9D8B030D-6E8A-4147-A177-3AD203B41FA5}">
                      <a16:colId xmlns:a16="http://schemas.microsoft.com/office/drawing/2014/main" val="84395879"/>
                    </a:ext>
                  </a:extLst>
                </a:gridCol>
                <a:gridCol w="3071446">
                  <a:extLst>
                    <a:ext uri="{9D8B030D-6E8A-4147-A177-3AD203B41FA5}">
                      <a16:colId xmlns:a16="http://schemas.microsoft.com/office/drawing/2014/main" val="156987294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Werkdag 8</a:t>
                      </a:r>
                      <a:endParaRPr lang="nl-N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De dag beginnen met afspraken en introductie (zoals </a:t>
                      </a:r>
                      <a:r>
                        <a:rPr lang="nl-NL" sz="1200" b="0" dirty="0" err="1">
                          <a:effectLst/>
                        </a:rPr>
                        <a:t>powerpoint</a:t>
                      </a:r>
                      <a:r>
                        <a:rPr lang="nl-NL" sz="1200" b="0" dirty="0">
                          <a:effectLst/>
                        </a:rPr>
                        <a:t> sheets 20 en 21, </a:t>
                      </a:r>
                      <a:r>
                        <a:rPr lang="nl-NL" sz="1200" b="0" dirty="0" err="1">
                          <a:effectLst/>
                        </a:rPr>
                        <a:t>evt</a:t>
                      </a:r>
                      <a:r>
                        <a:rPr lang="nl-NL" sz="1200" b="0" dirty="0">
                          <a:effectLst/>
                        </a:rPr>
                        <a:t> 23).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En dan: aan de slag!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In de Trello zouden bij mij dan bij elke taak behoorlijk nauwkeurig uitgewerkte instructies staan over hoe die taak uitgevoerd moet worden. Diverse afspraken die nu in de </a:t>
                      </a:r>
                      <a:r>
                        <a:rPr lang="nl-NL" sz="1200" b="0" dirty="0" err="1">
                          <a:effectLst/>
                        </a:rPr>
                        <a:t>Powerpoint</a:t>
                      </a:r>
                      <a:r>
                        <a:rPr lang="nl-NL" sz="1200" b="0" dirty="0">
                          <a:effectLst/>
                        </a:rPr>
                        <a:t> staan, zouden dan op die taakkaartjes staan, die zou ik niet klassikaal vertellen.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 </a:t>
                      </a:r>
                      <a:endParaRPr lang="nl-N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extLst>
                  <a:ext uri="{0D108BD9-81ED-4DB2-BD59-A6C34878D82A}">
                    <a16:rowId xmlns:a16="http://schemas.microsoft.com/office/drawing/2014/main" val="3354547148"/>
                  </a:ext>
                </a:extLst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67" y="1214066"/>
            <a:ext cx="6777603" cy="201167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754" y="3661869"/>
            <a:ext cx="6605816" cy="19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61999" y="1411858"/>
            <a:ext cx="3871547" cy="265898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smtClean="0"/>
              <a:t>Info voor de Bedrijfsleider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1800" dirty="0" smtClean="0">
                <a:hlinkClick r:id="rId2" action="ppaction://hlinksldjump"/>
              </a:rPr>
              <a:t>Over deze handleiding</a:t>
            </a:r>
            <a:endParaRPr lang="nl-NL" sz="1800" dirty="0" smtClean="0"/>
          </a:p>
          <a:p>
            <a:r>
              <a:rPr lang="nl-NL" sz="1800" dirty="0" smtClean="0">
                <a:hlinkClick r:id="rId3" action="ppaction://hlinksldjump"/>
              </a:rPr>
              <a:t>Doen</a:t>
            </a:r>
            <a:endParaRPr lang="nl-NL" sz="1800" dirty="0" smtClean="0"/>
          </a:p>
          <a:p>
            <a:r>
              <a:rPr lang="nl-NL" sz="1800" dirty="0" smtClean="0">
                <a:hlinkClick r:id="rId4" action="ppaction://hlinksldjump"/>
              </a:rPr>
              <a:t>Uitgangspunten</a:t>
            </a:r>
            <a:endParaRPr lang="nl-NL" sz="1800" dirty="0" smtClean="0"/>
          </a:p>
          <a:p>
            <a:r>
              <a:rPr lang="nl-NL" sz="1800" dirty="0" smtClean="0">
                <a:hlinkClick r:id="rId5" action="ppaction://hlinksldjump"/>
              </a:rPr>
              <a:t>Tips</a:t>
            </a:r>
          </a:p>
        </p:txBody>
      </p:sp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053434" y="2422372"/>
            <a:ext cx="5478754" cy="2951885"/>
          </a:xfrm>
          <a:solidFill>
            <a:srgbClr val="E9E09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Kick off van de online PE (met trainees</a:t>
            </a:r>
            <a:r>
              <a:rPr lang="nl-NL" sz="2400" dirty="0" smtClean="0"/>
              <a:t>)</a:t>
            </a:r>
          </a:p>
          <a:p>
            <a:pPr marL="0" indent="0">
              <a:buNone/>
            </a:pPr>
            <a:endParaRPr lang="nl-NL" sz="2400" dirty="0"/>
          </a:p>
          <a:p>
            <a:pPr marL="971550" lvl="1" indent="-571500">
              <a:buAutoNum type="romanUcPeriod"/>
            </a:pPr>
            <a:r>
              <a:rPr lang="nl-NL" sz="1800" dirty="0">
                <a:hlinkClick r:id="rId5" action="ppaction://hlinksldjump"/>
              </a:rPr>
              <a:t>Introductie en Kennismaking</a:t>
            </a:r>
            <a:endParaRPr lang="nl-NL" sz="1800" dirty="0"/>
          </a:p>
          <a:p>
            <a:pPr marL="971550" lvl="1" indent="-571500">
              <a:buAutoNum type="romanUcPeriod"/>
            </a:pPr>
            <a:r>
              <a:rPr lang="nl-NL" sz="1800" dirty="0">
                <a:hlinkClick r:id="rId6" action="ppaction://hlinksldjump"/>
              </a:rPr>
              <a:t>Wat is een PE?</a:t>
            </a:r>
            <a:endParaRPr lang="nl-NL" sz="1800" dirty="0"/>
          </a:p>
          <a:p>
            <a:pPr marL="971550" lvl="1" indent="-571500">
              <a:buAutoNum type="romanUcPeriod"/>
            </a:pPr>
            <a:r>
              <a:rPr lang="nl-NL" sz="1800" dirty="0">
                <a:hlinkClick r:id="rId7" action="ppaction://hlinksldjump"/>
              </a:rPr>
              <a:t>Afspraken</a:t>
            </a:r>
            <a:endParaRPr lang="nl-NL" sz="1800" dirty="0"/>
          </a:p>
          <a:p>
            <a:pPr marL="971550" lvl="1" indent="-571500">
              <a:buAutoNum type="romanUcPeriod"/>
            </a:pPr>
            <a:r>
              <a:rPr lang="nl-NL" sz="1800" dirty="0">
                <a:hlinkClick r:id="rId8" action="ppaction://hlinksldjump"/>
              </a:rPr>
              <a:t>Dit moet je weten</a:t>
            </a:r>
            <a:endParaRPr lang="nl-NL" sz="1800" dirty="0"/>
          </a:p>
          <a:p>
            <a:pPr marL="971550" lvl="1" indent="-571500">
              <a:buAutoNum type="romanUcPeriod"/>
            </a:pPr>
            <a:r>
              <a:rPr lang="nl-NL" sz="1800" dirty="0">
                <a:hlinkClick r:id="rId9" action="ppaction://hlinksldjump"/>
              </a:rPr>
              <a:t>Aan de slag</a:t>
            </a:r>
            <a:endParaRPr lang="nl-NL" sz="1800" dirty="0"/>
          </a:p>
          <a:p>
            <a:pPr marL="971550" lvl="1" indent="-571500">
              <a:buAutoNum type="romanUcPeriod"/>
            </a:pPr>
            <a:r>
              <a:rPr lang="nl-NL" sz="1800" dirty="0">
                <a:hlinkClick r:id="rId10" action="ppaction://hlinksldjump"/>
              </a:rPr>
              <a:t>Afsluiting</a:t>
            </a:r>
            <a:endParaRPr lang="nl-NL" sz="1800" dirty="0"/>
          </a:p>
          <a:p>
            <a:pPr marL="0" indent="0">
              <a:buNone/>
            </a:pPr>
            <a:endParaRPr lang="nl-NL" dirty="0" smtClean="0">
              <a:hlinkClick r:id="rId11" action="ppaction://hlinksldjump"/>
            </a:endParaRPr>
          </a:p>
          <a:p>
            <a:pPr marL="0" indent="0">
              <a:buNone/>
            </a:pPr>
            <a:endParaRPr lang="nl-NL" dirty="0" smtClean="0">
              <a:hlinkClick r:id="rId11" action="ppaction://hlinksldjump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425298" y="4681375"/>
            <a:ext cx="3400853" cy="1385763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600" dirty="0"/>
              <a:t>Info voor de </a:t>
            </a:r>
            <a:r>
              <a:rPr lang="nl-NL" sz="2600" dirty="0" smtClean="0"/>
              <a:t>Bedrijfsleider</a:t>
            </a:r>
          </a:p>
          <a:p>
            <a:pPr marL="0" indent="0">
              <a:buNone/>
            </a:pPr>
            <a:endParaRPr lang="nl-NL" sz="2600" dirty="0" smtClean="0">
              <a:hlinkClick r:id="rId11" action="ppaction://hlinksldjump"/>
            </a:endParaRPr>
          </a:p>
          <a:p>
            <a:r>
              <a:rPr lang="nl-NL" sz="1900" dirty="0" smtClean="0">
                <a:hlinkClick r:id="rId11" action="ppaction://hlinksldjump"/>
              </a:rPr>
              <a:t>Hoe verder</a:t>
            </a:r>
            <a:endParaRPr lang="nl-NL" sz="1900" dirty="0" smtClean="0"/>
          </a:p>
          <a:p>
            <a:r>
              <a:rPr lang="nl-NL" sz="1900" dirty="0" smtClean="0">
                <a:hlinkClick r:id="rId12" action="ppaction://hlinksldjump"/>
              </a:rPr>
              <a:t>Handige informatie</a:t>
            </a:r>
            <a:endParaRPr lang="nl-NL" sz="1900" dirty="0"/>
          </a:p>
        </p:txBody>
      </p:sp>
      <p:sp>
        <p:nvSpPr>
          <p:cNvPr id="3" name="Gekromde pijl-omlaag 2"/>
          <p:cNvSpPr/>
          <p:nvPr/>
        </p:nvSpPr>
        <p:spPr>
          <a:xfrm rot="2354025">
            <a:off x="4321686" y="1554030"/>
            <a:ext cx="1015025" cy="616879"/>
          </a:xfrm>
          <a:prstGeom prst="curvedDownArrow">
            <a:avLst/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7" name="Gekromde pijl-omlaag 6"/>
          <p:cNvSpPr/>
          <p:nvPr/>
        </p:nvSpPr>
        <p:spPr>
          <a:xfrm rot="2354025">
            <a:off x="9206399" y="3762397"/>
            <a:ext cx="1015025" cy="616879"/>
          </a:xfrm>
          <a:prstGeom prst="curvedDownArrow">
            <a:avLst/>
          </a:prstGeom>
          <a:solidFill>
            <a:srgbClr val="D7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Over deze handleiding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599" y="1268760"/>
            <a:ext cx="10837654" cy="4933632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Deze handleiding bevat een eenvoudig stappenplan om een online PE te op te starten. Inbegrepen is een online kick off-bijeenkomst voor de trainees.</a:t>
            </a:r>
          </a:p>
          <a:p>
            <a:r>
              <a:rPr lang="nl-NL" dirty="0" smtClean="0"/>
              <a:t>Grijze pagina’s zijn docentenpagina’s. Deze staan vóór de bijhorende pagina’s voor trainees en zijn op </a:t>
            </a:r>
            <a:r>
              <a:rPr lang="nl-NL" i="1" dirty="0" smtClean="0"/>
              <a:t>Verbergen</a:t>
            </a:r>
            <a:r>
              <a:rPr lang="nl-NL" dirty="0" smtClean="0"/>
              <a:t> gezet. Linksboven in een docentenpagina zie je bij welke dia deze hoort.</a:t>
            </a:r>
          </a:p>
          <a:p>
            <a:r>
              <a:rPr lang="nl-NL" dirty="0" smtClean="0"/>
              <a:t>BL = bedrijfsleider </a:t>
            </a:r>
            <a:r>
              <a:rPr lang="nl-NL" sz="2000" dirty="0" smtClean="0"/>
              <a:t>(begeleidende docent)</a:t>
            </a:r>
            <a:r>
              <a:rPr lang="nl-NL" dirty="0" smtClean="0"/>
              <a:t> / PE = practice enterprise / Trainee = student als werknemer in de PE</a:t>
            </a:r>
          </a:p>
          <a:p>
            <a:r>
              <a:rPr lang="nl-NL" dirty="0"/>
              <a:t>Zowel </a:t>
            </a:r>
            <a:r>
              <a:rPr lang="nl-NL" dirty="0" smtClean="0"/>
              <a:t>voor fysieke bijeenkomsten als voor online te </a:t>
            </a:r>
            <a:r>
              <a:rPr lang="nl-NL" dirty="0"/>
              <a:t>gebruiken</a:t>
            </a:r>
          </a:p>
          <a:p>
            <a:pPr marL="857250" lvl="2" indent="0">
              <a:spcBef>
                <a:spcPts val="0"/>
              </a:spcBef>
              <a:buNone/>
            </a:pPr>
            <a:endParaRPr lang="nl-NL" dirty="0" smtClean="0"/>
          </a:p>
          <a:p>
            <a:pPr marL="857250" lvl="2" indent="0">
              <a:spcBef>
                <a:spcPts val="0"/>
              </a:spcBef>
              <a:buNone/>
            </a:pPr>
            <a:r>
              <a:rPr lang="nl-NL" dirty="0" smtClean="0"/>
              <a:t>Symbool voor 				 </a:t>
            </a:r>
            <a:r>
              <a:rPr lang="nl-NL" dirty="0"/>
              <a:t>Symbool </a:t>
            </a:r>
            <a:r>
              <a:rPr lang="nl-NL" dirty="0" smtClean="0"/>
              <a:t>voor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nl-NL" dirty="0"/>
              <a:t>fysieke </a:t>
            </a:r>
            <a:r>
              <a:rPr lang="nl-NL" dirty="0" smtClean="0"/>
              <a:t>bijeenkomsten: 			</a:t>
            </a:r>
            <a:r>
              <a:rPr lang="nl-NL" dirty="0"/>
              <a:t> online contact</a:t>
            </a:r>
            <a:r>
              <a:rPr lang="nl-NL" dirty="0" smtClean="0"/>
              <a:t>:</a:t>
            </a:r>
          </a:p>
          <a:p>
            <a:pPr marL="857250" lvl="2" indent="0">
              <a:spcBef>
                <a:spcPts val="0"/>
              </a:spcBef>
              <a:buNone/>
            </a:pPr>
            <a:endParaRPr lang="nl-NL" dirty="0" smtClean="0"/>
          </a:p>
          <a:p>
            <a:pPr marL="400050">
              <a:spcBef>
                <a:spcPts val="0"/>
              </a:spcBef>
            </a:pPr>
            <a:r>
              <a:rPr lang="nl-NL" dirty="0" smtClean="0"/>
              <a:t>Aan te passen naar eigen wensen en de specifieke kenmerken van jouw PE</a:t>
            </a:r>
            <a:endParaRPr lang="nl-NL" dirty="0"/>
          </a:p>
          <a:p>
            <a:pPr marL="857250" lvl="2" indent="0">
              <a:spcBef>
                <a:spcPts val="0"/>
              </a:spcBef>
              <a:buNone/>
            </a:pPr>
            <a:r>
              <a:rPr lang="nl-NL" dirty="0" smtClean="0"/>
              <a:t>Symbool om e.e.a. </a:t>
            </a:r>
            <a:br>
              <a:rPr lang="nl-NL" dirty="0" smtClean="0"/>
            </a:br>
            <a:r>
              <a:rPr lang="nl-NL" dirty="0" smtClean="0"/>
              <a:t>aan te passen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77" y="4185031"/>
            <a:ext cx="708622" cy="70862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982" y="4185031"/>
            <a:ext cx="781347" cy="78134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46" y="5448304"/>
            <a:ext cx="540284" cy="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Doen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599" y="1268760"/>
            <a:ext cx="11036061" cy="4857403"/>
          </a:xfrm>
        </p:spPr>
        <p:txBody>
          <a:bodyPr>
            <a:normAutofit/>
          </a:bodyPr>
          <a:lstStyle/>
          <a:p>
            <a:r>
              <a:rPr lang="nl-NL" dirty="0" smtClean="0"/>
              <a:t>Pas deze presentatie aan in de huisstijl van jouw PE of jouw school.</a:t>
            </a:r>
          </a:p>
          <a:p>
            <a:r>
              <a:rPr lang="nl-NL" dirty="0" smtClean="0"/>
              <a:t>Bewerk de presentatie: vul aan met gegevens van de eigen PE en verwijder delen die je niet van toepassing vindt.</a:t>
            </a:r>
          </a:p>
          <a:p>
            <a:r>
              <a:rPr lang="nl-NL" dirty="0" smtClean="0"/>
              <a:t>Als dit symbool </a:t>
            </a:r>
            <a:br>
              <a:rPr lang="nl-NL" dirty="0" smtClean="0"/>
            </a:br>
            <a:r>
              <a:rPr lang="nl-NL" dirty="0" smtClean="0"/>
              <a:t>op een pagina staat moet je zelf nog zaken aanpassen/toevoegen 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97" y="2694074"/>
            <a:ext cx="540284" cy="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2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Uitgangspunten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09598" y="1268760"/>
            <a:ext cx="11312107" cy="4933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u="sng" dirty="0" smtClean="0"/>
              <a:t>De opzet van de PE is afgerond</a:t>
            </a:r>
          </a:p>
          <a:p>
            <a:r>
              <a:rPr lang="nl-NL" dirty="0"/>
              <a:t>De onderdelen van het Stappenplan zijn allen ingevuld en in detail uitgewerkt.</a:t>
            </a:r>
          </a:p>
          <a:p>
            <a:r>
              <a:rPr lang="nl-NL" dirty="0" smtClean="0"/>
              <a:t>De Start to Practice-training is door alle bedrijfsleiders gevolgd.</a:t>
            </a:r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r>
              <a:rPr lang="nl-NL" u="sng" dirty="0" smtClean="0"/>
              <a:t>Al aanwezig / bekend / vastgelegd</a:t>
            </a:r>
            <a:r>
              <a:rPr lang="nl-NL" i="1" dirty="0" smtClean="0"/>
              <a:t> 	</a:t>
            </a:r>
          </a:p>
          <a:p>
            <a:pPr marL="400050" lvl="1" indent="0" algn="ctr">
              <a:buNone/>
            </a:pPr>
            <a:r>
              <a:rPr lang="nl-NL" sz="2300" i="1" dirty="0" smtClean="0"/>
              <a:t>tenzij is gekozen om al deze onderdelen samen met de studenten te bepalen</a:t>
            </a:r>
            <a:endParaRPr lang="nl-NL" sz="2300" i="1" dirty="0"/>
          </a:p>
          <a:p>
            <a:r>
              <a:rPr lang="nl-NL" dirty="0" smtClean="0"/>
              <a:t>PE-naam </a:t>
            </a:r>
          </a:p>
          <a:p>
            <a:r>
              <a:rPr lang="nl-NL" dirty="0" smtClean="0"/>
              <a:t>2 verkoopklare producten </a:t>
            </a:r>
            <a:r>
              <a:rPr lang="nl-NL" dirty="0"/>
              <a:t>+ bijhorende </a:t>
            </a:r>
            <a:r>
              <a:rPr lang="nl-NL" dirty="0" smtClean="0"/>
              <a:t>prijzen</a:t>
            </a:r>
          </a:p>
          <a:p>
            <a:r>
              <a:rPr lang="nl-NL" dirty="0" smtClean="0"/>
              <a:t>Organigram + functiebeschrijvingen 		</a:t>
            </a:r>
            <a:r>
              <a:rPr lang="nl-NL" sz="2200" i="1" dirty="0" smtClean="0"/>
              <a:t>Zie </a:t>
            </a:r>
            <a:r>
              <a:rPr lang="nl-NL" sz="2200" i="1" dirty="0" smtClean="0">
                <a:hlinkClick r:id="rId2"/>
              </a:rPr>
              <a:t>voorbeeld-PE’s</a:t>
            </a:r>
            <a:r>
              <a:rPr lang="nl-NL" sz="2200" i="1" dirty="0" smtClean="0"/>
              <a:t> in Bibliotheek Opzetten</a:t>
            </a:r>
            <a:endParaRPr lang="nl-NL" i="1" dirty="0" smtClean="0"/>
          </a:p>
          <a:p>
            <a:pPr lvl="1"/>
            <a:r>
              <a:rPr lang="nl-NL" dirty="0" smtClean="0"/>
              <a:t>welke afdelingen zijn er?</a:t>
            </a:r>
          </a:p>
          <a:p>
            <a:pPr lvl="1"/>
            <a:r>
              <a:rPr lang="nl-NL" dirty="0" smtClean="0"/>
              <a:t>welke werkzaamheden horen op elke afdeling?</a:t>
            </a:r>
          </a:p>
          <a:p>
            <a:r>
              <a:rPr lang="nl-NL" dirty="0" smtClean="0"/>
              <a:t>Processtroom is beschreven			</a:t>
            </a:r>
            <a:r>
              <a:rPr lang="nl-NL" sz="2200" i="1" dirty="0" smtClean="0"/>
              <a:t>Zie </a:t>
            </a:r>
            <a:r>
              <a:rPr lang="nl-NL" sz="2200" i="1" dirty="0">
                <a:hlinkClick r:id="rId2"/>
              </a:rPr>
              <a:t>voorbeeld-PE’s</a:t>
            </a:r>
            <a:r>
              <a:rPr lang="nl-NL" sz="2200" i="1" dirty="0"/>
              <a:t> in Bibliotheek Opzetten</a:t>
            </a:r>
            <a:endParaRPr lang="nl-NL" dirty="0" smtClean="0">
              <a:sym typeface="Wingdings" panose="05000000000000000000" pitchFamily="2" charset="2"/>
            </a:endParaRPr>
          </a:p>
          <a:p>
            <a:pPr lvl="1"/>
            <a:r>
              <a:rPr lang="nl-NL" dirty="0" smtClean="0">
                <a:sym typeface="Wingdings" panose="05000000000000000000" pitchFamily="2" charset="2"/>
              </a:rPr>
              <a:t>welke </a:t>
            </a:r>
            <a:r>
              <a:rPr lang="nl-NL" dirty="0">
                <a:sym typeface="Wingdings" panose="05000000000000000000" pitchFamily="2" charset="2"/>
              </a:rPr>
              <a:t>stappen zitten in het inkoopproces</a:t>
            </a:r>
            <a:r>
              <a:rPr lang="nl-NL" dirty="0" smtClean="0">
                <a:sym typeface="Wingdings" panose="05000000000000000000" pitchFamily="2" charset="2"/>
              </a:rPr>
              <a:t>? 	</a:t>
            </a:r>
            <a:r>
              <a:rPr lang="nl-NL" sz="2300" i="1" dirty="0">
                <a:sym typeface="Wingdings" panose="05000000000000000000" pitchFamily="2" charset="2"/>
              </a:rPr>
              <a:t> </a:t>
            </a:r>
            <a:r>
              <a:rPr lang="nl-NL" sz="2300" i="1" dirty="0" smtClean="0">
                <a:sym typeface="Wingdings" panose="05000000000000000000" pitchFamily="2" charset="2"/>
              </a:rPr>
              <a:t>	</a:t>
            </a:r>
            <a:endParaRPr lang="nl-NL" i="1" dirty="0">
              <a:sym typeface="Wingdings" panose="05000000000000000000" pitchFamily="2" charset="2"/>
            </a:endParaRPr>
          </a:p>
          <a:p>
            <a:pPr lvl="1"/>
            <a:r>
              <a:rPr lang="nl-NL" dirty="0">
                <a:sym typeface="Wingdings" panose="05000000000000000000" pitchFamily="2" charset="2"/>
              </a:rPr>
              <a:t>Welke stappen zitten in het verkoopproces? </a:t>
            </a:r>
            <a:r>
              <a:rPr lang="nl-NL" dirty="0" smtClean="0">
                <a:sym typeface="Wingdings" panose="05000000000000000000" pitchFamily="2" charset="2"/>
              </a:rPr>
              <a:t>		</a:t>
            </a:r>
            <a:r>
              <a:rPr lang="nl-NL" sz="2300" i="1" dirty="0" smtClean="0">
                <a:sym typeface="Wingdings" panose="05000000000000000000" pitchFamily="2" charset="2"/>
              </a:rPr>
              <a:t>Welke documenten/systemen + welke afdeling doet wanneer wat?</a:t>
            </a:r>
            <a:endParaRPr lang="nl-NL" i="1" dirty="0">
              <a:sym typeface="Wingdings" panose="05000000000000000000" pitchFamily="2" charset="2"/>
            </a:endParaRPr>
          </a:p>
          <a:p>
            <a:pPr lvl="1"/>
            <a:r>
              <a:rPr lang="nl-NL" dirty="0" smtClean="0"/>
              <a:t>Wie houdt e-mail bij / maakt taken van mails?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9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Tips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1181819"/>
            <a:ext cx="11286226" cy="52793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8000" b="1" dirty="0" smtClean="0"/>
              <a:t>Bekijk </a:t>
            </a:r>
            <a:r>
              <a:rPr lang="nl-NL" sz="8000" b="1" dirty="0"/>
              <a:t>de module online didactiek van Stichting Praktijkleren</a:t>
            </a:r>
          </a:p>
          <a:p>
            <a:pPr marL="0" indent="0">
              <a:buNone/>
            </a:pPr>
            <a:r>
              <a:rPr lang="nl-NL" sz="8000" dirty="0">
                <a:hlinkClick r:id="rId2"/>
              </a:rPr>
              <a:t>https://www.stichtingpraktijkleren.nl/oo/online-didactiek</a:t>
            </a:r>
            <a:r>
              <a:rPr lang="nl-NL" sz="8000" dirty="0" smtClean="0">
                <a:hlinkClick r:id="rId2"/>
              </a:rPr>
              <a:t>/</a:t>
            </a:r>
            <a:endParaRPr lang="nl-NL" sz="8000" dirty="0" smtClean="0"/>
          </a:p>
          <a:p>
            <a:pPr marL="0" indent="0">
              <a:buNone/>
            </a:pPr>
            <a:r>
              <a:rPr lang="nl-NL" sz="8000" dirty="0" smtClean="0"/>
              <a:t>(log in op de site van Stichting Praktijkleren)</a:t>
            </a:r>
            <a:endParaRPr lang="nl-NL" sz="8000" dirty="0"/>
          </a:p>
          <a:p>
            <a:pPr marL="0" indent="0">
              <a:buNone/>
            </a:pPr>
            <a:endParaRPr lang="nl-NL" sz="8000" b="1" dirty="0" smtClean="0"/>
          </a:p>
          <a:p>
            <a:pPr marL="0" indent="0">
              <a:buNone/>
            </a:pPr>
            <a:endParaRPr lang="nl-NL" sz="8000" b="1" dirty="0" smtClean="0"/>
          </a:p>
          <a:p>
            <a:pPr marL="0" indent="0">
              <a:buNone/>
            </a:pPr>
            <a:r>
              <a:rPr lang="nl-NL" sz="8000" b="1" dirty="0" smtClean="0"/>
              <a:t>Bekijk deze </a:t>
            </a:r>
            <a:r>
              <a:rPr lang="nl-NL" sz="8000" b="1" dirty="0"/>
              <a:t>serie blogs over online lesgeven via </a:t>
            </a:r>
            <a:r>
              <a:rPr lang="nl-NL" sz="8000" b="1" dirty="0" smtClean="0"/>
              <a:t>MS Teams. </a:t>
            </a:r>
            <a:br>
              <a:rPr lang="nl-NL" sz="8000" b="1" dirty="0" smtClean="0"/>
            </a:br>
            <a:r>
              <a:rPr lang="nl-NL" sz="8000" dirty="0" smtClean="0"/>
              <a:t>Je </a:t>
            </a:r>
            <a:r>
              <a:rPr lang="nl-NL" sz="8000" dirty="0"/>
              <a:t>vindt hier een schat aan informatie over alles wat Teams te bieden heeft en hoe je dat kunt inzetten voor educatieve online bijeenkomsten.</a:t>
            </a:r>
          </a:p>
          <a:p>
            <a:pPr marL="0" indent="0">
              <a:buNone/>
            </a:pPr>
            <a:r>
              <a:rPr lang="nl-NL" sz="8000" dirty="0" smtClean="0">
                <a:hlinkClick r:id="rId3"/>
              </a:rPr>
              <a:t>https</a:t>
            </a:r>
            <a:r>
              <a:rPr lang="nl-NL" sz="8000" dirty="0">
                <a:hlinkClick r:id="rId3"/>
              </a:rPr>
              <a:t>://socialmediainhetmbo.nl/office365/microsoft-teams-handleidingen-voor-scholen/</a:t>
            </a:r>
            <a:r>
              <a:rPr lang="nl-NL" sz="8000" dirty="0" smtClean="0"/>
              <a:t> </a:t>
            </a:r>
          </a:p>
          <a:p>
            <a:pPr marL="800100" lvl="2" indent="0">
              <a:buNone/>
            </a:pPr>
            <a:r>
              <a:rPr lang="nl-NL" sz="6400" i="1" dirty="0" smtClean="0">
                <a:solidFill>
                  <a:schemeClr val="bg1">
                    <a:lumMod val="50000"/>
                  </a:schemeClr>
                </a:solidFill>
              </a:rPr>
              <a:t>Bron: 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Office 365 in het mbo </a:t>
            </a:r>
          </a:p>
          <a:p>
            <a:pPr marL="800100" lvl="2" indent="0">
              <a:buNone/>
            </a:pP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  <a:hlinkClick r:id="rId4"/>
              </a:rPr>
              <a:t>Ashwin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  <a:hlinkClick r:id="rId4"/>
              </a:rPr>
              <a:t> Brouwer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 (Friesland College) en 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  <a:hlinkClick r:id="rId5"/>
              </a:rPr>
              <a:t>Annet Smith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 (Nova College) schrijven hier over Office 365 in het (mbo) onderwijs. 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</a:rPr>
              <a:t>Ashwin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 en Annet zijn beide Microsoft 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</a:rPr>
              <a:t>Innovative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</a:rPr>
              <a:t>Educator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 Expert. Office 365 in het mbo is een publicatie van </a:t>
            </a:r>
            <a:r>
              <a:rPr lang="nl-NL" sz="6400" i="1" dirty="0" err="1">
                <a:solidFill>
                  <a:schemeClr val="bg1">
                    <a:lumMod val="50000"/>
                  </a:schemeClr>
                </a:solidFill>
                <a:hlinkClick r:id="rId6"/>
              </a:rPr>
              <a:t>Social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  <a:hlinkClick r:id="rId6"/>
              </a:rPr>
              <a:t> media in het mbo</a:t>
            </a:r>
            <a:r>
              <a:rPr lang="nl-NL" sz="64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nl-NL" sz="8000" dirty="0" smtClean="0">
              <a:hlinkClick r:id="rId7"/>
            </a:endParaRPr>
          </a:p>
          <a:p>
            <a:pPr marL="0" indent="0">
              <a:buNone/>
            </a:pPr>
            <a:r>
              <a:rPr lang="nl-NL" sz="8000" dirty="0">
                <a:hlinkClick r:id="rId7"/>
              </a:rPr>
              <a:t/>
            </a:r>
            <a:br>
              <a:rPr lang="nl-NL" sz="8000" dirty="0">
                <a:hlinkClick r:id="rId7"/>
              </a:rPr>
            </a:br>
            <a:r>
              <a:rPr lang="nl-NL" sz="8000" b="1" dirty="0" smtClean="0"/>
              <a:t>Bekijk deze tips over digitale etiquette voor MS Teams</a:t>
            </a:r>
            <a:endParaRPr lang="nl-NL" sz="8000" dirty="0" smtClean="0"/>
          </a:p>
          <a:p>
            <a:pPr marL="0" indent="0">
              <a:buNone/>
            </a:pPr>
            <a:r>
              <a:rPr lang="nl-NL" sz="8000" dirty="0">
                <a:hlinkClick r:id="rId8"/>
              </a:rPr>
              <a:t>https://www.managementsupport.nl/digitaal-werken/nieuws/2020/08/digitale-etiquette-microsoft-teams-10118681?_</a:t>
            </a:r>
            <a:r>
              <a:rPr lang="nl-NL" sz="8000" dirty="0" smtClean="0">
                <a:hlinkClick r:id="rId8"/>
              </a:rPr>
              <a:t>ga=2.3947440.1659834782.1597770034-2064962137.1597770034</a:t>
            </a:r>
            <a:endParaRPr lang="nl-NL" sz="8000" dirty="0" smtClean="0"/>
          </a:p>
          <a:p>
            <a:pPr marL="800100" lvl="2" indent="0">
              <a:buNone/>
            </a:pPr>
            <a:r>
              <a:rPr lang="nl-NL" sz="6400" i="1" dirty="0" smtClean="0">
                <a:solidFill>
                  <a:schemeClr val="bg1">
                    <a:lumMod val="50000"/>
                  </a:schemeClr>
                </a:solidFill>
              </a:rPr>
              <a:t>Bron: Managementsupport.nl</a:t>
            </a:r>
            <a:endParaRPr lang="nl-NL" sz="64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1" name="Tijdelijke aanduiding voor inhoud 3"/>
          <p:cNvSpPr txBox="1">
            <a:spLocks/>
          </p:cNvSpPr>
          <p:nvPr/>
        </p:nvSpPr>
        <p:spPr>
          <a:xfrm>
            <a:off x="1316966" y="3599097"/>
            <a:ext cx="10578860" cy="286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669" y="460641"/>
            <a:ext cx="3053750" cy="2507674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</p:spTree>
    <p:extLst>
      <p:ext uri="{BB962C8B-B14F-4D97-AF65-F5344CB8AC3E}">
        <p14:creationId xmlns:p14="http://schemas.microsoft.com/office/powerpoint/2010/main" val="32816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743863" y="221886"/>
            <a:ext cx="7970807" cy="2409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b="1" dirty="0" smtClean="0"/>
              <a:t>Voorbereiding Kick off bijeenkomst </a:t>
            </a:r>
          </a:p>
          <a:p>
            <a:pPr marL="0" indent="0">
              <a:buNone/>
            </a:pPr>
            <a:endParaRPr lang="nl-NL" sz="1800" dirty="0" smtClean="0"/>
          </a:p>
          <a:p>
            <a:r>
              <a:rPr lang="nl-NL" sz="2000" dirty="0" smtClean="0"/>
              <a:t>Laat </a:t>
            </a:r>
            <a:r>
              <a:rPr lang="nl-NL" sz="2000" dirty="0"/>
              <a:t>de </a:t>
            </a:r>
            <a:r>
              <a:rPr lang="nl-NL" sz="2000" dirty="0" err="1"/>
              <a:t>PE-uren</a:t>
            </a:r>
            <a:r>
              <a:rPr lang="nl-NL" sz="2000" dirty="0"/>
              <a:t> in het rooster opnemen onder de PE-naam, eventueel als </a:t>
            </a:r>
            <a:r>
              <a:rPr lang="nl-NL" sz="2000" i="1" dirty="0"/>
              <a:t>practice </a:t>
            </a:r>
            <a:r>
              <a:rPr lang="nl-NL" sz="2000" i="1" dirty="0" smtClean="0"/>
              <a:t>enterprise</a:t>
            </a:r>
            <a:r>
              <a:rPr lang="nl-NL" sz="2000" dirty="0" smtClean="0"/>
              <a:t> of indien van toepassing als </a:t>
            </a:r>
            <a:r>
              <a:rPr lang="nl-NL" sz="2000" dirty="0" err="1" smtClean="0"/>
              <a:t>bpv</a:t>
            </a:r>
            <a:r>
              <a:rPr lang="nl-NL" sz="2000" dirty="0" smtClean="0"/>
              <a:t>-uren. </a:t>
            </a:r>
          </a:p>
          <a:p>
            <a:r>
              <a:rPr lang="nl-NL" sz="2000" dirty="0" smtClean="0"/>
              <a:t>Stuur </a:t>
            </a:r>
            <a:r>
              <a:rPr lang="nl-NL" sz="2000" dirty="0"/>
              <a:t>je trainees een uitnodiging (vanuit de </a:t>
            </a:r>
            <a:r>
              <a:rPr lang="nl-NL" sz="2000" dirty="0" smtClean="0"/>
              <a:t>BL-mail) voor </a:t>
            </a:r>
            <a:r>
              <a:rPr lang="nl-NL" sz="2000" dirty="0"/>
              <a:t>een </a:t>
            </a:r>
            <a:r>
              <a:rPr lang="nl-NL" sz="2000" u="sng" dirty="0" smtClean="0"/>
              <a:t>kick-offbijeenkomst</a:t>
            </a:r>
            <a:r>
              <a:rPr lang="nl-NL" sz="2000" dirty="0" smtClean="0"/>
              <a:t> of voor een 1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werkoverleg (=</a:t>
            </a:r>
            <a:r>
              <a:rPr lang="nl-NL" sz="2000" dirty="0"/>
              <a:t>1</a:t>
            </a:r>
            <a:r>
              <a:rPr lang="nl-NL" sz="2000" baseline="30000" dirty="0"/>
              <a:t>e</a:t>
            </a:r>
            <a:r>
              <a:rPr lang="nl-NL" sz="2000" dirty="0"/>
              <a:t> contactmoment</a:t>
            </a:r>
            <a:r>
              <a:rPr lang="nl-NL" sz="2000" dirty="0" smtClean="0"/>
              <a:t>).</a:t>
            </a:r>
            <a:endParaRPr lang="nl-NL" sz="2000" dirty="0"/>
          </a:p>
          <a:p>
            <a:pPr marL="0" indent="0">
              <a:buNone/>
            </a:pPr>
            <a:r>
              <a:rPr lang="nl-NL" sz="1800" dirty="0" smtClean="0"/>
              <a:t> </a:t>
            </a:r>
            <a:endParaRPr lang="nl-NL" sz="1800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76" y="2872596"/>
            <a:ext cx="852659" cy="852659"/>
          </a:xfrm>
          <a:ln w="28575">
            <a:solidFill>
              <a:srgbClr val="D7A900"/>
            </a:solidFill>
          </a:ln>
        </p:spPr>
      </p:pic>
      <p:sp>
        <p:nvSpPr>
          <p:cNvPr id="11" name="Tijdelijke aanduiding voor inhoud 3"/>
          <p:cNvSpPr txBox="1">
            <a:spLocks/>
          </p:cNvSpPr>
          <p:nvPr/>
        </p:nvSpPr>
        <p:spPr>
          <a:xfrm>
            <a:off x="1871933" y="2751826"/>
            <a:ext cx="10023894" cy="314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 smtClean="0"/>
              <a:t>Vermeld een link naar de bijeenkomst (Teams of Google Meet of …)</a:t>
            </a:r>
          </a:p>
          <a:p>
            <a:r>
              <a:rPr lang="nl-NL" sz="2000" dirty="0" smtClean="0"/>
              <a:t>Vraag de deelnemers om vooraf beeld en geluid te testen (tijdens de online bijeenkomst hebben alle trainees en bedrijfsleiders hun camera aan staan)</a:t>
            </a:r>
          </a:p>
          <a:p>
            <a:r>
              <a:rPr lang="nl-NL" sz="2000" dirty="0" smtClean="0"/>
              <a:t>Indien een trainee geen webcam heeft: laat de trainee een gratis app op de smartphone installeren.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smtClean="0"/>
              <a:t>Android + Windows: </a:t>
            </a:r>
            <a:r>
              <a:rPr lang="nl-NL" dirty="0" err="1" smtClean="0"/>
              <a:t>Droidapp</a:t>
            </a:r>
            <a:endParaRPr lang="nl-NL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err="1" smtClean="0"/>
              <a:t>Iphone</a:t>
            </a:r>
            <a:r>
              <a:rPr lang="nl-NL" dirty="0" smtClean="0"/>
              <a:t> + Mac: </a:t>
            </a:r>
            <a:r>
              <a:rPr lang="nl-NL" dirty="0" err="1" smtClean="0"/>
              <a:t>Iriun</a:t>
            </a:r>
            <a:r>
              <a:rPr lang="nl-NL" dirty="0" smtClean="0"/>
              <a:t> Webcam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dirty="0" smtClean="0"/>
              <a:t>Meer info: </a:t>
            </a:r>
            <a:r>
              <a:rPr lang="nl-NL" sz="1400" dirty="0" smtClean="0">
                <a:hlinkClick r:id="rId3"/>
              </a:rPr>
              <a:t>https://tweakers.net/reviews/7756/3/vijf-thuiswerkwebcams-getest-je-smartphone-of-fotocamera-als-webcam.html</a:t>
            </a:r>
            <a:endParaRPr lang="nl-NL" sz="14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15" y="216180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/>
              <a:t>Kick off: Introductie PenNed en [naam PE]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05024" y="3886200"/>
            <a:ext cx="8258175" cy="1752600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Naam PE</a:t>
            </a:r>
          </a:p>
          <a:p>
            <a:pPr algn="l"/>
            <a:r>
              <a:rPr lang="nl-NL" dirty="0" smtClean="0"/>
              <a:t>Logo PE</a:t>
            </a:r>
          </a:p>
          <a:p>
            <a:pPr algn="l"/>
            <a:r>
              <a:rPr lang="nl-NL" dirty="0" smtClean="0"/>
              <a:t>Naam BL</a:t>
            </a:r>
          </a:p>
          <a:p>
            <a:pPr algn="l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5" y="2060848"/>
            <a:ext cx="670938" cy="6709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40" y="4038246"/>
            <a:ext cx="540284" cy="5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821501" y="331516"/>
            <a:ext cx="7553865" cy="3510952"/>
          </a:xfrm>
        </p:spPr>
        <p:txBody>
          <a:bodyPr>
            <a:normAutofit/>
          </a:bodyPr>
          <a:lstStyle/>
          <a:p>
            <a:r>
              <a:rPr lang="nl-NL" sz="2800" dirty="0" smtClean="0"/>
              <a:t>Start meteen in je rol van bedrijfsleider.</a:t>
            </a:r>
          </a:p>
          <a:p>
            <a:pPr marL="857250" lvl="2" indent="0">
              <a:buNone/>
            </a:pPr>
            <a:r>
              <a:rPr lang="nl-NL" sz="2200" dirty="0" smtClean="0"/>
              <a:t>bv: </a:t>
            </a:r>
            <a:r>
              <a:rPr lang="nl-NL" sz="2200" i="1" dirty="0" smtClean="0"/>
              <a:t>Welkom bij het bedrijf [naam PE]! Fijn dat jullie met mij samen gaan werken om dit bedrijf tot een succes te maken.</a:t>
            </a:r>
          </a:p>
          <a:p>
            <a:pPr marL="857250" lvl="2" indent="0">
              <a:buNone/>
            </a:pPr>
            <a:endParaRPr lang="nl-NL" i="1" dirty="0" smtClean="0"/>
          </a:p>
          <a:p>
            <a:r>
              <a:rPr lang="nl-NL" sz="2800" dirty="0" smtClean="0"/>
              <a:t>Laat iedereen zijn/haar naam vertellen en welke </a:t>
            </a:r>
            <a:r>
              <a:rPr lang="nl-NL" sz="2800" dirty="0"/>
              <a:t>werkervaring men heeft</a:t>
            </a:r>
            <a:r>
              <a:rPr lang="nl-NL" sz="2800" dirty="0" smtClean="0"/>
              <a:t>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35" y="4652731"/>
            <a:ext cx="755292" cy="755292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5" name="Rechthoek 4"/>
          <p:cNvSpPr/>
          <p:nvPr/>
        </p:nvSpPr>
        <p:spPr>
          <a:xfrm>
            <a:off x="4865297" y="4652731"/>
            <a:ext cx="57998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dirty="0"/>
              <a:t>Vraag of iedereen zijn accountnaam juist wil invoeren in het online scherm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39" y="372251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200" dirty="0" smtClean="0"/>
              <a:t>I. KENNISMAKING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1642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Welkom team [PE-naam]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728288"/>
            <a:ext cx="4011084" cy="453680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47" y="885645"/>
            <a:ext cx="549455" cy="54945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425547" y="220773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 smtClean="0">
                <a:sym typeface="Wingdings" panose="05000000000000000000" pitchFamily="2" charset="2"/>
              </a:rPr>
              <a:t>Wie ben je?</a:t>
            </a:r>
          </a:p>
          <a:p>
            <a:endParaRPr lang="nl-NL" sz="2200" dirty="0" smtClean="0">
              <a:sym typeface="Wingdings" panose="05000000000000000000" pitchFamily="2" charset="2"/>
            </a:endParaRPr>
          </a:p>
          <a:p>
            <a:r>
              <a:rPr lang="nl-NL" sz="2200" dirty="0" smtClean="0">
                <a:sym typeface="Wingdings" panose="05000000000000000000" pitchFamily="2" charset="2"/>
              </a:rPr>
              <a:t>Welke werkervaring heb je?</a:t>
            </a:r>
          </a:p>
          <a:p>
            <a:endParaRPr lang="nl-NL" sz="2200" dirty="0" smtClean="0">
              <a:sym typeface="Wingdings" panose="05000000000000000000" pitchFamily="2" charset="2"/>
            </a:endParaRPr>
          </a:p>
          <a:p>
            <a:r>
              <a:rPr lang="nl-NL" sz="2200" dirty="0" smtClean="0">
                <a:sym typeface="Wingdings" panose="05000000000000000000" pitchFamily="2" charset="2"/>
              </a:rPr>
              <a:t>….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21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BLOK 1</a:t>
            </a:r>
            <a:endParaRPr lang="nl-NL" dirty="0"/>
          </a:p>
        </p:txBody>
      </p:sp>
      <p:graphicFrame>
        <p:nvGraphicFramePr>
          <p:cNvPr id="14" name="Tijdelijke aanduiding voor inhoud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6055970"/>
              </p:ext>
            </p:extLst>
          </p:nvPr>
        </p:nvGraphicFramePr>
        <p:xfrm>
          <a:off x="609600" y="1268413"/>
          <a:ext cx="4138883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210">
                  <a:extLst>
                    <a:ext uri="{9D8B030D-6E8A-4147-A177-3AD203B41FA5}">
                      <a16:colId xmlns:a16="http://schemas.microsoft.com/office/drawing/2014/main" val="84395879"/>
                    </a:ext>
                  </a:extLst>
                </a:gridCol>
                <a:gridCol w="2934673">
                  <a:extLst>
                    <a:ext uri="{9D8B030D-6E8A-4147-A177-3AD203B41FA5}">
                      <a16:colId xmlns:a16="http://schemas.microsoft.com/office/drawing/2014/main" val="1569872940"/>
                    </a:ext>
                  </a:extLst>
                </a:gridCol>
              </a:tblGrid>
              <a:tr h="3933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>
                          <a:effectLst/>
                        </a:rPr>
                        <a:t>Werkdag 1</a:t>
                      </a:r>
                      <a:endParaRPr lang="nl-NL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Introductie van de PE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(ongeveer zoals in sheet 8 t/m 17 van Ariannes PowerPoint)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Inloggen op penned.nl en naar Mijn PE gaan (waar al een welkomsttekst staat; </a:t>
                      </a:r>
                      <a:r>
                        <a:rPr lang="nl-NL" sz="1600" b="0" dirty="0" err="1">
                          <a:effectLst/>
                        </a:rPr>
                        <a:t>vgl</a:t>
                      </a:r>
                      <a:r>
                        <a:rPr lang="nl-NL" sz="1600" b="0" dirty="0">
                          <a:effectLst/>
                        </a:rPr>
                        <a:t> sheet 27 t/m 31 van de </a:t>
                      </a:r>
                      <a:r>
                        <a:rPr lang="nl-NL" sz="1600" b="0" dirty="0" err="1">
                          <a:effectLst/>
                        </a:rPr>
                        <a:t>Powerpoint</a:t>
                      </a:r>
                      <a:r>
                        <a:rPr lang="nl-NL" sz="1600" b="0" dirty="0">
                          <a:effectLst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Bepalen van het assortiment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(inleidend verhaal, daarna in tweetallen de bedrijvengids laten doorspitten, en tweetallen suggesties laten doen, daar vervolgens in groepen van 4 keuzes laten maken, die klassikaal presenteren en klassikaal laten beslissen.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Evt. daarna iedereen 2 artikelen laten bedenken, met omschrijving, prijs enz.</a:t>
                      </a:r>
                      <a:endParaRPr lang="nl-N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extLst>
                  <a:ext uri="{0D108BD9-81ED-4DB2-BD59-A6C34878D82A}">
                    <a16:rowId xmlns:a16="http://schemas.microsoft.com/office/drawing/2014/main" val="1584736727"/>
                  </a:ext>
                </a:extLst>
              </a:tr>
            </a:tbl>
          </a:graphicData>
        </a:graphic>
      </p:graphicFrame>
      <p:sp>
        <p:nvSpPr>
          <p:cNvPr id="16" name="Tekstvak 15"/>
          <p:cNvSpPr txBox="1"/>
          <p:nvPr/>
        </p:nvSpPr>
        <p:spPr>
          <a:xfrm>
            <a:off x="5192424" y="1363181"/>
            <a:ext cx="2311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Blok 1</a:t>
            </a:r>
          </a:p>
          <a:p>
            <a:r>
              <a:rPr lang="nl-NL" sz="1200" dirty="0"/>
              <a:t>Introductie van de </a:t>
            </a:r>
            <a:r>
              <a:rPr lang="nl-NL" sz="1200" dirty="0" smtClean="0"/>
              <a:t>PE</a:t>
            </a:r>
          </a:p>
          <a:p>
            <a:pPr marL="171450" indent="-171450">
              <a:buFontTx/>
              <a:buChar char="-"/>
            </a:pPr>
            <a:r>
              <a:rPr lang="nl-NL" sz="1200" dirty="0" smtClean="0"/>
              <a:t>Filmpje over PE</a:t>
            </a:r>
          </a:p>
          <a:p>
            <a:pPr marL="171450" indent="-171450">
              <a:buFontTx/>
              <a:buChar char="-"/>
            </a:pPr>
            <a:r>
              <a:rPr lang="nl-NL" sz="1200" dirty="0"/>
              <a:t>Zie dia 8-17</a:t>
            </a:r>
          </a:p>
          <a:p>
            <a:pPr marL="171450" indent="-171450">
              <a:buFontTx/>
              <a:buChar char="-"/>
            </a:pPr>
            <a:endParaRPr lang="nl-NL" sz="1200" dirty="0" smtClean="0"/>
          </a:p>
          <a:p>
            <a:pPr marL="171450" indent="-171450">
              <a:buFontTx/>
              <a:buChar char="-"/>
            </a:pPr>
            <a:endParaRPr lang="nl-NL" sz="1200" dirty="0" smtClean="0"/>
          </a:p>
          <a:p>
            <a:pPr marL="171450" indent="-171450">
              <a:buFontTx/>
              <a:buChar char="-"/>
            </a:pPr>
            <a:endParaRPr lang="nl-NL" sz="1200" dirty="0"/>
          </a:p>
          <a:p>
            <a:pPr marL="171450" indent="-171450">
              <a:buFontTx/>
              <a:buChar char="-"/>
            </a:pPr>
            <a:endParaRPr lang="nl-NL" sz="1200" dirty="0" smtClean="0"/>
          </a:p>
          <a:p>
            <a:pPr marL="171450" indent="-171450">
              <a:buFontTx/>
              <a:buChar char="-"/>
            </a:pPr>
            <a:endParaRPr lang="nl-NL" sz="1200" dirty="0"/>
          </a:p>
          <a:p>
            <a:pPr marL="171450" indent="-171450">
              <a:buFontTx/>
              <a:buChar char="-"/>
            </a:pPr>
            <a:endParaRPr lang="nl-NL" sz="1200" dirty="0" smtClean="0"/>
          </a:p>
          <a:p>
            <a:pPr marL="171450" indent="-171450">
              <a:buFontTx/>
              <a:buChar char="-"/>
            </a:pPr>
            <a:endParaRPr lang="nl-NL" sz="1200" dirty="0"/>
          </a:p>
          <a:p>
            <a:pPr marL="171450" indent="-171450">
              <a:buFontTx/>
              <a:buChar char="-"/>
            </a:pPr>
            <a:r>
              <a:rPr lang="nl-NL" sz="1200" dirty="0" smtClean="0"/>
              <a:t>Uitleg PenNed.nl + Mijn PE</a:t>
            </a:r>
          </a:p>
          <a:p>
            <a:pPr marL="171450" indent="-171450">
              <a:buFontTx/>
              <a:buChar char="-"/>
            </a:pPr>
            <a:r>
              <a:rPr lang="nl-NL" sz="1200" dirty="0" smtClean="0"/>
              <a:t> dia 27-31</a:t>
            </a:r>
          </a:p>
          <a:p>
            <a:pPr marL="171450" indent="-171450">
              <a:buFontTx/>
              <a:buChar char="-"/>
            </a:pPr>
            <a:endParaRPr lang="nl-NL" sz="1200" dirty="0" smtClean="0"/>
          </a:p>
          <a:p>
            <a:pPr marL="171450" indent="-171450">
              <a:buFontTx/>
              <a:buChar char="-"/>
            </a:pPr>
            <a:endParaRPr lang="nl-NL" sz="1200" dirty="0"/>
          </a:p>
          <a:p>
            <a:pPr marL="171450" indent="-171450">
              <a:buFontTx/>
              <a:buChar char="-"/>
            </a:pPr>
            <a:endParaRPr lang="nl-NL" sz="1200" dirty="0" smtClean="0"/>
          </a:p>
          <a:p>
            <a:pPr marL="171450" indent="-171450">
              <a:buFontTx/>
              <a:buChar char="-"/>
            </a:pPr>
            <a:endParaRPr lang="nl-NL" sz="1200" dirty="0"/>
          </a:p>
          <a:p>
            <a:pPr marL="171450" indent="-171450">
              <a:buFontTx/>
              <a:buChar char="-"/>
            </a:pPr>
            <a:endParaRPr lang="nl-NL" sz="1200" dirty="0" smtClean="0"/>
          </a:p>
          <a:p>
            <a:pPr marL="171450" indent="-171450">
              <a:buFontTx/>
              <a:buChar char="-"/>
            </a:pPr>
            <a:endParaRPr lang="nl-NL" sz="1200" dirty="0"/>
          </a:p>
          <a:p>
            <a:pPr marL="171450" indent="-171450">
              <a:buFontTx/>
              <a:buChar char="-"/>
            </a:pPr>
            <a:r>
              <a:rPr lang="nl-NL" sz="1200" dirty="0" smtClean="0"/>
              <a:t>Assortiment bepalen</a:t>
            </a:r>
          </a:p>
          <a:p>
            <a:pPr marL="171450" indent="-171450">
              <a:buFontTx/>
              <a:buChar char="-"/>
            </a:pPr>
            <a:endParaRPr lang="nl-NL" sz="1200" dirty="0"/>
          </a:p>
          <a:p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571" y="1268413"/>
            <a:ext cx="5176029" cy="1052653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656" y="1386128"/>
            <a:ext cx="8198094" cy="1142535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245" y="1643687"/>
            <a:ext cx="3874477" cy="1354758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989" y="3256004"/>
            <a:ext cx="4790709" cy="963435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886" y="3189278"/>
            <a:ext cx="4460714" cy="127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1"/>
            <a:ext cx="7111841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/>
              <a:t>Filmpje over werken in een PE</a:t>
            </a:r>
          </a:p>
          <a:p>
            <a:endParaRPr lang="nl-NL" sz="2800" dirty="0" smtClean="0"/>
          </a:p>
          <a:p>
            <a:pPr marL="0" indent="0">
              <a:buNone/>
            </a:pPr>
            <a:r>
              <a:rPr lang="nl-NL" sz="2400" u="sng" dirty="0" smtClean="0"/>
              <a:t>Opties voor gebruik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Laat trainees vertellen over hun bijbaan: welke afdelingen kennen ze daar en zijn er bepaalde procedures tussen afdelingen?</a:t>
            </a:r>
            <a:endParaRPr lang="nl-NL" sz="2000" dirty="0"/>
          </a:p>
          <a:p>
            <a:r>
              <a:rPr lang="nl-NL" sz="2000" dirty="0" smtClean="0"/>
              <a:t>Laat het filmpje zien</a:t>
            </a:r>
          </a:p>
          <a:p>
            <a:r>
              <a:rPr lang="nl-NL" sz="2000" dirty="0" smtClean="0"/>
              <a:t>Vraag trainees of ze overeenkomsten met en verschillen tussen hun bijbanen zien</a:t>
            </a:r>
          </a:p>
          <a:p>
            <a:r>
              <a:rPr lang="nl-NL" sz="2000" dirty="0" smtClean="0"/>
              <a:t>Laat </a:t>
            </a:r>
            <a:r>
              <a:rPr lang="nl-NL" sz="2000" dirty="0"/>
              <a:t>filmpje nogmaals zien </a:t>
            </a:r>
            <a:r>
              <a:rPr lang="nl-NL" sz="2000" dirty="0" smtClean="0"/>
              <a:t>en pauzeer om per onderdeel de PE te presenteren </a:t>
            </a:r>
            <a:r>
              <a:rPr lang="nl-NL" sz="2000" dirty="0" smtClean="0">
                <a:sym typeface="Wingdings" panose="05000000000000000000" pitchFamily="2" charset="2"/>
              </a:rPr>
              <a:t>(alleen hoofdlijnen)</a:t>
            </a:r>
          </a:p>
          <a:p>
            <a:pPr marL="800100" lvl="2" indent="0">
              <a:buNone/>
            </a:pPr>
            <a:r>
              <a:rPr lang="nl-NL" sz="2000" dirty="0" smtClean="0">
                <a:sym typeface="Wingdings" panose="05000000000000000000" pitchFamily="2" charset="2"/>
              </a:rPr>
              <a:t>Of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Presenteer de PE (in grote lijnen)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Laat groepjes trainees het filmpje bekijken en laat ze bij elk onderdeel de vertaalslag maken naar de eigen PE</a:t>
            </a:r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11" y="273051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3200" dirty="0" smtClean="0"/>
              <a:t>II. Wat is een PE?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/>
              <a:t>https://www.youtube.com/watch?v=qolr2T7LDu4</a:t>
            </a:r>
            <a:endParaRPr lang="nl-NL" dirty="0"/>
          </a:p>
        </p:txBody>
      </p:sp>
      <p:sp>
        <p:nvSpPr>
          <p:cNvPr id="6" name="Tijdelijke aanduiding voor inhoud 6"/>
          <p:cNvSpPr txBox="1">
            <a:spLocks/>
          </p:cNvSpPr>
          <p:nvPr/>
        </p:nvSpPr>
        <p:spPr>
          <a:xfrm>
            <a:off x="6133381" y="273051"/>
            <a:ext cx="5745193" cy="585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800" i="1" dirty="0" smtClean="0">
                <a:hlinkClick r:id="rId2" tooltip="Een werkdag in een PE"/>
              </a:rPr>
              <a:t>Werken in een PE</a:t>
            </a:r>
            <a:endParaRPr lang="nl-NL" sz="2800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</p:txBody>
      </p:sp>
    </p:spTree>
    <p:extLst>
      <p:ext uri="{BB962C8B-B14F-4D97-AF65-F5344CB8AC3E}">
        <p14:creationId xmlns:p14="http://schemas.microsoft.com/office/powerpoint/2010/main" val="42446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226943" y="452077"/>
            <a:ext cx="7326149" cy="2903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De 2 dia’s hierna geven een samenvatting van wat een PE inhoudt.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Processen, procedures, interactie en communicatie zijn echt!</a:t>
            </a:r>
            <a:endParaRPr lang="nl-NL" sz="28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19" y="575573"/>
            <a:ext cx="3200000" cy="180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0" y="2631057"/>
            <a:ext cx="319999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2641" y="733245"/>
            <a:ext cx="10719759" cy="5392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Een </a:t>
            </a:r>
            <a:r>
              <a:rPr lang="nl-NL" dirty="0"/>
              <a:t>PE is een virtueel </a:t>
            </a:r>
            <a:r>
              <a:rPr lang="nl-NL" b="1" dirty="0">
                <a:solidFill>
                  <a:srgbClr val="0070C0"/>
                </a:solidFill>
              </a:rPr>
              <a:t>oefenbedrijf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rgbClr val="0070C0"/>
                </a:solidFill>
              </a:rPr>
              <a:t>Oefenbedrijf</a:t>
            </a:r>
            <a:r>
              <a:rPr lang="nl-NL" dirty="0"/>
              <a:t> </a:t>
            </a:r>
          </a:p>
          <a:p>
            <a:pPr marL="285750" indent="-285750"/>
            <a:r>
              <a:rPr lang="nl-NL" dirty="0"/>
              <a:t>Inkoop en verkoop van (handels)goederen aan klanten uit de hele wereld</a:t>
            </a:r>
          </a:p>
          <a:p>
            <a:pPr marL="285750" indent="-285750"/>
            <a:r>
              <a:rPr lang="nl-NL" dirty="0"/>
              <a:t>Bedrijfsleider + </a:t>
            </a:r>
            <a:r>
              <a:rPr lang="nl-NL" dirty="0" smtClean="0"/>
              <a:t>trainees </a:t>
            </a:r>
            <a:r>
              <a:rPr lang="nl-NL" dirty="0" smtClean="0">
                <a:sym typeface="Wingdings" panose="05000000000000000000" pitchFamily="2" charset="2"/>
              </a:rPr>
              <a:t></a:t>
            </a:r>
            <a:r>
              <a:rPr lang="nl-NL" dirty="0" smtClean="0"/>
              <a:t>georganiseerd </a:t>
            </a:r>
            <a:r>
              <a:rPr lang="nl-NL" dirty="0"/>
              <a:t>in </a:t>
            </a:r>
            <a:r>
              <a:rPr lang="nl-NL" dirty="0" smtClean="0"/>
              <a:t>afdelingen</a:t>
            </a:r>
          </a:p>
          <a:p>
            <a:pPr marL="285750" indent="-285750"/>
            <a:r>
              <a:rPr lang="nl-NL" dirty="0" smtClean="0">
                <a:sym typeface="Wingdings" panose="05000000000000000000" pitchFamily="2" charset="2"/>
              </a:rPr>
              <a:t>Elke </a:t>
            </a:r>
            <a:r>
              <a:rPr lang="nl-NL" dirty="0">
                <a:sym typeface="Wingdings" panose="05000000000000000000" pitchFamily="2" charset="2"/>
              </a:rPr>
              <a:t>afdeling heeft eigen werkzaamheden</a:t>
            </a:r>
            <a:r>
              <a:rPr lang="nl-NL" dirty="0"/>
              <a:t> </a:t>
            </a:r>
          </a:p>
          <a:p>
            <a:pPr marL="285750" indent="-285750"/>
            <a:r>
              <a:rPr lang="nl-NL" dirty="0"/>
              <a:t>Samenwerking noodzakelijk i.v.m. onderlinge afhankelijkheid</a:t>
            </a:r>
          </a:p>
          <a:p>
            <a:pPr marL="285750" indent="-285750"/>
            <a:r>
              <a:rPr lang="nl-NL" dirty="0" smtClean="0"/>
              <a:t>PE heeft eigen </a:t>
            </a:r>
            <a:r>
              <a:rPr lang="nl-NL" dirty="0"/>
              <a:t>huisstijl, eigen </a:t>
            </a:r>
            <a:r>
              <a:rPr lang="nl-NL" dirty="0" smtClean="0"/>
              <a:t>afspraken, </a:t>
            </a:r>
            <a:r>
              <a:rPr lang="nl-NL" dirty="0"/>
              <a:t>eigen cultuur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065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71269" y="707366"/>
            <a:ext cx="10745638" cy="564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Een </a:t>
            </a:r>
            <a:r>
              <a:rPr lang="nl-NL" dirty="0"/>
              <a:t>PE is een </a:t>
            </a:r>
            <a:r>
              <a:rPr lang="nl-NL" b="1" dirty="0">
                <a:solidFill>
                  <a:srgbClr val="0070C0"/>
                </a:solidFill>
              </a:rPr>
              <a:t>virtueel</a:t>
            </a:r>
            <a:r>
              <a:rPr lang="nl-NL" dirty="0"/>
              <a:t> oefenbedrijf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 smtClean="0">
                <a:solidFill>
                  <a:srgbClr val="0070C0"/>
                </a:solidFill>
              </a:rPr>
              <a:t>Virtueel</a:t>
            </a:r>
            <a:endParaRPr lang="nl-NL" b="1" dirty="0">
              <a:solidFill>
                <a:srgbClr val="0070C0"/>
              </a:solidFill>
            </a:endParaRPr>
          </a:p>
          <a:p>
            <a:pPr marL="285750" indent="-285750"/>
            <a:r>
              <a:rPr lang="nl-NL" dirty="0" smtClean="0"/>
              <a:t>Net echt!</a:t>
            </a:r>
          </a:p>
          <a:p>
            <a:pPr marL="285750" indent="-285750"/>
            <a:r>
              <a:rPr lang="nl-NL" dirty="0" smtClean="0"/>
              <a:t>Via </a:t>
            </a:r>
            <a:r>
              <a:rPr lang="nl-NL" dirty="0"/>
              <a:t>online systemen</a:t>
            </a:r>
          </a:p>
          <a:p>
            <a:pPr marL="285750" indent="-285750"/>
            <a:r>
              <a:rPr lang="nl-NL" dirty="0" smtClean="0"/>
              <a:t>Maar</a:t>
            </a:r>
          </a:p>
          <a:p>
            <a:pPr marL="685800" lvl="1"/>
            <a:r>
              <a:rPr lang="nl-NL" dirty="0" smtClean="0"/>
              <a:t>Pinnen </a:t>
            </a:r>
            <a:r>
              <a:rPr lang="nl-NL" dirty="0"/>
              <a:t>(van bankrekening) kan niet</a:t>
            </a:r>
          </a:p>
          <a:p>
            <a:pPr marL="685800" lvl="1"/>
            <a:r>
              <a:rPr lang="nl-NL" dirty="0"/>
              <a:t>Producten worden niet echt geleverd (pakbon geldt als levering)</a:t>
            </a:r>
          </a:p>
          <a:p>
            <a:pPr marL="685800" lvl="1"/>
            <a:r>
              <a:rPr lang="nl-NL" dirty="0"/>
              <a:t>Klanten zijn mensen in </a:t>
            </a:r>
            <a:r>
              <a:rPr lang="nl-NL" dirty="0" smtClean="0"/>
              <a:t>opleiding (NL: vooral mbo-studenten en volwasseneducatie)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47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6024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800" dirty="0" smtClean="0"/>
              <a:t>Doel is om afspraken/regels te maken.</a:t>
            </a:r>
          </a:p>
          <a:p>
            <a:pPr marL="0" indent="0">
              <a:buNone/>
            </a:pPr>
            <a:r>
              <a:rPr lang="nl-NL" sz="2800" dirty="0" smtClean="0"/>
              <a:t>Bijvoorbeeld over:</a:t>
            </a:r>
          </a:p>
          <a:p>
            <a:pPr marL="0" indent="0">
              <a:buNone/>
            </a:pPr>
            <a:endParaRPr lang="nl-NL" sz="2800" dirty="0" smtClean="0"/>
          </a:p>
          <a:p>
            <a:r>
              <a:rPr lang="nl-NL" sz="2800" dirty="0" smtClean="0"/>
              <a:t>Cultuur/omgangsvormen</a:t>
            </a:r>
          </a:p>
          <a:p>
            <a:pPr lvl="1">
              <a:buFontTx/>
              <a:buChar char="-"/>
            </a:pPr>
            <a:r>
              <a:rPr lang="nl-NL" sz="2400" dirty="0" smtClean="0"/>
              <a:t>Tegen klanten: u of je?</a:t>
            </a:r>
          </a:p>
          <a:p>
            <a:pPr lvl="1">
              <a:buFontTx/>
              <a:buChar char="-"/>
            </a:pPr>
            <a:r>
              <a:rPr lang="nl-NL" sz="2400" dirty="0" smtClean="0"/>
              <a:t>Gebruik privé-gsm?</a:t>
            </a:r>
          </a:p>
          <a:p>
            <a:pPr lvl="1">
              <a:buFontTx/>
              <a:buChar char="-"/>
            </a:pPr>
            <a:r>
              <a:rPr lang="nl-NL" sz="2400" dirty="0" smtClean="0"/>
              <a:t>Te laat komen (net als op school of net als in bedrijfsleven)?</a:t>
            </a:r>
          </a:p>
          <a:p>
            <a:pPr lvl="1">
              <a:buFontTx/>
              <a:buChar char="-"/>
            </a:pPr>
            <a:r>
              <a:rPr lang="nl-NL" sz="2400" dirty="0" smtClean="0"/>
              <a:t>Pauzes: zelf te bepalen of centraal of …?</a:t>
            </a:r>
          </a:p>
          <a:p>
            <a:pPr lvl="1">
              <a:buFontTx/>
              <a:buChar char="-"/>
            </a:pPr>
            <a:r>
              <a:rPr lang="nl-NL" sz="2400" dirty="0" smtClean="0"/>
              <a:t>Toiletbezoek: melden of niet?</a:t>
            </a:r>
          </a:p>
          <a:p>
            <a:pPr lvl="1">
              <a:buFontTx/>
              <a:buChar char="-"/>
            </a:pPr>
            <a:r>
              <a:rPr lang="nl-NL" sz="2400" dirty="0" smtClean="0"/>
              <a:t>…</a:t>
            </a:r>
          </a:p>
          <a:p>
            <a:r>
              <a:rPr lang="nl-NL" sz="2800" dirty="0" smtClean="0"/>
              <a:t>Afwezigheid: hoe + wanneer melden</a:t>
            </a:r>
            <a:endParaRPr lang="nl-NL" sz="2800" dirty="0"/>
          </a:p>
          <a:p>
            <a:r>
              <a:rPr lang="nl-NL" sz="2800" dirty="0" smtClean="0"/>
              <a:t>Eten en drinken op het werk</a:t>
            </a:r>
          </a:p>
          <a:p>
            <a:r>
              <a:rPr lang="nl-NL" sz="2800" dirty="0" smtClean="0"/>
              <a:t>…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50" y="334033"/>
            <a:ext cx="3200000" cy="1800000"/>
          </a:xfrm>
          <a:prstGeom prst="rect">
            <a:avLst/>
          </a:prstGeom>
        </p:spPr>
      </p:pic>
      <p:sp>
        <p:nvSpPr>
          <p:cNvPr id="9" name="Rechthoekig bijschrift 8"/>
          <p:cNvSpPr/>
          <p:nvPr/>
        </p:nvSpPr>
        <p:spPr>
          <a:xfrm>
            <a:off x="622049" y="3666227"/>
            <a:ext cx="3160144" cy="1940944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i="1" dirty="0" smtClean="0">
              <a:solidFill>
                <a:schemeClr val="tx1"/>
              </a:solidFill>
            </a:endParaRPr>
          </a:p>
          <a:p>
            <a:r>
              <a:rPr lang="nl-NL" i="1" dirty="0" smtClean="0">
                <a:solidFill>
                  <a:schemeClr val="tx1"/>
                </a:solidFill>
              </a:rPr>
              <a:t>Leg </a:t>
            </a:r>
            <a:r>
              <a:rPr lang="nl-NL" i="1" dirty="0">
                <a:solidFill>
                  <a:schemeClr val="tx1"/>
                </a:solidFill>
              </a:rPr>
              <a:t>de afspraken vast in een document op het Google Drive account wat bij de PE hoort</a:t>
            </a:r>
            <a:r>
              <a:rPr lang="nl-NL" i="1" dirty="0" smtClean="0">
                <a:solidFill>
                  <a:schemeClr val="tx1"/>
                </a:solidFill>
              </a:rPr>
              <a:t>.</a:t>
            </a:r>
          </a:p>
          <a:p>
            <a:endParaRPr lang="nl-NL" i="1" dirty="0">
              <a:solidFill>
                <a:schemeClr val="tx1"/>
              </a:solidFill>
            </a:endParaRPr>
          </a:p>
          <a:p>
            <a:r>
              <a:rPr lang="nl-NL" sz="1600" i="1" dirty="0" smtClean="0">
                <a:solidFill>
                  <a:schemeClr val="tx1"/>
                </a:solidFill>
              </a:rPr>
              <a:t>Optie</a:t>
            </a:r>
            <a:r>
              <a:rPr lang="nl-NL" sz="1600" i="1" dirty="0">
                <a:solidFill>
                  <a:schemeClr val="tx1"/>
                </a:solidFill>
              </a:rPr>
              <a:t>: wijs een trainee aan (bv de office manager) die de afspraken noteert.</a:t>
            </a:r>
          </a:p>
          <a:p>
            <a:endParaRPr lang="nl-NL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314209"/>
          </a:xfrm>
        </p:spPr>
        <p:txBody>
          <a:bodyPr anchor="ctr">
            <a:normAutofit/>
          </a:bodyPr>
          <a:lstStyle/>
          <a:p>
            <a:r>
              <a:rPr lang="nl-NL" sz="3200" dirty="0" smtClean="0"/>
              <a:t>III. AFSPRAKEN</a:t>
            </a:r>
            <a:br>
              <a:rPr lang="nl-NL" sz="3200" dirty="0" smtClean="0"/>
            </a:br>
            <a:r>
              <a:rPr lang="nl-NL" sz="3200" dirty="0" smtClean="0"/>
              <a:t>Omgangsvormen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Hoe gaan we in dit bedrijf met elkaar om?</a:t>
            </a: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1" y="1587259"/>
            <a:ext cx="3788435" cy="37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b="1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8" name="Tijdelijke aanduiding voor inhoud 6"/>
          <p:cNvSpPr txBox="1">
            <a:spLocks/>
          </p:cNvSpPr>
          <p:nvPr/>
        </p:nvSpPr>
        <p:spPr>
          <a:xfrm>
            <a:off x="4919133" y="425451"/>
            <a:ext cx="6815667" cy="5853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 smtClean="0"/>
              <a:t>Organigram tonen</a:t>
            </a:r>
            <a:endParaRPr lang="nl-NL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800" dirty="0" smtClean="0"/>
              <a:t>Bij de voorbereidingen van de PE heb je bedacht welke indeling in afdelingen de PE kent.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800" dirty="0" smtClean="0"/>
              <a:t>Kijk in de </a:t>
            </a:r>
            <a:r>
              <a:rPr lang="nl-NL" sz="2800" dirty="0" smtClean="0">
                <a:hlinkClick r:id="rId2"/>
              </a:rPr>
              <a:t>Bibliotheek Opzetten</a:t>
            </a:r>
            <a:r>
              <a:rPr lang="nl-NL" sz="2800" dirty="0" smtClean="0"/>
              <a:t> voor twee voorbeelden.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800" dirty="0"/>
          </a:p>
          <a:p>
            <a:pPr marL="800100" lvl="2" indent="0">
              <a:buFont typeface="Arial" panose="020B0604020202020204" pitchFamily="34" charset="0"/>
              <a:buNone/>
            </a:pPr>
            <a:r>
              <a:rPr lang="nl-NL" sz="2000" dirty="0" smtClean="0"/>
              <a:t>Overweeg of je de trainees laat kiezen op welke afdeling ze gaan werken of dat je dat vooraf vastlegt (met eventueel een wissel na ... </a:t>
            </a:r>
            <a:r>
              <a:rPr lang="nl-NL" sz="2000" dirty="0"/>
              <a:t>w</a:t>
            </a:r>
            <a:r>
              <a:rPr lang="nl-NL" sz="2000" dirty="0" smtClean="0"/>
              <a:t>eken).</a:t>
            </a:r>
          </a:p>
          <a:p>
            <a:pPr marL="800100" lvl="2" indent="0">
              <a:buFont typeface="Arial" panose="020B0604020202020204" pitchFamily="34" charset="0"/>
              <a:buNone/>
            </a:pPr>
            <a:r>
              <a:rPr lang="nl-NL" sz="2000" dirty="0" smtClean="0"/>
              <a:t>Als je ze laat kiezen: overweeg om sollicitaties te laten uitvoeren voor elke functie.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800" b="1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1" y="3507869"/>
            <a:ext cx="4949289" cy="3239608"/>
          </a:xfrm>
          <a:prstGeom prst="rect">
            <a:avLst/>
          </a:prstGeom>
        </p:spPr>
      </p:pic>
      <p:sp>
        <p:nvSpPr>
          <p:cNvPr id="10" name="Pijl-omlaag 9"/>
          <p:cNvSpPr/>
          <p:nvPr/>
        </p:nvSpPr>
        <p:spPr>
          <a:xfrm rot="18665532">
            <a:off x="1836648" y="4435872"/>
            <a:ext cx="412941" cy="11048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3670852">
            <a:off x="1832715" y="5573716"/>
            <a:ext cx="412941" cy="110489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23" y="549694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 smtClean="0"/>
              <a:t>Organigram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230" y="1584968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16" y="1112808"/>
            <a:ext cx="4824066" cy="482406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314209"/>
          </a:xfrm>
        </p:spPr>
        <p:txBody>
          <a:bodyPr anchor="ctr">
            <a:normAutofit/>
          </a:bodyPr>
          <a:lstStyle/>
          <a:p>
            <a:r>
              <a:rPr lang="nl-NL" sz="3200" dirty="0" smtClean="0"/>
              <a:t>III. AFSPRAKEN</a:t>
            </a:r>
            <a:br>
              <a:rPr lang="nl-NL" sz="3200" dirty="0" smtClean="0"/>
            </a:br>
            <a:r>
              <a:rPr lang="nl-NL" sz="3200" dirty="0" smtClean="0"/>
              <a:t>Wie doet wat?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434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6326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400" b="1" dirty="0" smtClean="0"/>
              <a:t>Dagstart – individueel</a:t>
            </a:r>
          </a:p>
          <a:p>
            <a:pPr marL="0" indent="0">
              <a:buNone/>
            </a:pPr>
            <a:r>
              <a:rPr lang="nl-NL" sz="2800" dirty="0" smtClean="0"/>
              <a:t>Voorbereiden:</a:t>
            </a:r>
            <a:endParaRPr lang="nl-NL" sz="2800" dirty="0"/>
          </a:p>
          <a:p>
            <a:r>
              <a:rPr lang="nl-NL" sz="2800" dirty="0" smtClean="0"/>
              <a:t>Zorg dat in het Portaal de trainees zijn aangemaakt en dat je alle inloginfo voor hen beschikbaar hebt. </a:t>
            </a:r>
          </a:p>
          <a:p>
            <a:endParaRPr lang="nl-NL" sz="2800" dirty="0" smtClean="0"/>
          </a:p>
          <a:p>
            <a:pPr marL="400050" lvl="1" indent="0">
              <a:buNone/>
            </a:pPr>
            <a:r>
              <a:rPr lang="nl-NL" sz="2000" dirty="0" smtClean="0">
                <a:sym typeface="Wingdings" panose="05000000000000000000" pitchFamily="2" charset="2"/>
              </a:rPr>
              <a:t> </a:t>
            </a:r>
            <a:r>
              <a:rPr lang="nl-NL" sz="2000" dirty="0" smtClean="0"/>
              <a:t>Zie filmpje </a:t>
            </a:r>
            <a:r>
              <a:rPr lang="nl-NL" sz="2000" dirty="0" smtClean="0">
                <a:hlinkClick r:id="rId2"/>
              </a:rPr>
              <a:t>Trainees en hun portalrechten</a:t>
            </a:r>
            <a:r>
              <a:rPr lang="nl-NL" sz="2000" dirty="0" smtClean="0"/>
              <a:t> in de </a:t>
            </a:r>
            <a:r>
              <a:rPr lang="nl-NL" sz="2000" dirty="0" smtClean="0">
                <a:hlinkClick r:id="rId3"/>
              </a:rPr>
              <a:t>Bibliotheek Ondernemen</a:t>
            </a:r>
            <a:r>
              <a:rPr lang="nl-NL" sz="2000" dirty="0" smtClean="0"/>
              <a:t> (inlog als BL vereist)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800" dirty="0" smtClean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8" name="Rechthoekig bijschrift 7"/>
          <p:cNvSpPr/>
          <p:nvPr/>
        </p:nvSpPr>
        <p:spPr>
          <a:xfrm>
            <a:off x="1235627" y="4032866"/>
            <a:ext cx="2493034" cy="1953866"/>
          </a:xfrm>
          <a:prstGeom prst="wedgeRectCallout">
            <a:avLst>
              <a:gd name="adj1" fmla="val 93008"/>
              <a:gd name="adj2" fmla="val -217122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i="1" dirty="0">
                <a:solidFill>
                  <a:schemeClr val="tx1"/>
                </a:solidFill>
              </a:rPr>
              <a:t>Hiermee wordt bedoeld een vaste </a:t>
            </a:r>
            <a:r>
              <a:rPr lang="nl-NL" sz="1400" b="1" i="1" dirty="0">
                <a:solidFill>
                  <a:schemeClr val="tx1"/>
                </a:solidFill>
              </a:rPr>
              <a:t>routine</a:t>
            </a:r>
            <a:r>
              <a:rPr lang="nl-NL" sz="1400" i="1" dirty="0">
                <a:solidFill>
                  <a:schemeClr val="tx1"/>
                </a:solidFill>
              </a:rPr>
              <a:t> die de trainees uitvoeren voordat ze met hun taken en overleggen aan de slag </a:t>
            </a:r>
            <a:r>
              <a:rPr lang="nl-NL" sz="1400" i="1" dirty="0" smtClean="0">
                <a:solidFill>
                  <a:schemeClr val="tx1"/>
                </a:solidFill>
              </a:rPr>
              <a:t>gaan. </a:t>
            </a:r>
          </a:p>
          <a:p>
            <a:endParaRPr lang="nl-NL" sz="1400" i="1" dirty="0" smtClean="0">
              <a:solidFill>
                <a:schemeClr val="tx1"/>
              </a:solidFill>
            </a:endParaRPr>
          </a:p>
          <a:p>
            <a:r>
              <a:rPr lang="nl-NL" sz="1400" i="1" dirty="0" smtClean="0">
                <a:solidFill>
                  <a:schemeClr val="tx1"/>
                </a:solidFill>
              </a:rPr>
              <a:t>Doel is zorgen dat ieder alle benodigde info bij de hand heeft.</a:t>
            </a:r>
            <a:endParaRPr lang="nl-NL" sz="1400" i="1" dirty="0">
              <a:solidFill>
                <a:schemeClr val="tx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50" y="445580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BLOK 1 - docent</a:t>
            </a:r>
            <a:endParaRPr lang="nl-NL" dirty="0"/>
          </a:p>
        </p:txBody>
      </p:sp>
      <p:graphicFrame>
        <p:nvGraphicFramePr>
          <p:cNvPr id="14" name="Tijdelijke aanduiding voor inhoud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7995188"/>
              </p:ext>
            </p:extLst>
          </p:nvPr>
        </p:nvGraphicFramePr>
        <p:xfrm>
          <a:off x="546374" y="2519261"/>
          <a:ext cx="4138883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210">
                  <a:extLst>
                    <a:ext uri="{9D8B030D-6E8A-4147-A177-3AD203B41FA5}">
                      <a16:colId xmlns:a16="http://schemas.microsoft.com/office/drawing/2014/main" val="84395879"/>
                    </a:ext>
                  </a:extLst>
                </a:gridCol>
                <a:gridCol w="2934673">
                  <a:extLst>
                    <a:ext uri="{9D8B030D-6E8A-4147-A177-3AD203B41FA5}">
                      <a16:colId xmlns:a16="http://schemas.microsoft.com/office/drawing/2014/main" val="1569872940"/>
                    </a:ext>
                  </a:extLst>
                </a:gridCol>
              </a:tblGrid>
              <a:tr h="3933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>
                          <a:effectLst/>
                        </a:rPr>
                        <a:t>Werkdag 1</a:t>
                      </a:r>
                      <a:endParaRPr lang="nl-NL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Introductie van de PE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(ongeveer zoals in sheet 8 t/m 17 van Ariannes PowerPoint)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Inloggen op penned.nl en naar Mijn PE gaan (waar al een welkomsttekst staat; </a:t>
                      </a:r>
                      <a:r>
                        <a:rPr lang="nl-NL" sz="1600" b="0" dirty="0" err="1">
                          <a:effectLst/>
                        </a:rPr>
                        <a:t>vgl</a:t>
                      </a:r>
                      <a:r>
                        <a:rPr lang="nl-NL" sz="1600" b="0" dirty="0">
                          <a:effectLst/>
                        </a:rPr>
                        <a:t> sheet 27 t/m 31 van de </a:t>
                      </a:r>
                      <a:r>
                        <a:rPr lang="nl-NL" sz="1600" b="0" dirty="0" err="1">
                          <a:effectLst/>
                        </a:rPr>
                        <a:t>Powerpoint</a:t>
                      </a:r>
                      <a:r>
                        <a:rPr lang="nl-NL" sz="1600" b="0" dirty="0">
                          <a:effectLst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Bepalen van het assortiment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(inleidend verhaal, daarna in tweetallen de bedrijvengids laten doorspitten, en tweetallen suggesties laten doen, daar vervolgens in groepen van 4 keuzes laten maken, die klassikaal presenteren en klassikaal laten beslissen.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</a:rPr>
                        <a:t>Evt. daarna iedereen 2 artikelen laten bedenken, met omschrijving, prijs enz.</a:t>
                      </a:r>
                      <a:endParaRPr lang="nl-NL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extLst>
                  <a:ext uri="{0D108BD9-81ED-4DB2-BD59-A6C34878D82A}">
                    <a16:rowId xmlns:a16="http://schemas.microsoft.com/office/drawing/2014/main" val="1584736727"/>
                  </a:ext>
                </a:extLst>
              </a:tr>
            </a:tbl>
          </a:graphicData>
        </a:graphic>
      </p:graphicFrame>
      <p:sp>
        <p:nvSpPr>
          <p:cNvPr id="15" name="Tijdelijke aanduiding voor inhoud 14"/>
          <p:cNvSpPr>
            <a:spLocks noGrp="1"/>
          </p:cNvSpPr>
          <p:nvPr>
            <p:ph sz="half" idx="2"/>
          </p:nvPr>
        </p:nvSpPr>
        <p:spPr>
          <a:xfrm>
            <a:off x="8889999" y="5592002"/>
            <a:ext cx="2825631" cy="534161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5192424" y="1363181"/>
            <a:ext cx="2311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Blok 1</a:t>
            </a:r>
          </a:p>
          <a:p>
            <a:r>
              <a:rPr lang="nl-NL" sz="1200" dirty="0"/>
              <a:t>Introductie van de </a:t>
            </a:r>
            <a:r>
              <a:rPr lang="nl-NL" sz="1200" dirty="0" smtClean="0"/>
              <a:t>PE</a:t>
            </a:r>
          </a:p>
          <a:p>
            <a:pPr marL="171450" indent="-171450">
              <a:buFontTx/>
              <a:buChar char="-"/>
            </a:pPr>
            <a:r>
              <a:rPr lang="nl-NL" sz="1200" dirty="0" smtClean="0"/>
              <a:t>Filmpje over PE</a:t>
            </a:r>
          </a:p>
          <a:p>
            <a:pPr marL="171450" indent="-171450">
              <a:buFontTx/>
              <a:buChar char="-"/>
            </a:pPr>
            <a:r>
              <a:rPr lang="nl-NL" sz="1200" dirty="0"/>
              <a:t>Zie dia 8-17</a:t>
            </a:r>
          </a:p>
          <a:p>
            <a:pPr marL="171450" indent="-171450">
              <a:buFontTx/>
              <a:buChar char="-"/>
            </a:pPr>
            <a:endParaRPr lang="nl-NL" sz="1200" dirty="0" smtClean="0"/>
          </a:p>
          <a:p>
            <a:pPr marL="171450" indent="-171450">
              <a:buFontTx/>
              <a:buChar char="-"/>
            </a:pPr>
            <a:endParaRPr lang="nl-NL" sz="1200" dirty="0" smtClean="0"/>
          </a:p>
          <a:p>
            <a:pPr marL="171450" indent="-171450">
              <a:buFontTx/>
              <a:buChar char="-"/>
            </a:pPr>
            <a:endParaRPr lang="nl-NL" sz="1200" dirty="0"/>
          </a:p>
          <a:p>
            <a:pPr marL="171450" indent="-171450">
              <a:buFontTx/>
              <a:buChar char="-"/>
            </a:pPr>
            <a:endParaRPr lang="nl-NL" sz="1200" dirty="0" smtClean="0"/>
          </a:p>
          <a:p>
            <a:pPr marL="171450" indent="-171450">
              <a:buFontTx/>
              <a:buChar char="-"/>
            </a:pPr>
            <a:endParaRPr lang="nl-NL" sz="1200" dirty="0"/>
          </a:p>
          <a:p>
            <a:pPr marL="171450" indent="-171450">
              <a:buFontTx/>
              <a:buChar char="-"/>
            </a:pPr>
            <a:endParaRPr lang="nl-NL" sz="1200" dirty="0" smtClean="0"/>
          </a:p>
          <a:p>
            <a:pPr marL="171450" indent="-171450">
              <a:buFontTx/>
              <a:buChar char="-"/>
            </a:pPr>
            <a:endParaRPr lang="nl-NL" sz="1200" dirty="0"/>
          </a:p>
          <a:p>
            <a:pPr marL="171450" indent="-171450">
              <a:buFontTx/>
              <a:buChar char="-"/>
            </a:pPr>
            <a:r>
              <a:rPr lang="nl-NL" sz="1200" dirty="0" smtClean="0"/>
              <a:t>Uitleg PenNed.nl + Mijn PE</a:t>
            </a:r>
          </a:p>
          <a:p>
            <a:pPr marL="171450" indent="-171450">
              <a:buFontTx/>
              <a:buChar char="-"/>
            </a:pPr>
            <a:r>
              <a:rPr lang="nl-NL" sz="1200" dirty="0" smtClean="0"/>
              <a:t> dia 27-31</a:t>
            </a:r>
          </a:p>
          <a:p>
            <a:pPr marL="171450" indent="-171450">
              <a:buFontTx/>
              <a:buChar char="-"/>
            </a:pPr>
            <a:endParaRPr lang="nl-NL" sz="1200" dirty="0" smtClean="0"/>
          </a:p>
          <a:p>
            <a:pPr marL="171450" indent="-171450">
              <a:buFontTx/>
              <a:buChar char="-"/>
            </a:pPr>
            <a:endParaRPr lang="nl-NL" sz="1200" dirty="0"/>
          </a:p>
          <a:p>
            <a:pPr marL="171450" indent="-171450">
              <a:buFontTx/>
              <a:buChar char="-"/>
            </a:pPr>
            <a:endParaRPr lang="nl-NL" sz="1200" dirty="0" smtClean="0"/>
          </a:p>
          <a:p>
            <a:pPr marL="171450" indent="-171450">
              <a:buFontTx/>
              <a:buChar char="-"/>
            </a:pPr>
            <a:endParaRPr lang="nl-NL" sz="1200" dirty="0"/>
          </a:p>
          <a:p>
            <a:pPr marL="171450" indent="-171450">
              <a:buFontTx/>
              <a:buChar char="-"/>
            </a:pPr>
            <a:endParaRPr lang="nl-NL" sz="1200" dirty="0" smtClean="0"/>
          </a:p>
          <a:p>
            <a:pPr marL="171450" indent="-171450">
              <a:buFontTx/>
              <a:buChar char="-"/>
            </a:pPr>
            <a:endParaRPr lang="nl-NL" sz="1200" dirty="0"/>
          </a:p>
          <a:p>
            <a:pPr marL="171450" indent="-171450">
              <a:buFontTx/>
              <a:buChar char="-"/>
            </a:pPr>
            <a:r>
              <a:rPr lang="nl-NL" sz="1200" dirty="0" smtClean="0"/>
              <a:t>Assortiment bepalen</a:t>
            </a:r>
          </a:p>
          <a:p>
            <a:pPr marL="171450" indent="-171450">
              <a:buFontTx/>
              <a:buChar char="-"/>
            </a:pPr>
            <a:endParaRPr lang="nl-NL" sz="1200" dirty="0"/>
          </a:p>
          <a:p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571" y="1268413"/>
            <a:ext cx="5176029" cy="1052653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656" y="1386128"/>
            <a:ext cx="8198094" cy="1142535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245" y="1643687"/>
            <a:ext cx="3874477" cy="1354758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8989" y="3256004"/>
            <a:ext cx="4790709" cy="963435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886" y="3189278"/>
            <a:ext cx="4460714" cy="127232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09600" y="1148408"/>
            <a:ext cx="3516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Programma</a:t>
            </a:r>
          </a:p>
          <a:p>
            <a:r>
              <a:rPr lang="nl-NL" dirty="0" smtClean="0"/>
              <a:t>Introductie van de PE</a:t>
            </a:r>
          </a:p>
          <a:p>
            <a:r>
              <a:rPr lang="nl-NL" smtClean="0"/>
              <a:t>* Filmpje over de PE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34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 smtClean="0"/>
              <a:t>Dagstart – individueel uit te voeren</a:t>
            </a:r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r>
              <a:rPr lang="nl-NL" sz="2800" dirty="0" smtClean="0"/>
              <a:t>Dit doe je elke werkdag als eerste: benodigde websites / bestanden openen</a:t>
            </a:r>
          </a:p>
          <a:p>
            <a:pPr lvl="1"/>
            <a:r>
              <a:rPr lang="nl-NL" sz="2400" dirty="0" smtClean="0"/>
              <a:t>PenNed-website + inloggen (=MijnPE)</a:t>
            </a:r>
            <a:endParaRPr lang="nl-NL" sz="2400" dirty="0"/>
          </a:p>
          <a:p>
            <a:pPr lvl="1"/>
            <a:r>
              <a:rPr lang="nl-NL" sz="2400" dirty="0" smtClean="0"/>
              <a:t>PE-portal (bankomgeving e.d.)</a:t>
            </a:r>
            <a:endParaRPr lang="nl-NL" sz="2400" dirty="0"/>
          </a:p>
          <a:p>
            <a:pPr lvl="1"/>
            <a:r>
              <a:rPr lang="nl-NL" sz="2400" dirty="0" smtClean="0"/>
              <a:t>Website van de eigen PE</a:t>
            </a:r>
            <a:endParaRPr lang="nl-NL" sz="2400" dirty="0"/>
          </a:p>
          <a:p>
            <a:pPr lvl="1"/>
            <a:r>
              <a:rPr lang="nl-NL" sz="2400" dirty="0"/>
              <a:t>Gmail van de PE </a:t>
            </a:r>
            <a:r>
              <a:rPr lang="nl-NL" sz="2400" dirty="0" smtClean="0"/>
              <a:t>en andere Google-apps</a:t>
            </a:r>
          </a:p>
          <a:p>
            <a:pPr lvl="1"/>
            <a:r>
              <a:rPr lang="nl-NL" sz="2400" dirty="0" smtClean="0"/>
              <a:t>Agenda en </a:t>
            </a:r>
            <a:r>
              <a:rPr lang="nl-NL" sz="2400" dirty="0"/>
              <a:t>T</a:t>
            </a:r>
            <a:r>
              <a:rPr lang="nl-NL" sz="2400" dirty="0" smtClean="0"/>
              <a:t>akenlijst [bv in Trello of Google-agenda + Google Tasks</a:t>
            </a:r>
            <a:endParaRPr lang="nl-NL" sz="2400" dirty="0"/>
          </a:p>
          <a:p>
            <a:pPr lvl="1"/>
            <a:r>
              <a:rPr lang="nl-NL" sz="2400" dirty="0" smtClean="0"/>
              <a:t>Medewerkerslijst / Telefoonlijst</a:t>
            </a:r>
          </a:p>
          <a:p>
            <a:pPr lvl="1"/>
            <a:r>
              <a:rPr lang="nl-NL" sz="2400" dirty="0" smtClean="0"/>
              <a:t>Organigram van de PE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957" y="2597748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7" name="Rechthoekig bijschrift 6"/>
          <p:cNvSpPr/>
          <p:nvPr/>
        </p:nvSpPr>
        <p:spPr>
          <a:xfrm>
            <a:off x="609601" y="3199608"/>
            <a:ext cx="2288874" cy="1233578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Zie verder voor voorbeelden en links </a:t>
            </a: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de </a:t>
            </a:r>
            <a:r>
              <a:rPr lang="nl-NL" dirty="0">
                <a:solidFill>
                  <a:schemeClr val="tx1"/>
                </a:solidFill>
              </a:rPr>
              <a:t>pagina’s </a:t>
            </a: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i="1" dirty="0" smtClean="0">
                <a:solidFill>
                  <a:schemeClr val="tx1"/>
                </a:solidFill>
              </a:rPr>
              <a:t>Dit </a:t>
            </a:r>
            <a:r>
              <a:rPr lang="nl-NL" i="1" dirty="0">
                <a:solidFill>
                  <a:schemeClr val="tx1"/>
                </a:solidFill>
              </a:rPr>
              <a:t>moet je weten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314209"/>
          </a:xfrm>
        </p:spPr>
        <p:txBody>
          <a:bodyPr anchor="ctr">
            <a:normAutofit/>
          </a:bodyPr>
          <a:lstStyle/>
          <a:p>
            <a:r>
              <a:rPr lang="nl-NL" sz="3200" dirty="0" smtClean="0"/>
              <a:t>III. AFSPRAKEN</a:t>
            </a:r>
            <a:br>
              <a:rPr lang="nl-NL" sz="3200" dirty="0" smtClean="0"/>
            </a:br>
            <a:r>
              <a:rPr lang="nl-NL" sz="3200" dirty="0" smtClean="0"/>
              <a:t>Je werkdag starten</a:t>
            </a:r>
            <a:endParaRPr lang="nl-NL" sz="3200" dirty="0"/>
          </a:p>
        </p:txBody>
      </p:sp>
      <p:sp>
        <p:nvSpPr>
          <p:cNvPr id="10" name="Rechthoekig bijschrift 9"/>
          <p:cNvSpPr/>
          <p:nvPr/>
        </p:nvSpPr>
        <p:spPr>
          <a:xfrm>
            <a:off x="602314" y="4808970"/>
            <a:ext cx="3200000" cy="858585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chemeClr val="tx1"/>
                </a:solidFill>
              </a:rPr>
              <a:t>Zorg dat de info hier matcht met de info op </a:t>
            </a:r>
            <a:r>
              <a:rPr lang="nl-NL" dirty="0" smtClean="0">
                <a:solidFill>
                  <a:schemeClr val="tx1"/>
                </a:solidFill>
                <a:hlinkClick r:id="rId3" action="ppaction://hlinksldjump"/>
              </a:rPr>
              <a:t>deze dia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b="1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8" name="Tijdelijke aanduiding voor inhoud 6"/>
          <p:cNvSpPr txBox="1">
            <a:spLocks/>
          </p:cNvSpPr>
          <p:nvPr/>
        </p:nvSpPr>
        <p:spPr>
          <a:xfrm>
            <a:off x="4919133" y="425451"/>
            <a:ext cx="6815667" cy="58531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800" b="1" dirty="0" smtClean="0"/>
              <a:t>Dagstart gezamenlijk = Werkoverleg via Teams (of </a:t>
            </a:r>
            <a:r>
              <a:rPr lang="nl-NL" sz="2800" b="1" dirty="0" err="1" smtClean="0"/>
              <a:t>GoogleMeet</a:t>
            </a:r>
            <a:r>
              <a:rPr lang="nl-NL" sz="2800" b="1" dirty="0" smtClean="0"/>
              <a:t>)</a:t>
            </a:r>
            <a:endParaRPr lang="nl-NL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800" dirty="0" smtClean="0"/>
          </a:p>
          <a:p>
            <a:r>
              <a:rPr lang="nl-NL" sz="2800" dirty="0"/>
              <a:t>Laat iemand </a:t>
            </a:r>
            <a:r>
              <a:rPr lang="nl-NL" sz="2800" dirty="0" smtClean="0"/>
              <a:t>afspraken noteren </a:t>
            </a:r>
            <a:r>
              <a:rPr lang="nl-NL" sz="2800" dirty="0"/>
              <a:t>en </a:t>
            </a:r>
            <a:r>
              <a:rPr lang="nl-NL" sz="2800" dirty="0" smtClean="0"/>
              <a:t>een actielijst </a:t>
            </a:r>
            <a:r>
              <a:rPr lang="nl-NL" sz="2800" dirty="0"/>
              <a:t>maken</a:t>
            </a:r>
          </a:p>
          <a:p>
            <a:r>
              <a:rPr lang="nl-NL" sz="2800" dirty="0"/>
              <a:t>Toon afspraken en acties (bv in agenda, op planbord of flipover of …)</a:t>
            </a:r>
          </a:p>
          <a:p>
            <a:r>
              <a:rPr lang="nl-NL" sz="2800" dirty="0"/>
              <a:t>Einde dag: terugkomen op gemaakte afspraken en acties; zijn ze gerealiseerd?</a:t>
            </a:r>
          </a:p>
          <a:p>
            <a:r>
              <a:rPr lang="nl-NL" sz="2800" dirty="0"/>
              <a:t>Complexiteit van werkoverleg en afspraken-actielijst kan toenemen naarmate de PE langer draait. Trainee kan dan ook rol van voorzitter op zich nemen.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800" b="1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800" i="1" dirty="0"/>
          </a:p>
        </p:txBody>
      </p:sp>
      <p:sp>
        <p:nvSpPr>
          <p:cNvPr id="9" name="Rechthoekig bijschrift 8"/>
          <p:cNvSpPr/>
          <p:nvPr/>
        </p:nvSpPr>
        <p:spPr>
          <a:xfrm>
            <a:off x="692162" y="3968150"/>
            <a:ext cx="3362253" cy="2018583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i="1" dirty="0">
                <a:solidFill>
                  <a:schemeClr val="tx1"/>
                </a:solidFill>
              </a:rPr>
              <a:t>Bekijk </a:t>
            </a:r>
            <a:r>
              <a:rPr lang="nl-NL" sz="1400" i="1" dirty="0">
                <a:solidFill>
                  <a:schemeClr val="tx1"/>
                </a:solidFill>
                <a:hlinkClick r:id="rId2"/>
              </a:rPr>
              <a:t>hier</a:t>
            </a:r>
            <a:r>
              <a:rPr lang="nl-NL" sz="1400" i="1" dirty="0">
                <a:solidFill>
                  <a:schemeClr val="tx1"/>
                </a:solidFill>
              </a:rPr>
              <a:t> een filmpje van hoe een gezamenlijke Dagstart/Weekstart eruit kan zien</a:t>
            </a:r>
            <a:r>
              <a:rPr lang="nl-NL" sz="1400" i="1" dirty="0" smtClean="0">
                <a:solidFill>
                  <a:schemeClr val="tx1"/>
                </a:solidFill>
              </a:rPr>
              <a:t>.</a:t>
            </a:r>
          </a:p>
          <a:p>
            <a:endParaRPr lang="nl-NL" sz="1400" i="1" dirty="0">
              <a:solidFill>
                <a:schemeClr val="tx1"/>
              </a:solidFill>
            </a:endParaRPr>
          </a:p>
          <a:p>
            <a:r>
              <a:rPr lang="nl-NL" sz="1400" i="1" dirty="0">
                <a:solidFill>
                  <a:schemeClr val="tx1"/>
                </a:solidFill>
              </a:rPr>
              <a:t>NB: Zorg dat je eerst als bedrijfsleider bent ingelogd op de </a:t>
            </a:r>
            <a:r>
              <a:rPr lang="nl-NL" sz="1400" i="1" dirty="0">
                <a:solidFill>
                  <a:schemeClr val="tx1"/>
                </a:solidFill>
                <a:hlinkClick r:id="rId3"/>
              </a:rPr>
              <a:t>website</a:t>
            </a:r>
            <a:r>
              <a:rPr lang="nl-NL" sz="1400" i="1" dirty="0">
                <a:solidFill>
                  <a:schemeClr val="tx1"/>
                </a:solidFill>
              </a:rPr>
              <a:t> van PenNed vereist. </a:t>
            </a:r>
          </a:p>
          <a:p>
            <a:endParaRPr lang="nl-NL" sz="1400" i="1" dirty="0" smtClean="0">
              <a:solidFill>
                <a:schemeClr val="tx1"/>
              </a:solidFill>
            </a:endParaRPr>
          </a:p>
          <a:p>
            <a:r>
              <a:rPr lang="nl-NL" sz="1400" i="1" dirty="0" smtClean="0">
                <a:solidFill>
                  <a:schemeClr val="tx1"/>
                </a:solidFill>
              </a:rPr>
              <a:t>Trainees </a:t>
            </a:r>
            <a:r>
              <a:rPr lang="nl-NL" sz="1400" i="1" dirty="0">
                <a:solidFill>
                  <a:schemeClr val="tx1"/>
                </a:solidFill>
              </a:rPr>
              <a:t>hebben </a:t>
            </a:r>
            <a:r>
              <a:rPr lang="nl-NL" sz="1400" i="1" dirty="0" smtClean="0">
                <a:solidFill>
                  <a:schemeClr val="tx1"/>
                </a:solidFill>
              </a:rPr>
              <a:t>géén toegang tot dit filmpje</a:t>
            </a:r>
            <a:endParaRPr lang="nl-NL" sz="1400" i="1" dirty="0">
              <a:solidFill>
                <a:schemeClr val="tx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08" y="425451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8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u="sng" dirty="0" err="1" smtClean="0"/>
              <a:t>Dagstart</a:t>
            </a:r>
            <a:r>
              <a:rPr lang="nl-NL" u="sng" dirty="0" smtClean="0"/>
              <a:t>/Weekstart </a:t>
            </a:r>
            <a:r>
              <a:rPr lang="nl-NL" u="sng" dirty="0"/>
              <a:t>- </a:t>
            </a:r>
            <a:r>
              <a:rPr lang="nl-NL" u="sng" dirty="0" smtClean="0"/>
              <a:t>gezamenlijk</a:t>
            </a:r>
            <a:endParaRPr lang="nl-NL" u="sng" dirty="0"/>
          </a:p>
          <a:p>
            <a:pPr>
              <a:buFont typeface="Wingdings" panose="05000000000000000000" pitchFamily="2" charset="2"/>
              <a:buChar char="è"/>
            </a:pPr>
            <a:r>
              <a:rPr lang="nl-NL" sz="2800" dirty="0" smtClean="0"/>
              <a:t>Werkoverleg via Teams (of </a:t>
            </a:r>
            <a:r>
              <a:rPr lang="nl-NL" sz="2800" dirty="0" err="1" smtClean="0"/>
              <a:t>GoogleMeet</a:t>
            </a:r>
            <a:r>
              <a:rPr lang="nl-NL" sz="2800" dirty="0" smtClean="0"/>
              <a:t>)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400" dirty="0" smtClean="0"/>
              <a:t>Bespreken:</a:t>
            </a:r>
            <a:endParaRPr lang="nl-NL" sz="2400" dirty="0"/>
          </a:p>
          <a:p>
            <a:pPr lvl="1"/>
            <a:r>
              <a:rPr lang="nl-NL" sz="2400" dirty="0"/>
              <a:t>W</a:t>
            </a:r>
            <a:r>
              <a:rPr lang="nl-NL" sz="2400" dirty="0" smtClean="0"/>
              <a:t>erkzaamheden die klaar zijn</a:t>
            </a:r>
          </a:p>
          <a:p>
            <a:pPr lvl="1"/>
            <a:r>
              <a:rPr lang="nl-NL" sz="2400" dirty="0" smtClean="0"/>
              <a:t>Werkzaamheden die vandaag/deze week moeten worden gedaan</a:t>
            </a:r>
          </a:p>
          <a:p>
            <a:pPr lvl="1"/>
            <a:r>
              <a:rPr lang="nl-NL" sz="2400" dirty="0" smtClean="0"/>
              <a:t>Bijzonderheden / te verwachten uitdagingen</a:t>
            </a:r>
          </a:p>
          <a:p>
            <a:pPr lvl="1"/>
            <a:r>
              <a:rPr lang="nl-NL" sz="2400" dirty="0" smtClean="0"/>
              <a:t>Planning komende week</a:t>
            </a:r>
          </a:p>
          <a:p>
            <a:pPr lvl="1"/>
            <a:r>
              <a:rPr lang="nl-NL" sz="2400" dirty="0" smtClean="0"/>
              <a:t>Overige zaken die van belang zijn</a:t>
            </a:r>
          </a:p>
          <a:p>
            <a:pPr lvl="1"/>
            <a:r>
              <a:rPr lang="nl-NL" sz="2400" dirty="0" smtClean="0"/>
              <a:t>Vragen</a:t>
            </a:r>
          </a:p>
          <a:p>
            <a:pPr lvl="1"/>
            <a:r>
              <a:rPr lang="nl-NL" sz="2400" dirty="0" smtClean="0"/>
              <a:t>…</a:t>
            </a:r>
          </a:p>
          <a:p>
            <a:pPr lvl="1"/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05" y="2471586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314209"/>
          </a:xfrm>
        </p:spPr>
        <p:txBody>
          <a:bodyPr anchor="ctr">
            <a:normAutofit/>
          </a:bodyPr>
          <a:lstStyle/>
          <a:p>
            <a:r>
              <a:rPr lang="nl-NL" sz="3200" dirty="0" smtClean="0"/>
              <a:t>III. AFSPRAKEN</a:t>
            </a:r>
            <a:br>
              <a:rPr lang="nl-NL" sz="3200" dirty="0" smtClean="0"/>
            </a:br>
            <a:r>
              <a:rPr lang="nl-NL" sz="3200" dirty="0" err="1" smtClean="0"/>
              <a:t>Dagstart</a:t>
            </a:r>
            <a:r>
              <a:rPr lang="nl-NL" sz="3200" dirty="0" smtClean="0"/>
              <a:t>/Weekstart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1970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1"/>
            <a:ext cx="7244292" cy="58531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 smtClean="0"/>
              <a:t>Voorbereiden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dirty="0" smtClean="0"/>
              <a:t>Zorg dat bestanden worden opgeslagen met duidelijke benamingen. </a:t>
            </a:r>
          </a:p>
          <a:p>
            <a:pPr lvl="1" indent="-342900">
              <a:buFont typeface="Wingdings" panose="05000000000000000000" pitchFamily="2" charset="2"/>
              <a:buChar char="è"/>
            </a:pPr>
            <a:r>
              <a:rPr lang="nl-NL" sz="2000" dirty="0" smtClean="0"/>
              <a:t>Laat eventueel de office manager/</a:t>
            </a:r>
            <a:r>
              <a:rPr lang="nl-NL" sz="2000" dirty="0" err="1" smtClean="0"/>
              <a:t>ict</a:t>
            </a:r>
            <a:r>
              <a:rPr lang="nl-NL" sz="2000" dirty="0" smtClean="0"/>
              <a:t>/assistent manager hier later een format voor opzetten.</a:t>
            </a:r>
          </a:p>
          <a:p>
            <a:pPr marL="400050" lvl="1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800" dirty="0" smtClean="0"/>
              <a:t>Maak een mappenstructuur aan in de Google Drive van de PE (pe.nl01xxx@penned.nl).</a:t>
            </a:r>
          </a:p>
          <a:p>
            <a:pPr lvl="1" indent="-342900">
              <a:buFont typeface="Wingdings" panose="05000000000000000000" pitchFamily="2" charset="2"/>
              <a:buChar char="è"/>
            </a:pPr>
            <a:r>
              <a:rPr lang="nl-NL" sz="2000" dirty="0" smtClean="0"/>
              <a:t>Maak </a:t>
            </a:r>
            <a:r>
              <a:rPr lang="nl-NL" sz="2000" dirty="0"/>
              <a:t>bijvoorbeeld vast een map aan voor elke afdeling. Later zullen misschien </a:t>
            </a:r>
            <a:r>
              <a:rPr lang="nl-NL" sz="2000" dirty="0" err="1"/>
              <a:t>submappen</a:t>
            </a:r>
            <a:r>
              <a:rPr lang="nl-NL" sz="2000" dirty="0"/>
              <a:t> nodig zijn maar die kunnen de trainees (of </a:t>
            </a:r>
            <a:r>
              <a:rPr lang="nl-NL" sz="2000" dirty="0" err="1"/>
              <a:t>ict</a:t>
            </a:r>
            <a:r>
              <a:rPr lang="nl-NL" sz="2000" dirty="0"/>
              <a:t>/office manager) zelf </a:t>
            </a:r>
            <a:r>
              <a:rPr lang="nl-NL" sz="2000" dirty="0" smtClean="0"/>
              <a:t>inrichten.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 smtClean="0"/>
              <a:t>Zie </a:t>
            </a:r>
            <a:r>
              <a:rPr lang="nl-NL" sz="2800" dirty="0"/>
              <a:t>de sectie </a:t>
            </a:r>
            <a:r>
              <a:rPr lang="nl-NL" sz="2800" i="1" dirty="0"/>
              <a:t>Extra Info</a:t>
            </a:r>
            <a:r>
              <a:rPr lang="nl-NL" sz="2800" dirty="0"/>
              <a:t> achteraan voor meer info over het gebruik van het </a:t>
            </a:r>
            <a:r>
              <a:rPr lang="nl-NL" sz="2800" dirty="0">
                <a:hlinkClick r:id="rId2" action="ppaction://hlinksldjump"/>
              </a:rPr>
              <a:t>Google-account</a:t>
            </a:r>
            <a:endParaRPr lang="nl-NL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40" y="403046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3815750" cy="1162050"/>
          </a:xfrm>
        </p:spPr>
        <p:txBody>
          <a:bodyPr anchor="ctr">
            <a:normAutofit fontScale="90000"/>
          </a:bodyPr>
          <a:lstStyle/>
          <a:p>
            <a:r>
              <a:rPr lang="nl-NL" sz="2800" dirty="0" smtClean="0"/>
              <a:t>VI. DIT MOET JE WETEN</a:t>
            </a:r>
            <a:br>
              <a:rPr lang="nl-NL" sz="2800" dirty="0" smtClean="0"/>
            </a:br>
            <a:r>
              <a:rPr lang="nl-NL" sz="2800" dirty="0"/>
              <a:t>B</a:t>
            </a:r>
            <a:r>
              <a:rPr lang="nl-NL" sz="2800" dirty="0" smtClean="0"/>
              <a:t>estanden en opslaglocatie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 smtClean="0"/>
              <a:t>Bestanden </a:t>
            </a:r>
            <a:r>
              <a:rPr lang="nl-NL" sz="2800" u="sng" dirty="0"/>
              <a:t>en </a:t>
            </a:r>
            <a:r>
              <a:rPr lang="nl-NL" sz="2800" u="sng" dirty="0" smtClean="0"/>
              <a:t>opslaglocaties</a:t>
            </a:r>
          </a:p>
          <a:p>
            <a:pPr marL="0" indent="0">
              <a:buNone/>
            </a:pPr>
            <a:endParaRPr lang="nl-NL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Bestanden </a:t>
            </a:r>
            <a:r>
              <a:rPr lang="nl-NL" sz="2400" dirty="0" smtClean="0"/>
              <a:t>aanmaken </a:t>
            </a:r>
            <a:r>
              <a:rPr lang="nl-NL" sz="2400" dirty="0" smtClean="0">
                <a:sym typeface="Wingdings" panose="05000000000000000000" pitchFamily="2" charset="2"/>
              </a:rPr>
              <a:t> altijd bestanden aanmaken via</a:t>
            </a:r>
            <a:r>
              <a:rPr lang="nl-NL" sz="2400" dirty="0" smtClean="0"/>
              <a:t> </a:t>
            </a:r>
            <a:r>
              <a:rPr lang="nl-NL" sz="2400" dirty="0"/>
              <a:t>Google </a:t>
            </a:r>
            <a:r>
              <a:rPr lang="nl-NL" sz="2400" dirty="0" smtClean="0"/>
              <a:t>Docs (</a:t>
            </a:r>
            <a:br>
              <a:rPr lang="nl-NL" sz="2400" dirty="0" smtClean="0"/>
            </a:br>
            <a:r>
              <a:rPr lang="nl-NL" sz="2000" dirty="0" smtClean="0"/>
              <a:t>Format bestandsnaam: […] </a:t>
            </a:r>
          </a:p>
          <a:p>
            <a:pPr marL="1200150" lvl="2" indent="-342900"/>
            <a:endParaRPr lang="nl-NL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Bestanden opslaan in Google </a:t>
            </a:r>
            <a:r>
              <a:rPr lang="nl-NL" sz="2400" dirty="0" smtClean="0"/>
              <a:t>Drive</a:t>
            </a:r>
            <a:br>
              <a:rPr lang="nl-NL" sz="2400" dirty="0" smtClean="0"/>
            </a:br>
            <a:r>
              <a:rPr lang="nl-NL" sz="2000" dirty="0" smtClean="0"/>
              <a:t>Mappenstructuur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dirty="0"/>
              <a:t>Mailen altijd vanuit </a:t>
            </a:r>
            <a:r>
              <a:rPr lang="nl-NL" sz="2400" u="sng" dirty="0"/>
              <a:t>PE-mail</a:t>
            </a:r>
            <a:r>
              <a:rPr lang="nl-NL" sz="2400" dirty="0"/>
              <a:t> (Gmail) met toevoeging van </a:t>
            </a:r>
            <a:r>
              <a:rPr lang="nl-NL" sz="2400" u="sng" dirty="0" smtClean="0"/>
              <a:t>voornaam-achternaam</a:t>
            </a:r>
            <a:r>
              <a:rPr lang="nl-NL" sz="2400" dirty="0" smtClean="0"/>
              <a:t> </a:t>
            </a:r>
            <a:r>
              <a:rPr lang="nl-NL" sz="2400" dirty="0"/>
              <a:t>+ </a:t>
            </a:r>
            <a:r>
              <a:rPr lang="nl-NL" sz="2400" u="sng" dirty="0"/>
              <a:t>afdeling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b="1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05" y="1580898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36" y="3809623"/>
            <a:ext cx="2917393" cy="1048648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682624" y="5029200"/>
            <a:ext cx="4148167" cy="1242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u="sng" dirty="0" smtClean="0"/>
              <a:t>Documents</a:t>
            </a:r>
            <a:r>
              <a:rPr lang="nl-NL" sz="1800" dirty="0" smtClean="0"/>
              <a:t> - </a:t>
            </a:r>
            <a:r>
              <a:rPr lang="nl-NL" sz="1800" u="sng" dirty="0" smtClean="0"/>
              <a:t>Spreadsheets</a:t>
            </a:r>
            <a:r>
              <a:rPr lang="nl-NL" sz="1800" dirty="0" smtClean="0"/>
              <a:t> - </a:t>
            </a:r>
            <a:r>
              <a:rPr lang="nl-NL" sz="1800" u="sng" dirty="0" smtClean="0"/>
              <a:t>Presentaties</a:t>
            </a:r>
          </a:p>
          <a:p>
            <a:r>
              <a:rPr lang="nl-NL" sz="1800" dirty="0"/>
              <a:t>z</a:t>
            </a:r>
            <a:r>
              <a:rPr lang="nl-NL" sz="1800" dirty="0" smtClean="0"/>
              <a:t>ijn de Googleversies van </a:t>
            </a:r>
            <a:br>
              <a:rPr lang="nl-NL" sz="1800" dirty="0" smtClean="0"/>
            </a:br>
            <a:r>
              <a:rPr lang="nl-NL" sz="1800" dirty="0" smtClean="0"/>
              <a:t>Word – Excel - Powerpoint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1147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1"/>
            <a:ext cx="7244292" cy="58531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800" b="1" dirty="0" smtClean="0"/>
              <a:t>Inlog PenNed-website</a:t>
            </a:r>
          </a:p>
          <a:p>
            <a:r>
              <a:rPr lang="nl-NL" sz="2400" dirty="0" smtClean="0"/>
              <a:t>Na inlog kom je meteen op de eigen PE-pagina MijnPE (zie uitleg verderop).</a:t>
            </a:r>
          </a:p>
          <a:p>
            <a:r>
              <a:rPr lang="nl-NL" sz="2400" dirty="0" smtClean="0"/>
              <a:t>Inloggen levert voor trainees géén extra bibliotheek-bestanden op. Als BL zie je </a:t>
            </a:r>
            <a:r>
              <a:rPr lang="nl-NL" sz="2400" dirty="0" err="1" smtClean="0"/>
              <a:t>wèl</a:t>
            </a:r>
            <a:r>
              <a:rPr lang="nl-NL" sz="2400" dirty="0" smtClean="0"/>
              <a:t> extra bestanden na inlog.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800" b="1" dirty="0" smtClean="0"/>
              <a:t>Inlog website en portal voor trainees </a:t>
            </a:r>
            <a:endParaRPr lang="nl-NL" sz="2400" b="1" dirty="0" smtClean="0"/>
          </a:p>
          <a:p>
            <a:r>
              <a:rPr lang="nl-NL" sz="2400" dirty="0"/>
              <a:t>N</a:t>
            </a:r>
            <a:r>
              <a:rPr lang="nl-NL" sz="2400" dirty="0" smtClean="0"/>
              <a:t>a aanmaken van trainee volgt inlognaam en wachtwoord. Tip: laat student bij 1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x inloggen het wachtwoord aanpassen en evt. noteren.</a:t>
            </a:r>
          </a:p>
          <a:p>
            <a:r>
              <a:rPr lang="nl-NL" sz="2400" dirty="0"/>
              <a:t>A</a:t>
            </a:r>
            <a:r>
              <a:rPr lang="nl-NL" sz="2400" dirty="0" smtClean="0"/>
              <a:t>ls BL kun je het wachtwoord van de trainee altijd zien in menu</a:t>
            </a:r>
            <a:r>
              <a:rPr lang="nl-NL" sz="2400" i="1" dirty="0" smtClean="0"/>
              <a:t> Oefenfirma-Admin.</a:t>
            </a:r>
            <a:r>
              <a:rPr lang="nl-NL" sz="2400" dirty="0" smtClean="0"/>
              <a:t> Daar kun je het wachtwoord eventueel ook resetten.</a:t>
            </a:r>
          </a:p>
          <a:p>
            <a:r>
              <a:rPr lang="nl-NL" sz="2400" dirty="0"/>
              <a:t>Gebruikersnaam = </a:t>
            </a:r>
            <a:r>
              <a:rPr lang="nl-NL" sz="2400" dirty="0" smtClean="0"/>
              <a:t>altijd: </a:t>
            </a:r>
            <a:r>
              <a:rPr lang="nl-NL" sz="2400" i="1" dirty="0" smtClean="0"/>
              <a:t>voornaam.achternaam.xxx </a:t>
            </a:r>
            <a:br>
              <a:rPr lang="nl-NL" sz="2400" i="1" dirty="0" smtClean="0"/>
            </a:br>
            <a:r>
              <a:rPr lang="nl-NL" sz="2400" i="1" dirty="0" smtClean="0"/>
              <a:t>(xxx = laatste 3 cijfers PE-code)</a:t>
            </a:r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8" name="Rechthoekig bijschrift 7"/>
          <p:cNvSpPr/>
          <p:nvPr/>
        </p:nvSpPr>
        <p:spPr>
          <a:xfrm>
            <a:off x="483479" y="4209690"/>
            <a:ext cx="2991316" cy="1802922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lvl="1" indent="0">
              <a:buNone/>
            </a:pPr>
            <a:r>
              <a:rPr lang="nl-NL" i="1" dirty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nl-NL" i="1" dirty="0">
                <a:solidFill>
                  <a:schemeClr val="tx1"/>
                </a:solidFill>
              </a:rPr>
              <a:t>Zie filmpje</a:t>
            </a:r>
            <a:br>
              <a:rPr lang="nl-NL" i="1" dirty="0">
                <a:solidFill>
                  <a:schemeClr val="tx1"/>
                </a:solidFill>
              </a:rPr>
            </a:br>
            <a:r>
              <a:rPr lang="nl-NL" i="1" dirty="0">
                <a:solidFill>
                  <a:schemeClr val="tx1"/>
                </a:solidFill>
                <a:hlinkClick r:id="rId2"/>
              </a:rPr>
              <a:t>Trainees en hun portalrechten</a:t>
            </a:r>
            <a:r>
              <a:rPr lang="nl-NL" i="1" dirty="0">
                <a:solidFill>
                  <a:schemeClr val="tx1"/>
                </a:solidFill>
              </a:rPr>
              <a:t> in de </a:t>
            </a:r>
            <a:r>
              <a:rPr lang="nl-NL" i="1" dirty="0">
                <a:solidFill>
                  <a:schemeClr val="tx1"/>
                </a:solidFill>
                <a:hlinkClick r:id="rId3"/>
              </a:rPr>
              <a:t>Bibliotheek Ondernemen</a:t>
            </a:r>
            <a:r>
              <a:rPr lang="nl-NL" i="1" dirty="0">
                <a:solidFill>
                  <a:schemeClr val="tx1"/>
                </a:solidFill>
              </a:rPr>
              <a:t> (inlog als BL vereist)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79" y="368539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 smtClean="0"/>
              <a:t>VI. DIT MOET JE WETEN</a:t>
            </a:r>
            <a:br>
              <a:rPr lang="nl-NL" sz="2800" dirty="0" smtClean="0"/>
            </a:br>
            <a:r>
              <a:rPr lang="nl-NL" sz="2800" dirty="0"/>
              <a:t>S</a:t>
            </a:r>
            <a:r>
              <a:rPr lang="nl-NL" sz="2800" dirty="0" smtClean="0"/>
              <a:t>ites en inloginfo - 1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6145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>
                <a:solidFill>
                  <a:srgbClr val="D7A900"/>
                </a:solidFill>
              </a:rPr>
              <a:t>PenNed-website + MijnPE</a:t>
            </a:r>
          </a:p>
          <a:p>
            <a:pPr marL="857250" lvl="1" indent="-457200">
              <a:buFont typeface="+mj-lt"/>
              <a:buAutoNum type="arabicPeriod"/>
            </a:pPr>
            <a:r>
              <a:rPr lang="nl-NL" sz="2400" dirty="0" smtClean="0">
                <a:hlinkClick r:id="rId2"/>
              </a:rPr>
              <a:t>www.penned.nl</a:t>
            </a:r>
            <a:endParaRPr lang="nl-NL" sz="24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nl-NL" sz="2400" dirty="0" smtClean="0"/>
              <a:t>MijnPE (dashboard + intranet van eigen PE)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nl-NL" sz="2000" dirty="0"/>
              <a:t>zie </a:t>
            </a:r>
            <a:r>
              <a:rPr lang="nl-NL" sz="2000" dirty="0" smtClean="0"/>
              <a:t>groene </a:t>
            </a:r>
            <a:r>
              <a:rPr lang="nl-NL" sz="2000" dirty="0"/>
              <a:t>pijl </a:t>
            </a:r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nl-NL" sz="2000" dirty="0"/>
              <a:t>gebruikersnaam + wachtwoord = gelijk aan </a:t>
            </a:r>
            <a:r>
              <a:rPr lang="nl-NL" sz="2000" dirty="0" smtClean="0"/>
              <a:t>portal-inlog [</a:t>
            </a:r>
            <a:r>
              <a:rPr lang="nl-NL" sz="2000" dirty="0" err="1" smtClean="0"/>
              <a:t>voornaam.achternaam.xxx</a:t>
            </a:r>
            <a:r>
              <a:rPr lang="nl-NL" sz="2000" dirty="0"/>
              <a:t>]</a:t>
            </a:r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nl-NL" sz="1000" dirty="0" smtClean="0"/>
          </a:p>
          <a:p>
            <a:pPr lvl="2"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nl-NL" sz="1000" dirty="0" smtClean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l-NL" sz="2400" dirty="0" smtClean="0"/>
              <a:t>Handige pagina’s PenNed-website:</a:t>
            </a:r>
            <a:endParaRPr lang="nl-NL" sz="2400" dirty="0" smtClean="0">
              <a:hlinkClick r:id="rId3"/>
            </a:endParaRPr>
          </a:p>
          <a:p>
            <a:pPr lvl="2" indent="-342900"/>
            <a:r>
              <a:rPr lang="nl-NL" sz="2000" dirty="0" smtClean="0">
                <a:hlinkClick r:id="rId3"/>
              </a:rPr>
              <a:t>Menu Ondernemen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1600" dirty="0" smtClean="0"/>
              <a:t>Info over diverse zaken de gang van zaken in een PE</a:t>
            </a:r>
            <a:r>
              <a:rPr lang="nl-NL" sz="600" dirty="0" smtClean="0"/>
              <a:t/>
            </a:r>
            <a:br>
              <a:rPr lang="nl-NL" sz="600" dirty="0" smtClean="0"/>
            </a:br>
            <a:endParaRPr lang="nl-NL" sz="600" dirty="0" smtClean="0"/>
          </a:p>
          <a:p>
            <a:pPr lvl="2" indent="-342900"/>
            <a:r>
              <a:rPr lang="nl-NL" sz="2000" dirty="0" smtClean="0">
                <a:hlinkClick r:id="rId4"/>
              </a:rPr>
              <a:t>Bibliotheek Ondernemen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1600" dirty="0" smtClean="0"/>
              <a:t>Info en uitleg over praktische zaken die komen kijken bij het ondernemen</a:t>
            </a:r>
            <a:br>
              <a:rPr lang="nl-NL" sz="1600" dirty="0" smtClean="0"/>
            </a:br>
            <a:r>
              <a:rPr lang="nl-NL" sz="1400" i="1" dirty="0" smtClean="0"/>
              <a:t>Bv: Google Drive gebruiken, webshop  aanmaken</a:t>
            </a:r>
            <a:endParaRPr lang="nl-NL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81" y="3459193"/>
            <a:ext cx="5236474" cy="2893152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5" name="Pijl-omlaag 4"/>
          <p:cNvSpPr/>
          <p:nvPr/>
        </p:nvSpPr>
        <p:spPr>
          <a:xfrm rot="18665532">
            <a:off x="3767405" y="2460566"/>
            <a:ext cx="561641" cy="12231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1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2"/>
            <a:ext cx="7244292" cy="16950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/>
              <a:t>Uitleg MijnPE</a:t>
            </a:r>
          </a:p>
          <a:p>
            <a:pPr>
              <a:buFontTx/>
              <a:buChar char="-"/>
            </a:pPr>
            <a:r>
              <a:rPr lang="nl-NL" sz="2400" dirty="0" smtClean="0"/>
              <a:t>Uitleg functie van elk onderdeel</a:t>
            </a:r>
          </a:p>
          <a:p>
            <a:pPr>
              <a:buFontTx/>
              <a:buChar char="-"/>
            </a:pPr>
            <a:r>
              <a:rPr lang="nl-NL" sz="2400" dirty="0" smtClean="0"/>
              <a:t>Info over hoe dit onderdeel gevuld wordt.</a:t>
            </a:r>
          </a:p>
          <a:p>
            <a:pPr>
              <a:buFontTx/>
              <a:buChar char="-"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400" i="1" dirty="0" smtClean="0"/>
          </a:p>
          <a:p>
            <a:pPr marL="0" indent="0">
              <a:buNone/>
              <a:tabLst>
                <a:tab pos="361950" algn="l"/>
              </a:tabLst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79" y="368540"/>
            <a:ext cx="3200000" cy="180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79" y="2576901"/>
            <a:ext cx="3200000" cy="18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718" y="1815729"/>
            <a:ext cx="3107307" cy="288634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Pijl-omlaag 9"/>
          <p:cNvSpPr/>
          <p:nvPr/>
        </p:nvSpPr>
        <p:spPr>
          <a:xfrm rot="16200000">
            <a:off x="8195521" y="3938113"/>
            <a:ext cx="304786" cy="12231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6"/>
          <p:cNvSpPr txBox="1">
            <a:spLocks/>
          </p:cNvSpPr>
          <p:nvPr/>
        </p:nvSpPr>
        <p:spPr>
          <a:xfrm>
            <a:off x="4766733" y="2094888"/>
            <a:ext cx="3952775" cy="2619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400" dirty="0" smtClean="0"/>
              <a:t>Tip</a:t>
            </a:r>
          </a:p>
          <a:p>
            <a:pPr>
              <a:buFontTx/>
              <a:buChar char="-"/>
            </a:pPr>
            <a:r>
              <a:rPr lang="nl-NL" sz="2400" dirty="0" smtClean="0"/>
              <a:t>Plaats alvast wat nieuwsberichten in MijnPE</a:t>
            </a:r>
          </a:p>
          <a:p>
            <a:pPr>
              <a:buFontTx/>
              <a:buChar char="-"/>
            </a:pPr>
            <a:r>
              <a:rPr lang="nl-NL" sz="2400" dirty="0" smtClean="0"/>
              <a:t>Zorg dat je bent ingelogd als bedrijfsleider en kies voor </a:t>
            </a:r>
            <a:r>
              <a:rPr lang="nl-NL" sz="2400" i="1" dirty="0" smtClean="0"/>
              <a:t>Schrijf een nieuwsbericht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400" i="1" dirty="0"/>
          </a:p>
        </p:txBody>
      </p:sp>
      <p:sp>
        <p:nvSpPr>
          <p:cNvPr id="6" name="Rechthoek 5"/>
          <p:cNvSpPr/>
          <p:nvPr/>
        </p:nvSpPr>
        <p:spPr>
          <a:xfrm>
            <a:off x="4875731" y="5054883"/>
            <a:ext cx="71352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/>
              <a:t>Wil je een trainee rechten geven om nieuwsberichten te schrijven?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 Mail dan </a:t>
            </a:r>
            <a:r>
              <a:rPr lang="nl-NL" sz="2000" dirty="0" smtClean="0">
                <a:sym typeface="Wingdings" panose="05000000000000000000" pitchFamily="2" charset="2"/>
                <a:hlinkClick r:id="rId5"/>
              </a:rPr>
              <a:t>PenNed@stichtingpraktijkleren.nl</a:t>
            </a:r>
            <a:r>
              <a:rPr lang="nl-NL" sz="2000" dirty="0" smtClean="0">
                <a:sym typeface="Wingdings" panose="05000000000000000000" pitchFamily="2" charset="2"/>
              </a:rPr>
              <a:t> voor een </a:t>
            </a:r>
            <a:r>
              <a:rPr lang="nl-NL" sz="2000" dirty="0" err="1" smtClean="0">
                <a:sym typeface="Wingdings" panose="05000000000000000000" pitchFamily="2" charset="2"/>
              </a:rPr>
              <a:t>webredacteur</a:t>
            </a:r>
            <a:r>
              <a:rPr lang="nl-NL" sz="2000" dirty="0" smtClean="0">
                <a:sym typeface="Wingdings" panose="05000000000000000000" pitchFamily="2" charset="2"/>
              </a:rPr>
              <a:t>-account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39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124089" y="273052"/>
            <a:ext cx="6886935" cy="738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/>
              <a:t>MijnPE – extra functies voor bedrijfsleiders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400" i="1" dirty="0" smtClean="0"/>
          </a:p>
          <a:p>
            <a:pPr marL="0" indent="0">
              <a:buNone/>
              <a:tabLst>
                <a:tab pos="361950" algn="l"/>
              </a:tabLst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9" y="273052"/>
            <a:ext cx="4236862" cy="6409102"/>
          </a:xfrm>
          <a:prstGeom prst="rect">
            <a:avLst/>
          </a:prstGeom>
        </p:spPr>
      </p:pic>
      <p:sp>
        <p:nvSpPr>
          <p:cNvPr id="13" name="Pijl-omlaag 12"/>
          <p:cNvSpPr/>
          <p:nvPr/>
        </p:nvSpPr>
        <p:spPr>
          <a:xfrm rot="1860003">
            <a:off x="4127768" y="1333569"/>
            <a:ext cx="406723" cy="263018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inhoud 6"/>
          <p:cNvSpPr txBox="1">
            <a:spLocks/>
          </p:cNvSpPr>
          <p:nvPr/>
        </p:nvSpPr>
        <p:spPr>
          <a:xfrm>
            <a:off x="5124090" y="1011114"/>
            <a:ext cx="6754483" cy="272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400" u="sng" dirty="0" smtClean="0">
                <a:hlinkClick r:id="rId3"/>
              </a:rPr>
              <a:t>Backlog</a:t>
            </a:r>
            <a:endParaRPr lang="nl-NL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200" dirty="0" smtClean="0"/>
              <a:t>Suggesties voor aanvullende werkzaamheden voor de trainees</a:t>
            </a:r>
          </a:p>
          <a:p>
            <a:pPr lvl="1" indent="-342900">
              <a:buFont typeface="Wingdings" panose="05000000000000000000" pitchFamily="2" charset="2"/>
              <a:buChar char="è"/>
            </a:pPr>
            <a:r>
              <a:rPr lang="nl-NL" sz="2000" dirty="0">
                <a:sym typeface="Wingdings" panose="05000000000000000000" pitchFamily="2" charset="2"/>
              </a:rPr>
              <a:t>Docent-gericht, laat trainees dus </a:t>
            </a:r>
            <a:r>
              <a:rPr lang="nl-NL" sz="2000" dirty="0" smtClean="0">
                <a:sym typeface="Wingdings" panose="05000000000000000000" pitchFamily="2" charset="2"/>
              </a:rPr>
              <a:t>niet </a:t>
            </a:r>
            <a:r>
              <a:rPr lang="nl-NL" sz="2000" dirty="0">
                <a:sym typeface="Wingdings" panose="05000000000000000000" pitchFamily="2" charset="2"/>
              </a:rPr>
              <a:t>inloggen op je</a:t>
            </a:r>
          </a:p>
          <a:p>
            <a:pPr marL="800100" lvl="2" indent="0">
              <a:buNone/>
            </a:pPr>
            <a:r>
              <a:rPr lang="nl-NL" sz="2000" dirty="0">
                <a:sym typeface="Wingdings" panose="05000000000000000000" pitchFamily="2" charset="2"/>
              </a:rPr>
              <a:t>BL-account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nl-NL" sz="2000" dirty="0" smtClean="0">
                <a:sym typeface="Wingdings" panose="05000000000000000000" pitchFamily="2" charset="2"/>
              </a:rPr>
              <a:t>Zie </a:t>
            </a:r>
            <a:r>
              <a:rPr lang="nl-NL" sz="2000" dirty="0" smtClean="0">
                <a:sym typeface="Wingdings" panose="05000000000000000000" pitchFamily="2" charset="2"/>
                <a:hlinkClick r:id="rId4" action="ppaction://hlinksldjump"/>
              </a:rPr>
              <a:t>hier</a:t>
            </a:r>
            <a:r>
              <a:rPr lang="nl-NL" sz="2000" dirty="0" smtClean="0">
                <a:sym typeface="Wingdings" panose="05000000000000000000" pitchFamily="2" charset="2"/>
              </a:rPr>
              <a:t> voor meer info</a:t>
            </a:r>
          </a:p>
          <a:p>
            <a:pPr marL="0" indent="0">
              <a:buNone/>
            </a:pPr>
            <a:endParaRPr lang="nl-NL" sz="2600" dirty="0"/>
          </a:p>
        </p:txBody>
      </p:sp>
      <p:sp>
        <p:nvSpPr>
          <p:cNvPr id="18" name="Tijdelijke aanduiding voor inhoud 6"/>
          <p:cNvSpPr txBox="1">
            <a:spLocks/>
          </p:cNvSpPr>
          <p:nvPr/>
        </p:nvSpPr>
        <p:spPr>
          <a:xfrm>
            <a:off x="5205465" y="4033353"/>
            <a:ext cx="6673108" cy="18153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400" u="sng" dirty="0" smtClean="0"/>
              <a:t>Chatbox</a:t>
            </a:r>
            <a:endParaRPr lang="nl-NL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200" dirty="0" smtClean="0"/>
              <a:t>Om snel een vraag te stellen, te sparren, ideeën uit te wisselen, … </a:t>
            </a:r>
          </a:p>
          <a:p>
            <a:pPr lvl="1" indent="-342900">
              <a:buFont typeface="Wingdings" panose="05000000000000000000" pitchFamily="2" charset="2"/>
              <a:buChar char="è"/>
            </a:pPr>
            <a:r>
              <a:rPr lang="nl-NL" sz="2000" dirty="0" smtClean="0">
                <a:sym typeface="Wingdings" panose="05000000000000000000" pitchFamily="2" charset="2"/>
              </a:rPr>
              <a:t>Docent-gericht</a:t>
            </a:r>
            <a:r>
              <a:rPr lang="nl-NL" sz="2000" dirty="0">
                <a:sym typeface="Wingdings" panose="05000000000000000000" pitchFamily="2" charset="2"/>
              </a:rPr>
              <a:t>, laat trainees dus </a:t>
            </a:r>
            <a:r>
              <a:rPr lang="nl-NL" sz="2000" dirty="0" smtClean="0">
                <a:sym typeface="Wingdings" panose="05000000000000000000" pitchFamily="2" charset="2"/>
              </a:rPr>
              <a:t>niet </a:t>
            </a:r>
            <a:r>
              <a:rPr lang="nl-NL" sz="2000" dirty="0">
                <a:sym typeface="Wingdings" panose="05000000000000000000" pitchFamily="2" charset="2"/>
              </a:rPr>
              <a:t>inloggen op </a:t>
            </a:r>
            <a:r>
              <a:rPr lang="nl-NL" sz="2000" dirty="0" smtClean="0">
                <a:sym typeface="Wingdings" panose="05000000000000000000" pitchFamily="2" charset="2"/>
              </a:rPr>
              <a:t>je</a:t>
            </a:r>
          </a:p>
          <a:p>
            <a:pPr marL="800100" lvl="2" indent="0">
              <a:buNone/>
            </a:pPr>
            <a:r>
              <a:rPr lang="nl-NL" sz="2000" dirty="0" smtClean="0">
                <a:sym typeface="Wingdings" panose="05000000000000000000" pitchFamily="2" charset="2"/>
              </a:rPr>
              <a:t>BL-account</a:t>
            </a:r>
            <a:endParaRPr lang="nl-NL" sz="2000" dirty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l-NL" sz="2600" dirty="0"/>
          </a:p>
        </p:txBody>
      </p:sp>
      <p:sp>
        <p:nvSpPr>
          <p:cNvPr id="19" name="Pijl-omlaag 18"/>
          <p:cNvSpPr/>
          <p:nvPr/>
        </p:nvSpPr>
        <p:spPr>
          <a:xfrm rot="4075140">
            <a:off x="4161939" y="3812404"/>
            <a:ext cx="406723" cy="1022884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4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45789" y="273051"/>
            <a:ext cx="7536611" cy="6145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>
                <a:solidFill>
                  <a:srgbClr val="D7A900"/>
                </a:solidFill>
              </a:rPr>
              <a:t>MijnPE</a:t>
            </a:r>
            <a:r>
              <a:rPr lang="nl-NL" sz="2800" dirty="0" smtClean="0">
                <a:solidFill>
                  <a:srgbClr val="D7A900"/>
                </a:solidFill>
              </a:rPr>
              <a:t>	</a:t>
            </a:r>
            <a:r>
              <a:rPr lang="nl-NL" sz="1600" dirty="0" smtClean="0"/>
              <a:t/>
            </a:r>
            <a:br>
              <a:rPr lang="nl-NL" sz="1600" dirty="0" smtClean="0"/>
            </a:br>
            <a:endParaRPr lang="nl-NL" sz="1600" u="sng" dirty="0"/>
          </a:p>
          <a:p>
            <a:pPr marL="0" indent="0">
              <a:buNone/>
            </a:pPr>
            <a:endParaRPr lang="nl-NL" sz="2800" u="sng" dirty="0" smtClean="0"/>
          </a:p>
          <a:p>
            <a:pPr marL="0" indent="0">
              <a:buNone/>
            </a:pPr>
            <a:r>
              <a:rPr lang="nl-NL" sz="2800" dirty="0"/>
              <a:t>(*)</a:t>
            </a:r>
            <a:endParaRPr lang="nl-NL" sz="2800" u="sng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7313"/>
          <a:stretch/>
        </p:blipFill>
        <p:spPr>
          <a:xfrm>
            <a:off x="175583" y="273050"/>
            <a:ext cx="3711275" cy="4799282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423" y="837732"/>
            <a:ext cx="2674189" cy="1595397"/>
          </a:xfrm>
          <a:prstGeom prst="rect">
            <a:avLst/>
          </a:prstGeom>
          <a:ln>
            <a:solidFill>
              <a:srgbClr val="D7A900"/>
            </a:solidFill>
          </a:ln>
        </p:spPr>
      </p:pic>
      <p:sp>
        <p:nvSpPr>
          <p:cNvPr id="23" name="Tijdelijke aanduiding voor inhoud 2"/>
          <p:cNvSpPr txBox="1">
            <a:spLocks/>
          </p:cNvSpPr>
          <p:nvPr/>
        </p:nvSpPr>
        <p:spPr>
          <a:xfrm>
            <a:off x="6961517" y="837732"/>
            <a:ext cx="4779034" cy="159539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b="1" dirty="0" smtClean="0"/>
              <a:t>Intranet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Ruimte voor berichten die voor jou en je collega’s van belang zijn (</a:t>
            </a:r>
            <a:r>
              <a:rPr lang="nl-NL" sz="1600" u="sng" dirty="0" smtClean="0"/>
              <a:t>intranetpagina</a:t>
            </a:r>
            <a:r>
              <a:rPr lang="nl-NL" sz="1600" dirty="0" smtClean="0"/>
              <a:t>)</a:t>
            </a:r>
          </a:p>
          <a:p>
            <a:pPr marL="685800" lvl="1">
              <a:buFont typeface="Wingdings" panose="05000000000000000000" pitchFamily="2" charset="2"/>
              <a:buChar char="è"/>
            </a:pPr>
            <a:r>
              <a:rPr lang="nl-NL" sz="1400" dirty="0" smtClean="0"/>
              <a:t>Vullen gebeurt door BL of door trainee die rechten daarvoor heeft </a:t>
            </a:r>
            <a:r>
              <a:rPr lang="nl-NL" sz="1400" dirty="0" smtClean="0">
                <a:solidFill>
                  <a:srgbClr val="D7A900"/>
                </a:solidFill>
              </a:rPr>
              <a:t>(*)</a:t>
            </a:r>
          </a:p>
          <a:p>
            <a:pPr marL="685800" lvl="1">
              <a:buFont typeface="Wingdings" panose="05000000000000000000" pitchFamily="2" charset="2"/>
              <a:buChar char="è"/>
            </a:pPr>
            <a:r>
              <a:rPr lang="nl-NL" sz="1400" dirty="0" smtClean="0"/>
              <a:t>Alleen van de eigen PE zichtbaar</a:t>
            </a:r>
          </a:p>
          <a:p>
            <a:pPr marL="0" indent="0">
              <a:buNone/>
            </a:pPr>
            <a:endParaRPr lang="nl-NL" sz="1600" b="1" dirty="0" smtClean="0"/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437" y="2668076"/>
            <a:ext cx="2700159" cy="124106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27" name="Afbeelding 26"/>
          <p:cNvPicPr>
            <a:picLocks noChangeAspect="1"/>
          </p:cNvPicPr>
          <p:nvPr/>
        </p:nvPicPr>
        <p:blipFill rotWithShape="1">
          <a:blip r:embed="rId5"/>
          <a:srcRect r="11750"/>
          <a:stretch/>
        </p:blipFill>
        <p:spPr>
          <a:xfrm>
            <a:off x="4084289" y="4267326"/>
            <a:ext cx="2760453" cy="197823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8" name="Tijdelijke aanduiding voor inhoud 2"/>
          <p:cNvSpPr txBox="1">
            <a:spLocks/>
          </p:cNvSpPr>
          <p:nvPr/>
        </p:nvSpPr>
        <p:spPr>
          <a:xfrm>
            <a:off x="6936573" y="2639029"/>
            <a:ext cx="4803977" cy="136908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 smtClean="0"/>
              <a:t>Dashboard</a:t>
            </a:r>
            <a:r>
              <a:rPr lang="nl-NL" sz="1600" dirty="0" smtClean="0"/>
              <a:t> </a:t>
            </a:r>
            <a:endParaRPr lang="nl-NL" sz="1600" dirty="0"/>
          </a:p>
          <a:p>
            <a:pPr marL="0" indent="0">
              <a:buNone/>
            </a:pPr>
            <a:r>
              <a:rPr lang="nl-NL" sz="1600" dirty="0" smtClean="0"/>
              <a:t>Cijfers over handelstransacties van de </a:t>
            </a:r>
            <a:r>
              <a:rPr lang="nl-NL" sz="1600" dirty="0"/>
              <a:t>afgelopen </a:t>
            </a:r>
            <a:r>
              <a:rPr lang="nl-NL" sz="1600" dirty="0" smtClean="0"/>
              <a:t>tijd</a:t>
            </a:r>
          </a:p>
          <a:p>
            <a:pPr marL="685800" lvl="1">
              <a:buFont typeface="Wingdings" panose="05000000000000000000" pitchFamily="2" charset="2"/>
              <a:buChar char="è"/>
            </a:pPr>
            <a:r>
              <a:rPr lang="nl-NL" sz="1400" dirty="0" smtClean="0">
                <a:sym typeface="Wingdings" panose="05000000000000000000" pitchFamily="2" charset="2"/>
              </a:rPr>
              <a:t>Vullen gebeurt automatisch</a:t>
            </a:r>
          </a:p>
          <a:p>
            <a:pPr marL="685800" lvl="1">
              <a:buFont typeface="Wingdings" panose="05000000000000000000" pitchFamily="2" charset="2"/>
              <a:buChar char="è"/>
            </a:pPr>
            <a:r>
              <a:rPr lang="nl-NL" sz="1400" dirty="0"/>
              <a:t>Alleen van de eigen PE zichtbaar</a:t>
            </a:r>
          </a:p>
          <a:p>
            <a:pPr marL="685800" lvl="1">
              <a:buFont typeface="Wingdings" panose="05000000000000000000" pitchFamily="2" charset="2"/>
              <a:buChar char="è"/>
            </a:pPr>
            <a:endParaRPr lang="nl-NL" sz="1400" dirty="0"/>
          </a:p>
        </p:txBody>
      </p:sp>
      <p:sp>
        <p:nvSpPr>
          <p:cNvPr id="29" name="Tijdelijke aanduiding voor inhoud 2"/>
          <p:cNvSpPr txBox="1">
            <a:spLocks/>
          </p:cNvSpPr>
          <p:nvPr/>
        </p:nvSpPr>
        <p:spPr>
          <a:xfrm>
            <a:off x="6936574" y="4253700"/>
            <a:ext cx="4803976" cy="124132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 smtClean="0"/>
              <a:t>Nieuws </a:t>
            </a:r>
            <a:r>
              <a:rPr lang="nl-NL" sz="1600" b="1" dirty="0"/>
              <a:t>van PenNed</a:t>
            </a:r>
          </a:p>
          <a:p>
            <a:pPr marL="0" indent="0">
              <a:buNone/>
            </a:pPr>
            <a:r>
              <a:rPr lang="nl-NL" sz="1600" dirty="0"/>
              <a:t>Nieuws van het </a:t>
            </a:r>
            <a:r>
              <a:rPr lang="nl-NL" sz="1600" dirty="0" err="1"/>
              <a:t>central</a:t>
            </a:r>
            <a:r>
              <a:rPr lang="nl-NL" sz="1600" dirty="0"/>
              <a:t> office </a:t>
            </a:r>
            <a:r>
              <a:rPr lang="nl-NL" sz="1600" dirty="0" smtClean="0"/>
              <a:t>PenNed</a:t>
            </a:r>
          </a:p>
          <a:p>
            <a:pPr marL="400050" lvl="1" indent="0">
              <a:buNone/>
            </a:pPr>
            <a:r>
              <a:rPr lang="nl-NL" sz="1400" dirty="0">
                <a:sym typeface="Wingdings" panose="05000000000000000000" pitchFamily="2" charset="2"/>
              </a:rPr>
              <a:t> Vullen gebeurt door Team PenNed</a:t>
            </a:r>
            <a:endParaRPr lang="nl-NL" sz="1400" dirty="0"/>
          </a:p>
          <a:p>
            <a:pPr marL="400050" lvl="1" indent="0">
              <a:buNone/>
            </a:pPr>
            <a:r>
              <a:rPr lang="nl-NL" sz="1200" dirty="0" smtClean="0">
                <a:sym typeface="Wingdings" panose="05000000000000000000" pitchFamily="2" charset="2"/>
              </a:rPr>
              <a:t> </a:t>
            </a:r>
            <a:r>
              <a:rPr lang="nl-NL" sz="1400" dirty="0">
                <a:sym typeface="Wingdings" panose="05000000000000000000" pitchFamily="2" charset="2"/>
              </a:rPr>
              <a:t>A</a:t>
            </a:r>
            <a:r>
              <a:rPr lang="nl-NL" sz="1400" dirty="0"/>
              <a:t>lleen </a:t>
            </a:r>
            <a:r>
              <a:rPr lang="nl-NL" sz="1400" dirty="0" smtClean="0"/>
              <a:t>zichtbaar voor </a:t>
            </a:r>
            <a:r>
              <a:rPr lang="nl-NL" sz="1400" dirty="0"/>
              <a:t>bedrijfsleider</a:t>
            </a:r>
            <a:endParaRPr lang="nl-NL" sz="1200" dirty="0" smtClean="0"/>
          </a:p>
          <a:p>
            <a:pPr marL="0" indent="0">
              <a:buNone/>
            </a:pPr>
            <a:endParaRPr lang="nl-NL" sz="1600" u="sng" dirty="0"/>
          </a:p>
        </p:txBody>
      </p:sp>
      <p:sp>
        <p:nvSpPr>
          <p:cNvPr id="2" name="Rechthoek 1"/>
          <p:cNvSpPr/>
          <p:nvPr/>
        </p:nvSpPr>
        <p:spPr>
          <a:xfrm>
            <a:off x="7074499" y="5876226"/>
            <a:ext cx="46660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>
                <a:solidFill>
                  <a:srgbClr val="D7A900"/>
                </a:solidFill>
              </a:rPr>
              <a:t>(*)</a:t>
            </a:r>
            <a:r>
              <a:rPr lang="nl-NL" dirty="0" smtClean="0"/>
              <a:t> </a:t>
            </a:r>
            <a:r>
              <a:rPr lang="nl-NL" sz="1200" dirty="0" smtClean="0"/>
              <a:t>Mail naar </a:t>
            </a:r>
            <a:r>
              <a:rPr lang="nl-NL" sz="1200" dirty="0" smtClean="0">
                <a:hlinkClick r:id="rId6"/>
              </a:rPr>
              <a:t>PenNed@stichtingpraktijkleren.nl</a:t>
            </a:r>
            <a:r>
              <a:rPr lang="nl-NL" sz="1200" dirty="0" smtClean="0"/>
              <a:t> om een </a:t>
            </a:r>
            <a:r>
              <a:rPr lang="nl-NL" sz="1200" dirty="0" err="1" smtClean="0"/>
              <a:t>webredacteur</a:t>
            </a:r>
            <a:r>
              <a:rPr lang="nl-NL" sz="1200" dirty="0" smtClean="0"/>
              <a:t>-account aan te vragen zodat een trainee ook berichten kan posten.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4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Blok 2</a:t>
            </a:r>
            <a:endParaRPr lang="nl-NL" dirty="0"/>
          </a:p>
        </p:txBody>
      </p:sp>
      <p:graphicFrame>
        <p:nvGraphicFramePr>
          <p:cNvPr id="14" name="Tijdelijke aanduiding voor inhoud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9477843"/>
              </p:ext>
            </p:extLst>
          </p:nvPr>
        </p:nvGraphicFramePr>
        <p:xfrm>
          <a:off x="609600" y="1268413"/>
          <a:ext cx="3992380" cy="3378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4387">
                  <a:extLst>
                    <a:ext uri="{9D8B030D-6E8A-4147-A177-3AD203B41FA5}">
                      <a16:colId xmlns:a16="http://schemas.microsoft.com/office/drawing/2014/main" val="84395879"/>
                    </a:ext>
                  </a:extLst>
                </a:gridCol>
                <a:gridCol w="3057993">
                  <a:extLst>
                    <a:ext uri="{9D8B030D-6E8A-4147-A177-3AD203B41FA5}">
                      <a16:colId xmlns:a16="http://schemas.microsoft.com/office/drawing/2014/main" val="1569872940"/>
                    </a:ext>
                  </a:extLst>
                </a:gridCol>
              </a:tblGrid>
              <a:tr h="3378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</a:rPr>
                        <a:t>Werkdag 2</a:t>
                      </a:r>
                      <a:endParaRPr lang="nl-N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</a:rPr>
                        <a:t>Commercie/Marketing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</a:rPr>
                        <a:t>Welke verkoopkanalen gaan we inzetten? Welke doelgroepen willen we bereiken? In welke landen willen we actief zijn?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</a:rPr>
                        <a:t>Weer bedrijvengids bij langs.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</a:rPr>
                        <a:t>En daarna dan alvast een flyer, actie, logo en/of e-mailtekst laten maken.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</a:rPr>
                        <a:t>En die dan maken met </a:t>
                      </a:r>
                      <a:r>
                        <a:rPr lang="nl-NL" sz="1400" b="0" dirty="0" err="1">
                          <a:effectLst/>
                        </a:rPr>
                        <a:t>bijv</a:t>
                      </a:r>
                      <a:r>
                        <a:rPr lang="nl-NL" sz="1400" b="0" dirty="0">
                          <a:effectLst/>
                        </a:rPr>
                        <a:t> Google </a:t>
                      </a:r>
                      <a:r>
                        <a:rPr lang="nl-NL" sz="1400" b="0" dirty="0" err="1">
                          <a:effectLst/>
                        </a:rPr>
                        <a:t>Docs</a:t>
                      </a:r>
                      <a:r>
                        <a:rPr lang="nl-NL" sz="1400" b="0" dirty="0">
                          <a:effectLst/>
                        </a:rPr>
                        <a:t> en opslaan in Google Drive (of de Microsoft variant)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</a:rPr>
                        <a:t>Daar tot slot ook de beste e-mailtekst laten kiezen en die dan ook daadwerkelijk verzenden via </a:t>
                      </a:r>
                      <a:r>
                        <a:rPr lang="nl-NL" sz="1400" b="0" dirty="0" err="1">
                          <a:effectLst/>
                        </a:rPr>
                        <a:t>gmail</a:t>
                      </a:r>
                      <a:r>
                        <a:rPr lang="nl-NL" sz="1400" b="0" dirty="0">
                          <a:effectLst/>
                        </a:rPr>
                        <a:t>: “Wij zijn Vlaggensite. Wij … openen … .. “</a:t>
                      </a:r>
                      <a:endParaRPr lang="nl-N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extLst>
                  <a:ext uri="{0D108BD9-81ED-4DB2-BD59-A6C34878D82A}">
                    <a16:rowId xmlns:a16="http://schemas.microsoft.com/office/drawing/2014/main" val="2006408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4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45789" y="273051"/>
            <a:ext cx="7536611" cy="6145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>
                <a:solidFill>
                  <a:srgbClr val="D7A900"/>
                </a:solidFill>
              </a:rPr>
              <a:t>MijnPE</a:t>
            </a:r>
            <a:r>
              <a:rPr lang="nl-NL" sz="2800" dirty="0" smtClean="0">
                <a:solidFill>
                  <a:srgbClr val="D7A900"/>
                </a:solidFill>
              </a:rPr>
              <a:t>	</a:t>
            </a:r>
            <a:r>
              <a:rPr lang="nl-NL" sz="1600" dirty="0" smtClean="0"/>
              <a:t/>
            </a:r>
            <a:br>
              <a:rPr lang="nl-NL" sz="1600" dirty="0" smtClean="0"/>
            </a:br>
            <a:endParaRPr lang="nl-NL" sz="1600" u="sng" dirty="0"/>
          </a:p>
          <a:p>
            <a:pPr marL="0" indent="0">
              <a:buNone/>
            </a:pPr>
            <a:endParaRPr lang="nl-NL" sz="2800" u="sng" dirty="0" smtClean="0"/>
          </a:p>
          <a:p>
            <a:pPr marL="0" indent="0">
              <a:buNone/>
            </a:pPr>
            <a:endParaRPr lang="nl-NL" sz="2800" u="sng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b="7313"/>
          <a:stretch/>
        </p:blipFill>
        <p:spPr>
          <a:xfrm>
            <a:off x="175583" y="273050"/>
            <a:ext cx="3711275" cy="4799282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23" name="Tijdelijke aanduiding voor inhoud 2"/>
          <p:cNvSpPr txBox="1">
            <a:spLocks/>
          </p:cNvSpPr>
          <p:nvPr/>
        </p:nvSpPr>
        <p:spPr>
          <a:xfrm>
            <a:off x="5960852" y="970993"/>
            <a:ext cx="5779697" cy="969950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600" b="1" dirty="0" smtClean="0"/>
              <a:t>PE Portaal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600" dirty="0" smtClean="0"/>
              <a:t>Hier log je in om naar het PE-portaal te gaan, ofwel naar o.a. de bankrekening, de </a:t>
            </a:r>
            <a:r>
              <a:rPr lang="nl-NL" sz="1600" dirty="0" err="1" smtClean="0"/>
              <a:t>buy</a:t>
            </a:r>
            <a:r>
              <a:rPr lang="nl-NL" sz="1600" dirty="0" smtClean="0"/>
              <a:t> button, de Bedrijvengids.</a:t>
            </a:r>
          </a:p>
        </p:txBody>
      </p:sp>
      <p:sp>
        <p:nvSpPr>
          <p:cNvPr id="28" name="Tijdelijke aanduiding voor inhoud 2"/>
          <p:cNvSpPr txBox="1">
            <a:spLocks/>
          </p:cNvSpPr>
          <p:nvPr/>
        </p:nvSpPr>
        <p:spPr>
          <a:xfrm>
            <a:off x="5960852" y="2566389"/>
            <a:ext cx="4803977" cy="136908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 smtClean="0"/>
              <a:t>PE gegevens</a:t>
            </a:r>
            <a:r>
              <a:rPr lang="nl-NL" sz="1600" dirty="0" smtClean="0"/>
              <a:t> </a:t>
            </a:r>
            <a:endParaRPr lang="nl-NL" sz="1600" dirty="0"/>
          </a:p>
          <a:p>
            <a:pPr marL="0" indent="0">
              <a:buNone/>
            </a:pPr>
            <a:r>
              <a:rPr lang="nl-NL" sz="1600" dirty="0" smtClean="0"/>
              <a:t>Contactgegevens en </a:t>
            </a:r>
            <a:r>
              <a:rPr lang="nl-NL" sz="1600" dirty="0" err="1" smtClean="0"/>
              <a:t>BTW-en</a:t>
            </a:r>
            <a:r>
              <a:rPr lang="nl-NL" sz="1600" dirty="0" smtClean="0"/>
              <a:t> KVK-nummer bij elkaar</a:t>
            </a:r>
          </a:p>
          <a:p>
            <a:pPr marL="685800" lvl="1">
              <a:buFont typeface="Wingdings" panose="05000000000000000000" pitchFamily="2" charset="2"/>
              <a:buChar char="è"/>
            </a:pPr>
            <a:r>
              <a:rPr lang="nl-NL" sz="1400" dirty="0" smtClean="0">
                <a:sym typeface="Wingdings" panose="05000000000000000000" pitchFamily="2" charset="2"/>
              </a:rPr>
              <a:t>Vullen gebeurt automatisch</a:t>
            </a:r>
          </a:p>
          <a:p>
            <a:pPr marL="685800" lvl="1">
              <a:buFont typeface="Wingdings" panose="05000000000000000000" pitchFamily="2" charset="2"/>
              <a:buChar char="è"/>
            </a:pPr>
            <a:r>
              <a:rPr lang="nl-NL" sz="1400" dirty="0"/>
              <a:t>Alleen van de eigen PE zichtbaar</a:t>
            </a:r>
          </a:p>
          <a:p>
            <a:pPr marL="685800" lvl="1">
              <a:buFont typeface="Wingdings" panose="05000000000000000000" pitchFamily="2" charset="2"/>
              <a:buChar char="è"/>
            </a:pPr>
            <a:endParaRPr lang="nl-NL" sz="1400" dirty="0"/>
          </a:p>
        </p:txBody>
      </p:sp>
      <p:sp>
        <p:nvSpPr>
          <p:cNvPr id="29" name="Tijdelijke aanduiding voor inhoud 2"/>
          <p:cNvSpPr txBox="1">
            <a:spLocks/>
          </p:cNvSpPr>
          <p:nvPr/>
        </p:nvSpPr>
        <p:spPr>
          <a:xfrm>
            <a:off x="5960852" y="4456226"/>
            <a:ext cx="4941907" cy="140110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b="1" dirty="0" smtClean="0"/>
              <a:t>Interessante links</a:t>
            </a:r>
          </a:p>
          <a:p>
            <a:pPr marL="0" indent="0">
              <a:buNone/>
            </a:pPr>
            <a:r>
              <a:rPr lang="nl-NL" sz="1600" dirty="0" smtClean="0"/>
              <a:t>Links naar interessante sites, kan van alles zijn. Ook bijvoorbeeld naar nieuwe bestanden in de bibliotheken van de PenNed-website</a:t>
            </a:r>
            <a:endParaRPr lang="nl-NL" sz="1600" dirty="0"/>
          </a:p>
          <a:p>
            <a:pPr marL="685800" lvl="1">
              <a:buFont typeface="Wingdings" panose="05000000000000000000" pitchFamily="2" charset="2"/>
              <a:buChar char="è"/>
            </a:pPr>
            <a:r>
              <a:rPr lang="nl-NL" sz="1400" dirty="0" smtClean="0">
                <a:sym typeface="Wingdings" panose="05000000000000000000" pitchFamily="2" charset="2"/>
              </a:rPr>
              <a:t>Wordt aangeleverd door </a:t>
            </a:r>
            <a:r>
              <a:rPr lang="nl-NL" sz="1400" dirty="0" err="1" smtClean="0">
                <a:sym typeface="Wingdings" panose="05000000000000000000" pitchFamily="2" charset="2"/>
              </a:rPr>
              <a:t>central</a:t>
            </a:r>
            <a:r>
              <a:rPr lang="nl-NL" sz="1400" dirty="0" smtClean="0">
                <a:sym typeface="Wingdings" panose="05000000000000000000" pitchFamily="2" charset="2"/>
              </a:rPr>
              <a:t> office PenNed</a:t>
            </a:r>
            <a:endParaRPr lang="nl-NL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600" u="sng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789" y="973217"/>
            <a:ext cx="1756132" cy="1479887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789" y="2566389"/>
            <a:ext cx="1756132" cy="166586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789" y="4456227"/>
            <a:ext cx="1775455" cy="814513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5476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451230" y="273051"/>
            <a:ext cx="7559795" cy="6153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u="sng" dirty="0" smtClean="0"/>
              <a:t>Inlog Gmail en Google apps voor PE </a:t>
            </a:r>
          </a:p>
          <a:p>
            <a:endParaRPr lang="nl-NL" sz="2400" dirty="0"/>
          </a:p>
          <a:p>
            <a:r>
              <a:rPr lang="nl-NL" sz="2000" dirty="0" smtClean="0"/>
              <a:t>Gebruikersnaam </a:t>
            </a:r>
            <a:r>
              <a:rPr lang="nl-NL" sz="2000" dirty="0"/>
              <a:t>= pe.nl01xxx@penned.nl</a:t>
            </a:r>
          </a:p>
          <a:p>
            <a:r>
              <a:rPr lang="nl-NL" sz="2000" dirty="0"/>
              <a:t>Wachtwoord </a:t>
            </a:r>
            <a:r>
              <a:rPr lang="nl-NL" sz="2000" dirty="0" smtClean="0"/>
              <a:t>= </a:t>
            </a:r>
            <a:r>
              <a:rPr lang="nl-NL" sz="2000" dirty="0"/>
              <a:t>[…] </a:t>
            </a:r>
            <a:endParaRPr lang="nl-NL" sz="2000" dirty="0" smtClean="0"/>
          </a:p>
          <a:p>
            <a:r>
              <a:rPr lang="nl-NL" sz="2000" dirty="0" smtClean="0"/>
              <a:t>Dit wachtwoord is te wijzigen via </a:t>
            </a:r>
          </a:p>
          <a:p>
            <a:pPr lvl="1"/>
            <a:r>
              <a:rPr lang="nl-NL" sz="1600" dirty="0" smtClean="0"/>
              <a:t>Instellingen (rechtsboven, tandwieltje)</a:t>
            </a:r>
          </a:p>
          <a:p>
            <a:pPr lvl="1"/>
            <a:r>
              <a:rPr lang="nl-NL" sz="1600" dirty="0" smtClean="0"/>
              <a:t>Alle instellingen</a:t>
            </a:r>
          </a:p>
          <a:p>
            <a:pPr lvl="1"/>
            <a:r>
              <a:rPr lang="nl-NL" sz="1600" dirty="0" smtClean="0"/>
              <a:t>Accounts</a:t>
            </a:r>
          </a:p>
          <a:p>
            <a:pPr lvl="1"/>
            <a:r>
              <a:rPr lang="nl-NL" sz="1600" dirty="0" smtClean="0"/>
              <a:t>Accountinstellingen wijzigen</a:t>
            </a:r>
          </a:p>
          <a:p>
            <a:pPr lvl="1"/>
            <a:r>
              <a:rPr lang="nl-NL" sz="1600" dirty="0" smtClean="0"/>
              <a:t>Instellingen voor Google-account</a:t>
            </a:r>
          </a:p>
          <a:p>
            <a:pPr lvl="1"/>
            <a:r>
              <a:rPr lang="nl-NL" sz="1600" dirty="0" smtClean="0"/>
              <a:t>Beveiliging</a:t>
            </a:r>
          </a:p>
          <a:p>
            <a:pPr lvl="1"/>
            <a:r>
              <a:rPr lang="nl-NL" sz="1600" dirty="0" smtClean="0"/>
              <a:t>Inloggen bij Google</a:t>
            </a:r>
          </a:p>
          <a:p>
            <a:pPr marL="285750" indent="0">
              <a:buNone/>
            </a:pPr>
            <a:endParaRPr lang="nl-NL" sz="1400" i="1" dirty="0" smtClean="0">
              <a:sym typeface="Wingdings" panose="05000000000000000000" pitchFamily="2" charset="2"/>
            </a:endParaRPr>
          </a:p>
          <a:p>
            <a:pPr marL="285750" indent="0">
              <a:buNone/>
            </a:pPr>
            <a:r>
              <a:rPr lang="nl-NL" sz="1600" i="1" dirty="0" smtClean="0">
                <a:sym typeface="Wingdings" panose="05000000000000000000" pitchFamily="2" charset="2"/>
              </a:rPr>
              <a:t> Het </a:t>
            </a:r>
            <a:r>
              <a:rPr lang="nl-NL" sz="1600" i="1" dirty="0">
                <a:sym typeface="Wingdings" panose="05000000000000000000" pitchFamily="2" charset="2"/>
              </a:rPr>
              <a:t>is niet handig als trainees met een eigen mailadres werken (</a:t>
            </a:r>
            <a:r>
              <a:rPr lang="nl-NL" sz="1600" i="1" dirty="0" smtClean="0">
                <a:sym typeface="Wingdings" panose="05000000000000000000" pitchFamily="2" charset="2"/>
              </a:rPr>
              <a:t>noch van </a:t>
            </a:r>
            <a:r>
              <a:rPr lang="nl-NL" sz="1600" i="1" dirty="0">
                <a:sym typeface="Wingdings" panose="05000000000000000000" pitchFamily="2" charset="2"/>
              </a:rPr>
              <a:t>Google noch </a:t>
            </a:r>
            <a:r>
              <a:rPr lang="nl-NL" sz="1600" i="1" dirty="0" smtClean="0">
                <a:sym typeface="Wingdings" panose="05000000000000000000" pitchFamily="2" charset="2"/>
              </a:rPr>
              <a:t>via een </a:t>
            </a:r>
            <a:r>
              <a:rPr lang="nl-NL" sz="1600" i="1" dirty="0">
                <a:sym typeface="Wingdings" panose="05000000000000000000" pitchFamily="2" charset="2"/>
              </a:rPr>
              <a:t>ander account). Daardoor zijn verzonden mails </a:t>
            </a:r>
            <a:r>
              <a:rPr lang="nl-NL" sz="1600" i="1" dirty="0" smtClean="0">
                <a:sym typeface="Wingdings" panose="05000000000000000000" pitchFamily="2" charset="2"/>
              </a:rPr>
              <a:t>namelijk </a:t>
            </a:r>
            <a:r>
              <a:rPr lang="nl-NL" sz="1600" i="1" dirty="0">
                <a:sym typeface="Wingdings" panose="05000000000000000000" pitchFamily="2" charset="2"/>
              </a:rPr>
              <a:t>niet centraal te achterhalen en/of te filen en kun je dus geen overzicht </a:t>
            </a:r>
            <a:r>
              <a:rPr lang="nl-NL" sz="1600" i="1" dirty="0" smtClean="0">
                <a:sym typeface="Wingdings" panose="05000000000000000000" pitchFamily="2" charset="2"/>
              </a:rPr>
              <a:t>bewaren.</a:t>
            </a:r>
            <a:br>
              <a:rPr lang="nl-NL" sz="1600" i="1" dirty="0" smtClean="0">
                <a:sym typeface="Wingdings" panose="05000000000000000000" pitchFamily="2" charset="2"/>
              </a:rPr>
            </a:br>
            <a:r>
              <a:rPr lang="nl-NL" sz="1600" i="1" dirty="0" smtClean="0">
                <a:sym typeface="Wingdings" panose="05000000000000000000" pitchFamily="2" charset="2"/>
              </a:rPr>
              <a:t>Maak </a:t>
            </a:r>
            <a:r>
              <a:rPr lang="nl-NL" sz="1600" i="1" dirty="0">
                <a:sym typeface="Wingdings" panose="05000000000000000000" pitchFamily="2" charset="2"/>
              </a:rPr>
              <a:t>daarom de trainees gewend altijd te mailen via de PE-mail en om mails te ondertekenen met hun naam en afdeling</a:t>
            </a:r>
            <a:r>
              <a:rPr lang="nl-NL" sz="1600" i="1" dirty="0" smtClean="0">
                <a:sym typeface="Wingdings" panose="05000000000000000000" pitchFamily="2" charset="2"/>
              </a:rPr>
              <a:t>.</a:t>
            </a:r>
          </a:p>
          <a:p>
            <a:pPr marL="285750" indent="0">
              <a:buNone/>
            </a:pPr>
            <a:endParaRPr lang="nl-NL" sz="1600" i="1" dirty="0"/>
          </a:p>
          <a:p>
            <a:pPr marL="285750" indent="0">
              <a:buNone/>
            </a:pPr>
            <a:r>
              <a:rPr lang="nl-NL" sz="1600" i="1" dirty="0" smtClean="0">
                <a:sym typeface="Wingdings" panose="05000000000000000000" pitchFamily="2" charset="2"/>
              </a:rPr>
              <a:t> In </a:t>
            </a:r>
            <a:r>
              <a:rPr lang="nl-NL" sz="1600" i="1" dirty="0">
                <a:sym typeface="Wingdings" panose="05000000000000000000" pitchFamily="2" charset="2"/>
              </a:rPr>
              <a:t>alle apps van Google (dus ook Gmail) kun je met meerderen tegelijk inloggen dus individuele accounts zijn niet </a:t>
            </a:r>
            <a:r>
              <a:rPr lang="nl-NL" sz="1600" i="1" dirty="0" smtClean="0">
                <a:sym typeface="Wingdings" panose="05000000000000000000" pitchFamily="2" charset="2"/>
              </a:rPr>
              <a:t>nodig.</a:t>
            </a:r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3" name="Rechthoekig bijschrift 2"/>
          <p:cNvSpPr/>
          <p:nvPr/>
        </p:nvSpPr>
        <p:spPr>
          <a:xfrm>
            <a:off x="247691" y="5089477"/>
            <a:ext cx="3846981" cy="1147422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Via de 3x3 puntjes rechtsboven heb je nu ook toegang tot Google Drive en alle andere Google-apps</a:t>
            </a:r>
          </a:p>
        </p:txBody>
      </p:sp>
      <p:sp>
        <p:nvSpPr>
          <p:cNvPr id="2" name="Rechthoek 1"/>
          <p:cNvSpPr/>
          <p:nvPr/>
        </p:nvSpPr>
        <p:spPr>
          <a:xfrm>
            <a:off x="1046672" y="15927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17830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975538" y="273051"/>
            <a:ext cx="8035487" cy="6153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 smtClean="0"/>
              <a:t>Handige apps van Google</a:t>
            </a:r>
          </a:p>
          <a:p>
            <a:endParaRPr lang="nl-NL" sz="1600" dirty="0"/>
          </a:p>
          <a:p>
            <a:r>
              <a:rPr lang="nl-NL" sz="1800" u="sng" dirty="0"/>
              <a:t>Drive</a:t>
            </a:r>
            <a:r>
              <a:rPr lang="nl-NL" sz="1800" dirty="0"/>
              <a:t>: vanwege centrale vindplaats die voor iedereen toegankelijk is (mappen aanmaken per afdeling)</a:t>
            </a:r>
          </a:p>
          <a:p>
            <a:r>
              <a:rPr lang="nl-NL" sz="1800" u="sng" dirty="0" err="1" smtClean="0"/>
              <a:t>Docs</a:t>
            </a:r>
            <a:r>
              <a:rPr lang="nl-NL" sz="1800" u="sng" dirty="0" smtClean="0"/>
              <a:t>/Sheets/Slides</a:t>
            </a:r>
            <a:r>
              <a:rPr lang="nl-NL" sz="1800" dirty="0" smtClean="0"/>
              <a:t> of </a:t>
            </a:r>
            <a:r>
              <a:rPr lang="nl-NL" sz="1800" u="sng" dirty="0" smtClean="0"/>
              <a:t>Documents/Spreadsheets/Presentations</a:t>
            </a:r>
            <a:r>
              <a:rPr lang="nl-NL" sz="1800" dirty="0" smtClean="0"/>
              <a:t>: vergelijkbaar met Word</a:t>
            </a:r>
            <a:r>
              <a:rPr lang="nl-NL" sz="1800" dirty="0"/>
              <a:t>, Excel en </a:t>
            </a:r>
            <a:r>
              <a:rPr lang="nl-NL" sz="1800" dirty="0" smtClean="0"/>
              <a:t>Powerpoint</a:t>
            </a:r>
            <a:endParaRPr lang="nl-NL" sz="1800" dirty="0"/>
          </a:p>
          <a:p>
            <a:r>
              <a:rPr lang="nl-NL" sz="1800" u="sng" dirty="0" err="1" smtClean="0"/>
              <a:t>Calendar</a:t>
            </a:r>
            <a:r>
              <a:rPr lang="nl-NL" sz="1800" u="sng" dirty="0" smtClean="0"/>
              <a:t>/Agenda</a:t>
            </a:r>
            <a:r>
              <a:rPr lang="nl-NL" sz="1800" dirty="0" smtClean="0"/>
              <a:t>: </a:t>
            </a:r>
            <a:r>
              <a:rPr lang="nl-NL" sz="1800" dirty="0"/>
              <a:t>om taken, deadlines en vergaderingen in vast te leggen</a:t>
            </a:r>
          </a:p>
          <a:p>
            <a:r>
              <a:rPr lang="nl-NL" sz="1800" u="sng" dirty="0"/>
              <a:t>Tasks</a:t>
            </a:r>
            <a:r>
              <a:rPr lang="nl-NL" sz="1800" dirty="0"/>
              <a:t>: om taken en deadlines in vast te </a:t>
            </a:r>
            <a:r>
              <a:rPr lang="nl-NL" sz="1800" dirty="0" smtClean="0"/>
              <a:t>leggen</a:t>
            </a:r>
          </a:p>
          <a:p>
            <a:r>
              <a:rPr lang="nl-NL" sz="1800" u="sng" dirty="0" smtClean="0"/>
              <a:t>Keep</a:t>
            </a:r>
            <a:r>
              <a:rPr lang="nl-NL" sz="1800" dirty="0" smtClean="0"/>
              <a:t>: om notities in te maken</a:t>
            </a:r>
            <a:endParaRPr lang="nl-NL" sz="1800" dirty="0"/>
          </a:p>
          <a:p>
            <a:r>
              <a:rPr lang="nl-NL" sz="1800" u="sng" dirty="0" err="1"/>
              <a:t>Meets</a:t>
            </a:r>
            <a:r>
              <a:rPr lang="nl-NL" sz="1800" dirty="0"/>
              <a:t>: om online met elkaar te vergaderen</a:t>
            </a:r>
          </a:p>
          <a:p>
            <a:r>
              <a:rPr lang="nl-NL" sz="1800" u="sng" dirty="0"/>
              <a:t>Forms</a:t>
            </a:r>
            <a:r>
              <a:rPr lang="nl-NL" sz="1800" dirty="0"/>
              <a:t>: om online enquêtes en invulformulieren aan te maken</a:t>
            </a:r>
          </a:p>
          <a:p>
            <a:pPr marL="285750" indent="0">
              <a:buNone/>
            </a:pPr>
            <a:endParaRPr lang="nl-NL" sz="1400" i="1" dirty="0" smtClean="0">
              <a:sym typeface="Wingdings" panose="05000000000000000000" pitchFamily="2" charset="2"/>
            </a:endParaRPr>
          </a:p>
          <a:p>
            <a:pPr marL="285750" indent="0">
              <a:buNone/>
            </a:pPr>
            <a:r>
              <a:rPr lang="nl-NL" sz="1600" i="1" dirty="0" smtClean="0">
                <a:sym typeface="Wingdings" panose="05000000000000000000" pitchFamily="2" charset="2"/>
              </a:rPr>
              <a:t> Het </a:t>
            </a:r>
            <a:r>
              <a:rPr lang="nl-NL" sz="1600" i="1" dirty="0">
                <a:sym typeface="Wingdings" panose="05000000000000000000" pitchFamily="2" charset="2"/>
              </a:rPr>
              <a:t>is niet handig als trainees met een eigen mailadres werken (noch Google noch via een ander account). Daardoor zijn verzonden mails nl niet centraal te achterhalen en/of te filen en kun je dus geen overzicht bewaren</a:t>
            </a:r>
            <a:r>
              <a:rPr lang="nl-NL" sz="1600" i="1" dirty="0" smtClean="0">
                <a:sym typeface="Wingdings" panose="05000000000000000000" pitchFamily="2" charset="2"/>
              </a:rPr>
              <a:t>. Maak </a:t>
            </a:r>
            <a:r>
              <a:rPr lang="nl-NL" sz="1600" i="1" dirty="0">
                <a:sym typeface="Wingdings" panose="05000000000000000000" pitchFamily="2" charset="2"/>
              </a:rPr>
              <a:t>daarom de trainees gewend altijd te mailen via de PE-mail en om mails te ondertekenen met hun naam en afdeling</a:t>
            </a:r>
            <a:r>
              <a:rPr lang="nl-NL" sz="1600" i="1" dirty="0" smtClean="0">
                <a:sym typeface="Wingdings" panose="05000000000000000000" pitchFamily="2" charset="2"/>
              </a:rPr>
              <a:t>.</a:t>
            </a:r>
          </a:p>
          <a:p>
            <a:pPr marL="285750" indent="0">
              <a:buNone/>
            </a:pPr>
            <a:endParaRPr lang="nl-NL" sz="400" i="1" dirty="0"/>
          </a:p>
          <a:p>
            <a:pPr marL="285750" indent="0">
              <a:buNone/>
            </a:pPr>
            <a:r>
              <a:rPr lang="nl-NL" sz="1600" i="1" dirty="0" smtClean="0">
                <a:sym typeface="Wingdings" panose="05000000000000000000" pitchFamily="2" charset="2"/>
              </a:rPr>
              <a:t> In </a:t>
            </a:r>
            <a:r>
              <a:rPr lang="nl-NL" sz="1600" i="1" dirty="0">
                <a:sym typeface="Wingdings" panose="05000000000000000000" pitchFamily="2" charset="2"/>
              </a:rPr>
              <a:t>alle apps van Google (dus ook Gmail) kun je met meerderen tegelijk inloggen dus individuele accounts zijn niet </a:t>
            </a:r>
            <a:r>
              <a:rPr lang="nl-NL" sz="1600" i="1" dirty="0" smtClean="0">
                <a:sym typeface="Wingdings" panose="05000000000000000000" pitchFamily="2" charset="2"/>
              </a:rPr>
              <a:t>nodig.</a:t>
            </a:r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3" name="Rechthoekig bijschrift 2"/>
          <p:cNvSpPr/>
          <p:nvPr/>
        </p:nvSpPr>
        <p:spPr>
          <a:xfrm>
            <a:off x="502781" y="5943600"/>
            <a:ext cx="4629936" cy="797740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1"/>
                </a:solidFill>
              </a:rPr>
              <a:t>Via de 3x3 puntjes rechtsboven heb je nu ook toegang tot Google Drive en alle andere Google-apps</a:t>
            </a:r>
          </a:p>
        </p:txBody>
      </p:sp>
      <p:sp>
        <p:nvSpPr>
          <p:cNvPr id="2" name="Rechthoek 1"/>
          <p:cNvSpPr/>
          <p:nvPr/>
        </p:nvSpPr>
        <p:spPr>
          <a:xfrm>
            <a:off x="1046672" y="159270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81" y="183985"/>
            <a:ext cx="3200000" cy="180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81" y="2059316"/>
            <a:ext cx="3200000" cy="180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81" y="3925821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/>
              <a:t>VI. DIT MOET JE </a:t>
            </a:r>
            <a:r>
              <a:rPr lang="nl-NL" sz="2800" dirty="0" smtClean="0"/>
              <a:t>WETEN</a:t>
            </a:r>
            <a:br>
              <a:rPr lang="nl-NL" sz="2800" dirty="0" smtClean="0"/>
            </a:br>
            <a:r>
              <a:rPr lang="nl-NL" sz="2800" dirty="0" smtClean="0"/>
              <a:t>Sites en inloginfo - 2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413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D7A900"/>
                </a:solidFill>
              </a:rPr>
              <a:t>Gmail van de PE / andere Google apps</a:t>
            </a:r>
            <a:br>
              <a:rPr lang="nl-NL" sz="3000" dirty="0" smtClean="0">
                <a:solidFill>
                  <a:srgbClr val="D7A900"/>
                </a:solidFill>
              </a:rPr>
            </a:br>
            <a:endParaRPr lang="nl-NL" sz="3000" dirty="0" smtClean="0">
              <a:solidFill>
                <a:srgbClr val="D7A900"/>
              </a:solidFill>
            </a:endParaRPr>
          </a:p>
          <a:p>
            <a:pPr marL="0" indent="0">
              <a:buNone/>
            </a:pPr>
            <a:r>
              <a:rPr lang="nl-NL" sz="2400" dirty="0" smtClean="0"/>
              <a:t>Alle communicatie met de buitenwereld gaat via het Gmail-adres van de PE</a:t>
            </a:r>
          </a:p>
          <a:p>
            <a:pPr marL="0" indent="0">
              <a:buNone/>
            </a:pPr>
            <a:r>
              <a:rPr lang="nl-NL" sz="2400" dirty="0" smtClean="0"/>
              <a:t>Optie 1: via </a:t>
            </a:r>
            <a:r>
              <a:rPr lang="nl-NL" sz="2400" dirty="0">
                <a:hlinkClick r:id="rId2"/>
              </a:rPr>
              <a:t>https://www.google.com/ </a:t>
            </a:r>
            <a:endParaRPr lang="nl-NL" sz="2400" dirty="0" smtClean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klik rechtsboven op Inloggen en vul gebruikersnaam en wachtwoord van de PE in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/>
              <a:t>klik daarna rechtsboven op </a:t>
            </a:r>
            <a:r>
              <a:rPr lang="nl-NL" sz="2000" dirty="0" smtClean="0"/>
              <a:t>Gmail</a:t>
            </a:r>
          </a:p>
          <a:p>
            <a:pPr marL="0" indent="0">
              <a:buNone/>
            </a:pPr>
            <a:r>
              <a:rPr lang="nl-NL" sz="2400" dirty="0" smtClean="0"/>
              <a:t>Optie 2: via een bestaand Gmail-account</a:t>
            </a:r>
            <a:endParaRPr lang="nl-NL" sz="2400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Klik rechtsboven op je foto/avatar en kies voor </a:t>
            </a:r>
            <a:r>
              <a:rPr lang="nl-NL" sz="2000" i="1" dirty="0" smtClean="0"/>
              <a:t>Nog een account toevoegen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Vul </a:t>
            </a:r>
            <a:r>
              <a:rPr lang="nl-NL" sz="2000" dirty="0"/>
              <a:t>gebruikersnaam en wachtwoord van de PE </a:t>
            </a:r>
            <a:r>
              <a:rPr lang="nl-NL" sz="2000" dirty="0" smtClean="0"/>
              <a:t>in</a:t>
            </a:r>
          </a:p>
          <a:p>
            <a:pPr marL="0" indent="0">
              <a:buNone/>
            </a:pPr>
            <a:r>
              <a:rPr lang="nl-NL" sz="2400" dirty="0" smtClean="0"/>
              <a:t>Inlog</a:t>
            </a:r>
            <a:r>
              <a:rPr lang="nl-NL" sz="3000" dirty="0" smtClean="0"/>
              <a:t> </a:t>
            </a:r>
            <a:endParaRPr lang="nl-NL" sz="3000" dirty="0"/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Gebruikersnaam = pe.nl01xxx@penned.nl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Wachtwoord = … </a:t>
            </a:r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057" y="5595371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r="54517"/>
          <a:stretch/>
        </p:blipFill>
        <p:spPr>
          <a:xfrm>
            <a:off x="470952" y="3477643"/>
            <a:ext cx="4149733" cy="2571750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</p:spTree>
    <p:extLst>
      <p:ext uri="{BB962C8B-B14F-4D97-AF65-F5344CB8AC3E}">
        <p14:creationId xmlns:p14="http://schemas.microsoft.com/office/powerpoint/2010/main" val="397297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2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D7A900"/>
                </a:solidFill>
              </a:rPr>
              <a:t>Google-applicaties voor de PE</a:t>
            </a:r>
            <a:br>
              <a:rPr lang="nl-NL" sz="3000" dirty="0" smtClean="0">
                <a:solidFill>
                  <a:srgbClr val="D7A900"/>
                </a:solidFill>
              </a:rPr>
            </a:br>
            <a:endParaRPr lang="nl-NL" sz="3000" dirty="0" smtClean="0">
              <a:solidFill>
                <a:srgbClr val="D7A900"/>
              </a:solidFill>
            </a:endParaRPr>
          </a:p>
          <a:p>
            <a:pPr marL="0" indent="0">
              <a:buNone/>
            </a:pPr>
            <a:r>
              <a:rPr lang="nl-NL" sz="2400" dirty="0" smtClean="0"/>
              <a:t>Als je bent ingelogd in Gmail kun je via de 3x3 puntjes rechtsboven naar andere applicaties van Google:</a:t>
            </a:r>
          </a:p>
          <a:p>
            <a:r>
              <a:rPr lang="nl-NL" sz="2000" dirty="0" smtClean="0"/>
              <a:t>Drive (bestandsopslag)</a:t>
            </a:r>
          </a:p>
          <a:p>
            <a:r>
              <a:rPr lang="nl-NL" sz="2000" dirty="0" smtClean="0"/>
              <a:t>Documents + Spreadsheets + Presentations </a:t>
            </a:r>
            <a:r>
              <a:rPr lang="nl-NL" sz="2000" dirty="0" smtClean="0">
                <a:sym typeface="Wingdings" panose="05000000000000000000" pitchFamily="2" charset="2"/>
              </a:rPr>
              <a:t> </a:t>
            </a:r>
            <a:r>
              <a:rPr lang="nl-NL" sz="2000" dirty="0" smtClean="0"/>
              <a:t>onlineversies van Word, Excel en PowerPoint</a:t>
            </a:r>
          </a:p>
          <a:p>
            <a:r>
              <a:rPr lang="nl-NL" sz="2000" dirty="0" smtClean="0"/>
              <a:t>Agenda </a:t>
            </a:r>
            <a:r>
              <a:rPr lang="nl-NL" sz="2000" dirty="0" smtClean="0">
                <a:sym typeface="Wingdings" panose="05000000000000000000" pitchFamily="2" charset="2"/>
              </a:rPr>
              <a:t> voor PE-afspraken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Sites  om een eenvoudige website te maken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Contactpersonen  voor je klantenbestand</a:t>
            </a:r>
          </a:p>
          <a:p>
            <a:r>
              <a:rPr lang="nl-NL" sz="2000" dirty="0" smtClean="0">
                <a:sym typeface="Wingdings" panose="05000000000000000000" pitchFamily="2" charset="2"/>
              </a:rPr>
              <a:t>Tasks  voor taken en deadlines</a:t>
            </a:r>
            <a:endParaRPr lang="nl-NL" sz="2400" dirty="0" smtClean="0"/>
          </a:p>
          <a:p>
            <a:endParaRPr lang="nl-NL" sz="240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/>
          <a:srcRect l="39235" t="12842" r="50100" b="31313"/>
          <a:stretch/>
        </p:blipFill>
        <p:spPr>
          <a:xfrm>
            <a:off x="934174" y="960052"/>
            <a:ext cx="3022826" cy="4451820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0" name="Pijl-omlaag 9"/>
          <p:cNvSpPr/>
          <p:nvPr/>
        </p:nvSpPr>
        <p:spPr>
          <a:xfrm rot="18665532">
            <a:off x="386863" y="380188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856672" y="4951411"/>
            <a:ext cx="6788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0">
              <a:buNone/>
            </a:pPr>
            <a:r>
              <a:rPr lang="nl-NL" i="1" dirty="0">
                <a:sym typeface="Wingdings" panose="05000000000000000000" pitchFamily="2" charset="2"/>
              </a:rPr>
              <a:t> In alle apps van Google (dus ook Gmail) kun je met meerderen tegelijk </a:t>
            </a:r>
            <a:r>
              <a:rPr lang="nl-NL" i="1" dirty="0" smtClean="0">
                <a:sym typeface="Wingdings" panose="05000000000000000000" pitchFamily="2" charset="2"/>
              </a:rPr>
              <a:t>inloggen en werken </a:t>
            </a:r>
            <a:r>
              <a:rPr lang="nl-NL" i="1" dirty="0">
                <a:sym typeface="Wingdings" panose="05000000000000000000" pitchFamily="2" charset="2"/>
              </a:rPr>
              <a:t>dus individuele accounts zijn niet nodig.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05489"/>
            <a:ext cx="18473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000" b="0" i="0" u="none" strike="noStrike" cap="none" normalizeH="0" baseline="0" dirty="0" smtClean="0">
              <a:ln>
                <a:noFill/>
              </a:ln>
              <a:solidFill>
                <a:srgbClr val="3C4043"/>
              </a:solidFill>
              <a:effectLst/>
              <a:latin typeface="Roboto"/>
            </a:endParaRPr>
          </a:p>
        </p:txBody>
      </p:sp>
      <p:sp>
        <p:nvSpPr>
          <p:cNvPr id="12" name="AutoShape 10" descr="Annuleren"/>
          <p:cNvSpPr>
            <a:spLocks noChangeAspect="1" noChangeArrowheads="1"/>
          </p:cNvSpPr>
          <p:nvPr/>
        </p:nvSpPr>
        <p:spPr bwMode="auto">
          <a:xfrm>
            <a:off x="1697038" y="320674"/>
            <a:ext cx="171450" cy="4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79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413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D7A900"/>
                </a:solidFill>
              </a:rPr>
              <a:t>Google-applicaties voor de PE</a:t>
            </a:r>
            <a:br>
              <a:rPr lang="nl-NL" sz="3000" dirty="0" smtClean="0">
                <a:solidFill>
                  <a:srgbClr val="D7A900"/>
                </a:solidFill>
              </a:rPr>
            </a:br>
            <a:endParaRPr lang="nl-NL" sz="3000" dirty="0" smtClean="0">
              <a:solidFill>
                <a:srgbClr val="D7A9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45114" y="1181818"/>
            <a:ext cx="6709173" cy="4528869"/>
          </a:xfrm>
        </p:spPr>
        <p:txBody>
          <a:bodyPr>
            <a:normAutofit/>
          </a:bodyPr>
          <a:lstStyle/>
          <a:p>
            <a:r>
              <a:rPr lang="nl-NL" sz="2400" dirty="0"/>
              <a:t>Gebruik de Help-functie in Google </a:t>
            </a:r>
            <a:endParaRPr lang="nl-NL" sz="2400" dirty="0" smtClean="0"/>
          </a:p>
          <a:p>
            <a:endParaRPr lang="nl-NL" sz="18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nl-NL" sz="2400" dirty="0" smtClean="0"/>
              <a:t>Je </a:t>
            </a:r>
            <a:r>
              <a:rPr lang="nl-NL" altLang="nl-NL" sz="2400" dirty="0"/>
              <a:t>agenda, notities of taken </a:t>
            </a:r>
            <a:r>
              <a:rPr lang="nl-NL" altLang="nl-NL" sz="2400" dirty="0" smtClean="0"/>
              <a:t>controleren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sz="1800" dirty="0" smtClean="0"/>
              <a:t>Ga </a:t>
            </a:r>
            <a:r>
              <a:rPr lang="nl-NL" altLang="nl-NL" sz="1800" dirty="0"/>
              <a:t>op een computer naar Gmail, Agenda of een bestand </a:t>
            </a:r>
            <a:r>
              <a:rPr lang="nl-NL" altLang="nl-NL" sz="1800" dirty="0" smtClean="0"/>
              <a:t>in Google</a:t>
            </a:r>
            <a:r>
              <a:rPr lang="nl-NL" altLang="nl-NL" sz="1800" dirty="0"/>
              <a:t> Documenten, Spreadsheets of </a:t>
            </a:r>
            <a:r>
              <a:rPr lang="nl-NL" altLang="nl-NL" sz="1800" dirty="0" smtClean="0"/>
              <a:t>Presentaties.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nl-NL" altLang="nl-NL" sz="1800" dirty="0" smtClean="0"/>
              <a:t>Kies </a:t>
            </a:r>
            <a:r>
              <a:rPr lang="nl-NL" altLang="nl-NL" sz="1800" dirty="0"/>
              <a:t>aan de </a:t>
            </a:r>
            <a:r>
              <a:rPr lang="nl-NL" altLang="nl-NL" sz="1800" dirty="0" smtClean="0"/>
              <a:t>rechterkant:</a:t>
            </a:r>
          </a:p>
          <a:p>
            <a:pPr marL="1085850" lvl="2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1600" dirty="0" smtClean="0"/>
              <a:t>Agenda: je </a:t>
            </a:r>
            <a:r>
              <a:rPr lang="nl-NL" altLang="nl-NL" sz="1600" dirty="0"/>
              <a:t>planning controleren en afspraken toevoegen of </a:t>
            </a:r>
            <a:r>
              <a:rPr lang="nl-NL" altLang="nl-NL" sz="1600" dirty="0" smtClean="0"/>
              <a:t>bewerken.</a:t>
            </a:r>
          </a:p>
          <a:p>
            <a:pPr marL="1085850" lvl="2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1600" dirty="0" smtClean="0"/>
              <a:t>Keep: een </a:t>
            </a:r>
            <a:r>
              <a:rPr lang="nl-NL" altLang="nl-NL" sz="1600" dirty="0"/>
              <a:t>notitie of lijst </a:t>
            </a:r>
            <a:r>
              <a:rPr lang="nl-NL" altLang="nl-NL" sz="1600" dirty="0" smtClean="0"/>
              <a:t>maken.</a:t>
            </a:r>
          </a:p>
          <a:p>
            <a:pPr marL="1085850" lvl="2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altLang="nl-NL" sz="1600" dirty="0" smtClean="0"/>
              <a:t>Tasks: takenlijstjes </a:t>
            </a:r>
            <a:r>
              <a:rPr lang="nl-NL" altLang="nl-NL" sz="1600" dirty="0"/>
              <a:t>en deadlines toevoegen</a:t>
            </a:r>
            <a:r>
              <a:rPr lang="nl-NL" altLang="nl-NL" sz="1600" dirty="0" smtClean="0"/>
              <a:t>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nl-NL" altLang="nl-NL" sz="18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 smtClean="0">
                <a:sym typeface="Wingdings" panose="05000000000000000000" pitchFamily="2" charset="2"/>
              </a:rPr>
              <a:t> </a:t>
            </a:r>
            <a:r>
              <a:rPr lang="nl-NL" sz="2000" dirty="0" smtClean="0"/>
              <a:t>Je opent/sluit de rechterzijbalk via het pijltje rechts onderaan</a:t>
            </a:r>
            <a:endParaRPr lang="nl-NL" sz="2000" dirty="0"/>
          </a:p>
          <a:p>
            <a:endParaRPr lang="nl-NL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05489"/>
            <a:ext cx="184731" cy="2462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000" b="0" i="0" u="none" strike="noStrike" cap="none" normalizeH="0" baseline="0" dirty="0" smtClean="0">
              <a:ln>
                <a:noFill/>
              </a:ln>
              <a:solidFill>
                <a:srgbClr val="3C4043"/>
              </a:solidFill>
              <a:effectLst/>
              <a:latin typeface="Roboto"/>
            </a:endParaRPr>
          </a:p>
        </p:txBody>
      </p:sp>
      <p:sp>
        <p:nvSpPr>
          <p:cNvPr id="12" name="AutoShape 10" descr="Annuleren"/>
          <p:cNvSpPr>
            <a:spLocks noChangeAspect="1" noChangeArrowheads="1"/>
          </p:cNvSpPr>
          <p:nvPr/>
        </p:nvSpPr>
        <p:spPr bwMode="auto">
          <a:xfrm>
            <a:off x="1697038" y="320674"/>
            <a:ext cx="171450" cy="42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09" y="744447"/>
            <a:ext cx="1659045" cy="57362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7" name="Pijl-omlaag 16"/>
          <p:cNvSpPr/>
          <p:nvPr/>
        </p:nvSpPr>
        <p:spPr>
          <a:xfrm rot="18665532">
            <a:off x="396354" y="87594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-omlaag 18"/>
          <p:cNvSpPr/>
          <p:nvPr/>
        </p:nvSpPr>
        <p:spPr>
          <a:xfrm rot="4595596">
            <a:off x="2870435" y="5701802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-omlaag 20"/>
          <p:cNvSpPr/>
          <p:nvPr/>
        </p:nvSpPr>
        <p:spPr>
          <a:xfrm rot="4595596">
            <a:off x="2807175" y="801155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6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2"/>
            <a:ext cx="7244292" cy="4378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 smtClean="0"/>
              <a:t>Website van de PE</a:t>
            </a:r>
            <a:endParaRPr lang="nl-NL" sz="2800" u="sng" dirty="0"/>
          </a:p>
          <a:p>
            <a:endParaRPr lang="nl-NL" sz="2400" dirty="0" smtClean="0"/>
          </a:p>
          <a:p>
            <a:r>
              <a:rPr lang="nl-NL" sz="2400" dirty="0" smtClean="0"/>
              <a:t>Lees </a:t>
            </a:r>
            <a:r>
              <a:rPr lang="nl-NL" sz="2400" dirty="0" smtClean="0">
                <a:hlinkClick r:id="rId2"/>
              </a:rPr>
              <a:t>hier</a:t>
            </a:r>
            <a:r>
              <a:rPr lang="nl-NL" sz="2400" dirty="0" smtClean="0"/>
              <a:t> tips en tools over  het opzetten van een website met webshop</a:t>
            </a:r>
            <a:endParaRPr lang="nl-NL" sz="2400" dirty="0"/>
          </a:p>
          <a:p>
            <a:r>
              <a:rPr lang="nl-NL" sz="2400" dirty="0" smtClean="0"/>
              <a:t>Kijk in de </a:t>
            </a:r>
            <a:r>
              <a:rPr lang="nl-NL" sz="2400" dirty="0" smtClean="0">
                <a:hlinkClick r:id="rId3"/>
              </a:rPr>
              <a:t>bibliotheek-Ondernemen</a:t>
            </a:r>
            <a:r>
              <a:rPr lang="nl-NL" sz="2400" dirty="0" smtClean="0"/>
              <a:t> bij het onderdeel </a:t>
            </a:r>
            <a:r>
              <a:rPr lang="nl-NL" sz="2400" i="1" dirty="0" smtClean="0"/>
              <a:t>Website en Webshop</a:t>
            </a:r>
            <a:r>
              <a:rPr lang="nl-NL" sz="2400" dirty="0" smtClean="0"/>
              <a:t> voor stappenplannen hoe e.e.a. aan te pakken.</a:t>
            </a:r>
          </a:p>
          <a:p>
            <a:r>
              <a:rPr lang="nl-NL" sz="2400" dirty="0" smtClean="0"/>
              <a:t>Snel starten met een webshop? Vraag of team PenNed een basissite voor u maakt.</a:t>
            </a:r>
            <a:endParaRPr lang="nl-NL" sz="2400" dirty="0"/>
          </a:p>
          <a:p>
            <a:endParaRPr lang="nl-NL" sz="2400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72" y="3165254"/>
            <a:ext cx="4257933" cy="3449757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8" name="Pijl-omlaag 7"/>
          <p:cNvSpPr/>
          <p:nvPr/>
        </p:nvSpPr>
        <p:spPr>
          <a:xfrm rot="18273506">
            <a:off x="1016192" y="3600528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103" y="4758128"/>
            <a:ext cx="5170610" cy="1989280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1" name="Pijl-omlaag 10"/>
          <p:cNvSpPr/>
          <p:nvPr/>
        </p:nvSpPr>
        <p:spPr>
          <a:xfrm rot="18273506">
            <a:off x="9204269" y="5440153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ig bijschrift 8"/>
          <p:cNvSpPr/>
          <p:nvPr/>
        </p:nvSpPr>
        <p:spPr>
          <a:xfrm>
            <a:off x="4629838" y="4477261"/>
            <a:ext cx="4263924" cy="1432093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chemeClr val="tx1"/>
                </a:solidFill>
              </a:rPr>
              <a:t>Vergeet niet om de gemaakte website in te voegen in de Admin-menu van het portaal, zodat die gekoppeld wordt aan de Bedrijvengids en voor andere PE’s zichtbaar en bruikbaar wordt.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748" y="223890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l-NL" sz="2800" dirty="0"/>
              <a:t>VI. DIT MOET JE </a:t>
            </a:r>
            <a:r>
              <a:rPr lang="nl-NL" sz="2800" dirty="0" smtClean="0"/>
              <a:t>WETEN</a:t>
            </a:r>
            <a:br>
              <a:rPr lang="nl-NL" sz="2800" dirty="0" smtClean="0"/>
            </a:br>
            <a:r>
              <a:rPr lang="nl-NL" sz="2800" dirty="0" smtClean="0"/>
              <a:t>Sites en inloginfo - 3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636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D7A900"/>
                </a:solidFill>
              </a:rPr>
              <a:t>Website van de eigen PE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400" dirty="0" smtClean="0"/>
              <a:t>De website van onze PE is/wordt gemaakt in …</a:t>
            </a:r>
          </a:p>
          <a:p>
            <a:pPr marL="0" indent="0">
              <a:buNone/>
            </a:pPr>
            <a:r>
              <a:rPr lang="nl-NL" sz="2400" dirty="0" smtClean="0"/>
              <a:t>[naam platform]</a:t>
            </a:r>
          </a:p>
          <a:p>
            <a:pPr marL="0" indent="0">
              <a:buNone/>
            </a:pPr>
            <a:endParaRPr lang="nl-NL" sz="2000" dirty="0" smtClean="0"/>
          </a:p>
          <a:p>
            <a:r>
              <a:rPr lang="nl-NL" sz="2000" dirty="0" smtClean="0"/>
              <a:t>URL: 			= …</a:t>
            </a:r>
          </a:p>
          <a:p>
            <a:r>
              <a:rPr lang="nl-NL" sz="2000" dirty="0" smtClean="0"/>
              <a:t>Gebruikersnaam	= …	</a:t>
            </a:r>
          </a:p>
          <a:p>
            <a:r>
              <a:rPr lang="nl-NL" sz="2000" dirty="0" smtClean="0"/>
              <a:t>Wachtwoord		= …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22" y="2481235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</p:spTree>
    <p:extLst>
      <p:ext uri="{BB962C8B-B14F-4D97-AF65-F5344CB8AC3E}">
        <p14:creationId xmlns:p14="http://schemas.microsoft.com/office/powerpoint/2010/main" val="15559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2"/>
            <a:ext cx="7244292" cy="3410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/>
              <a:t>Takenlijst / Agenda / Planner</a:t>
            </a:r>
          </a:p>
          <a:p>
            <a:endParaRPr lang="nl-NL" sz="2400" dirty="0"/>
          </a:p>
          <a:p>
            <a:r>
              <a:rPr lang="nl-NL" sz="2400" dirty="0" smtClean="0"/>
              <a:t>Het is handig om een online takenlijst en/of planner bij te houden.</a:t>
            </a:r>
          </a:p>
          <a:p>
            <a:r>
              <a:rPr lang="nl-NL" sz="2400" dirty="0" smtClean="0"/>
              <a:t>Gebruik Google </a:t>
            </a:r>
            <a:r>
              <a:rPr lang="nl-NL" sz="2400" dirty="0" err="1" smtClean="0"/>
              <a:t>Calendar</a:t>
            </a:r>
            <a:r>
              <a:rPr lang="nl-NL" sz="2400" dirty="0" smtClean="0"/>
              <a:t> met Google Tasks of kies bijvoorbeeld voor Trello of </a:t>
            </a:r>
            <a:r>
              <a:rPr lang="nl-NL" sz="2400" dirty="0" err="1" smtClean="0"/>
              <a:t>Padlet</a:t>
            </a:r>
            <a:endParaRPr lang="nl-NL" sz="2400" dirty="0" smtClean="0"/>
          </a:p>
          <a:p>
            <a:r>
              <a:rPr lang="nl-NL" sz="2400" dirty="0" smtClean="0"/>
              <a:t>Inloginfo ….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6" y="334033"/>
            <a:ext cx="3200000" cy="180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6" y="2501661"/>
            <a:ext cx="3933260" cy="4131243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9" name="Pijl-omlaag 8"/>
          <p:cNvSpPr/>
          <p:nvPr/>
        </p:nvSpPr>
        <p:spPr>
          <a:xfrm rot="16200000">
            <a:off x="1129644" y="5753561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6200000">
            <a:off x="1129645" y="4088255"/>
            <a:ext cx="388189" cy="95805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ig bijschrift 11"/>
          <p:cNvSpPr/>
          <p:nvPr/>
        </p:nvSpPr>
        <p:spPr>
          <a:xfrm>
            <a:off x="3033951" y="4179241"/>
            <a:ext cx="7291868" cy="2053346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chemeClr val="tx1"/>
                </a:solidFill>
              </a:rPr>
              <a:t>In de bibliotheek Opzetten vind je 2 voorbeelden van planborden in Trello. Indien gewenst kun je via </a:t>
            </a:r>
            <a:r>
              <a:rPr lang="nl-NL" dirty="0" smtClean="0">
                <a:solidFill>
                  <a:schemeClr val="tx1"/>
                </a:solidFill>
                <a:hlinkClick r:id="rId4"/>
              </a:rPr>
              <a:t>PenNed@stichtingpraktijkleren.nl</a:t>
            </a:r>
            <a:r>
              <a:rPr lang="nl-NL" dirty="0" smtClean="0">
                <a:solidFill>
                  <a:schemeClr val="tx1"/>
                </a:solidFill>
              </a:rPr>
              <a:t> een kopie krijgen.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Je kunt die kopie zelf  naar wens bewerken: bv de kaartjes aanpassen, er bestanden als bijlage aan toevoegen, extra kolommen maken, …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1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10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D7A900"/>
                </a:solidFill>
              </a:rPr>
              <a:t>Takenlijst / Agenda / Planner</a:t>
            </a:r>
          </a:p>
          <a:p>
            <a:pPr marL="0" indent="0">
              <a:buNone/>
            </a:pPr>
            <a:endParaRPr lang="nl-NL" sz="3000" dirty="0">
              <a:solidFill>
                <a:srgbClr val="D7A900"/>
              </a:solidFill>
            </a:endParaRPr>
          </a:p>
          <a:p>
            <a:pPr marL="0" indent="0">
              <a:buNone/>
            </a:pPr>
            <a:r>
              <a:rPr lang="nl-NL" sz="2400" dirty="0" smtClean="0"/>
              <a:t>Agenda: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Takenlijst / Planner: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2" y="1632743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3" y="2907102"/>
            <a:ext cx="3500627" cy="349378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ctr">
            <a:normAutofit/>
          </a:bodyPr>
          <a:lstStyle/>
          <a:p>
            <a:r>
              <a:rPr lang="nl-NL" sz="2800" dirty="0"/>
              <a:t>VI. DIT MOET JE </a:t>
            </a:r>
            <a:r>
              <a:rPr lang="nl-NL" sz="2800" dirty="0" smtClean="0"/>
              <a:t>WETEN</a:t>
            </a:r>
            <a:br>
              <a:rPr lang="nl-NL" sz="2800" dirty="0" smtClean="0"/>
            </a:br>
            <a:r>
              <a:rPr lang="nl-NL" sz="2800" dirty="0" smtClean="0"/>
              <a:t>Sites en inloginfo - 4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7044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Blok 3</a:t>
            </a:r>
            <a:endParaRPr lang="nl-NL" dirty="0"/>
          </a:p>
        </p:txBody>
      </p:sp>
      <p:graphicFrame>
        <p:nvGraphicFramePr>
          <p:cNvPr id="14" name="Tijdelijke aanduiding voor inhoud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5417683"/>
              </p:ext>
            </p:extLst>
          </p:nvPr>
        </p:nvGraphicFramePr>
        <p:xfrm>
          <a:off x="609600" y="1268413"/>
          <a:ext cx="3390035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508">
                  <a:extLst>
                    <a:ext uri="{9D8B030D-6E8A-4147-A177-3AD203B41FA5}">
                      <a16:colId xmlns:a16="http://schemas.microsoft.com/office/drawing/2014/main" val="84395879"/>
                    </a:ext>
                  </a:extLst>
                </a:gridCol>
                <a:gridCol w="2522527">
                  <a:extLst>
                    <a:ext uri="{9D8B030D-6E8A-4147-A177-3AD203B41FA5}">
                      <a16:colId xmlns:a16="http://schemas.microsoft.com/office/drawing/2014/main" val="1569872940"/>
                    </a:ext>
                  </a:extLst>
                </a:gridCol>
              </a:tblGrid>
              <a:tr h="2529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Werkdag 3</a:t>
                      </a:r>
                      <a:endParaRPr lang="nl-N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Inkopen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Wat hebben wij als bedrijf allemaal nodig?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Iedereen dat laten opschrijven. En dan weer in de bedrijvengids opzoeken waar we dat kunnen kopen.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Vertellen dat we sommige goederen ook op de GHMP kunnen kopen.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En dan mails op laten stellen om </a:t>
                      </a:r>
                      <a:r>
                        <a:rPr lang="nl-NL" sz="1200" b="0" dirty="0" err="1">
                          <a:effectLst/>
                        </a:rPr>
                        <a:t>om</a:t>
                      </a:r>
                      <a:r>
                        <a:rPr lang="nl-NL" sz="1200" b="0" dirty="0">
                          <a:effectLst/>
                        </a:rPr>
                        <a:t> informatie te vragen (of meteen al offertes op te vragen).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Of telefonisch om informatie te vragen (</a:t>
                      </a:r>
                      <a:r>
                        <a:rPr lang="nl-NL" sz="1200" b="0" dirty="0" err="1">
                          <a:effectLst/>
                        </a:rPr>
                        <a:t>bijv</a:t>
                      </a:r>
                      <a:r>
                        <a:rPr lang="nl-NL" sz="1200" b="0" dirty="0">
                          <a:effectLst/>
                        </a:rPr>
                        <a:t> belscript laten maken). En dan ook echt enkele mensen laten bellen</a:t>
                      </a:r>
                      <a:endParaRPr lang="nl-N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extLst>
                  <a:ext uri="{0D108BD9-81ED-4DB2-BD59-A6C34878D82A}">
                    <a16:rowId xmlns:a16="http://schemas.microsoft.com/office/drawing/2014/main" val="219013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766733" y="273051"/>
            <a:ext cx="7244292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u="sng" dirty="0" smtClean="0"/>
              <a:t>Handige bestanden</a:t>
            </a:r>
            <a:endParaRPr lang="nl-NL" sz="2800" u="sng" dirty="0"/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Geef hier aan welke bestanden de trainee altijd bij de hand moet hebben</a:t>
            </a:r>
          </a:p>
          <a:p>
            <a:r>
              <a:rPr lang="nl-NL" sz="2000" dirty="0" smtClean="0"/>
              <a:t>Vindplaats …</a:t>
            </a:r>
          </a:p>
          <a:p>
            <a:r>
              <a:rPr lang="nl-NL" sz="2000" dirty="0" smtClean="0"/>
              <a:t>Eventueel inloginfo ….</a:t>
            </a:r>
          </a:p>
          <a:p>
            <a:r>
              <a:rPr lang="nl-NL" sz="2000" dirty="0" smtClean="0"/>
              <a:t>Wie mag bewerken?</a:t>
            </a:r>
          </a:p>
          <a:p>
            <a:r>
              <a:rPr lang="nl-NL" sz="2000" dirty="0" smtClean="0"/>
              <a:t>Nieuwe versies opslaan onder naam ….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8" name="Rechthoekig bijschrift 7"/>
          <p:cNvSpPr/>
          <p:nvPr/>
        </p:nvSpPr>
        <p:spPr>
          <a:xfrm>
            <a:off x="589046" y="4213747"/>
            <a:ext cx="3200000" cy="858585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chemeClr val="tx1"/>
                </a:solidFill>
              </a:rPr>
              <a:t>Zorg dat de info hier matcht met de info op </a:t>
            </a:r>
            <a:r>
              <a:rPr lang="nl-NL" dirty="0" smtClean="0">
                <a:solidFill>
                  <a:schemeClr val="tx1"/>
                </a:solidFill>
                <a:hlinkClick r:id="rId2" action="ppaction://hlinksldjump"/>
              </a:rPr>
              <a:t>deze dia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59" y="377166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101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D7A900"/>
                </a:solidFill>
              </a:rPr>
              <a:t>Bestanden die je nodig hebt</a:t>
            </a:r>
          </a:p>
          <a:p>
            <a:pPr marL="0" indent="0">
              <a:buNone/>
            </a:pPr>
            <a:endParaRPr lang="nl-NL" sz="3000" dirty="0">
              <a:solidFill>
                <a:srgbClr val="D7A900"/>
              </a:solidFill>
            </a:endParaRPr>
          </a:p>
          <a:p>
            <a:pPr marL="0" indent="0">
              <a:buNone/>
            </a:pPr>
            <a:r>
              <a:rPr lang="nl-NL" sz="2400" u="sng" dirty="0" smtClean="0"/>
              <a:t>Organigram</a:t>
            </a:r>
          </a:p>
          <a:p>
            <a:pPr marL="0" indent="0">
              <a:buNone/>
            </a:pPr>
            <a:r>
              <a:rPr lang="nl-NL" sz="2000" dirty="0" smtClean="0"/>
              <a:t>Locatie: …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u="sng" dirty="0" smtClean="0"/>
              <a:t>Lijst van medewerkers</a:t>
            </a:r>
            <a:endParaRPr lang="nl-NL" sz="2400" dirty="0"/>
          </a:p>
          <a:p>
            <a:pPr marL="0" indent="0">
              <a:buNone/>
            </a:pPr>
            <a:r>
              <a:rPr lang="nl-NL" sz="2000" dirty="0" smtClean="0"/>
              <a:t>Locatie: …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….</a:t>
            </a:r>
          </a:p>
          <a:p>
            <a:pPr marL="0" indent="0">
              <a:buNone/>
            </a:pPr>
            <a:r>
              <a:rPr lang="nl-NL" sz="2000" dirty="0" smtClean="0"/>
              <a:t>Locatie: …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2" y="1632743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ctr">
            <a:normAutofit/>
          </a:bodyPr>
          <a:lstStyle/>
          <a:p>
            <a:r>
              <a:rPr lang="nl-NL" sz="2800" dirty="0"/>
              <a:t>VI. DIT MOET JE </a:t>
            </a:r>
            <a:r>
              <a:rPr lang="nl-NL" sz="2800" dirty="0" smtClean="0"/>
              <a:t>WETEN</a:t>
            </a:r>
            <a:br>
              <a:rPr lang="nl-NL" sz="2800" dirty="0" smtClean="0"/>
            </a:br>
            <a:r>
              <a:rPr lang="nl-NL" sz="2800" dirty="0" smtClean="0"/>
              <a:t>Bestanden </a:t>
            </a:r>
            <a:endParaRPr lang="nl-NL" sz="28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44" y="2939109"/>
            <a:ext cx="3583870" cy="358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3942272" y="273051"/>
            <a:ext cx="8068752" cy="6498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/>
              <a:t>Programma na introductie</a:t>
            </a:r>
          </a:p>
          <a:p>
            <a:pPr marL="0" indent="0">
              <a:buNone/>
            </a:pPr>
            <a:endParaRPr lang="nl-NL" sz="2000" dirty="0" smtClean="0"/>
          </a:p>
          <a:p>
            <a:r>
              <a:rPr lang="nl-NL" sz="1800" dirty="0" smtClean="0"/>
              <a:t>Zorg dat je per afdeling een aantal </a:t>
            </a:r>
            <a:r>
              <a:rPr lang="nl-NL" sz="1800" u="sng" dirty="0" smtClean="0"/>
              <a:t>werkzaamheden</a:t>
            </a:r>
            <a:r>
              <a:rPr lang="nl-NL" sz="1800" dirty="0" smtClean="0"/>
              <a:t> klaar hebt liggen </a:t>
            </a:r>
            <a:r>
              <a:rPr lang="nl-NL" sz="1800" dirty="0" smtClean="0">
                <a:sym typeface="Wingdings" panose="05000000000000000000" pitchFamily="2" charset="2"/>
              </a:rPr>
              <a:t> </a:t>
            </a:r>
            <a:r>
              <a:rPr lang="nl-NL" sz="1800" dirty="0" smtClean="0"/>
              <a:t>gebruik het PE-planbord/een takenlijst (zie eerder) of een andere manier om die centraal te communiceren.</a:t>
            </a:r>
          </a:p>
          <a:p>
            <a:r>
              <a:rPr lang="nl-NL" sz="1800" dirty="0" smtClean="0"/>
              <a:t>Zorg </a:t>
            </a:r>
            <a:r>
              <a:rPr lang="nl-NL" sz="1800" dirty="0"/>
              <a:t>dat </a:t>
            </a:r>
            <a:r>
              <a:rPr lang="nl-NL" sz="1800" dirty="0" smtClean="0"/>
              <a:t>de </a:t>
            </a:r>
            <a:r>
              <a:rPr lang="nl-NL" sz="1800" dirty="0"/>
              <a:t>trainees </a:t>
            </a:r>
            <a:r>
              <a:rPr lang="nl-NL" sz="1800" u="sng" dirty="0"/>
              <a:t>per afdeling</a:t>
            </a:r>
            <a:r>
              <a:rPr lang="nl-NL" sz="1800" dirty="0"/>
              <a:t> kunnen </a:t>
            </a:r>
            <a:r>
              <a:rPr lang="nl-NL" sz="1800" u="sng" dirty="0" smtClean="0"/>
              <a:t>samenwerken</a:t>
            </a:r>
            <a:r>
              <a:rPr lang="nl-NL" sz="1800" dirty="0"/>
              <a:t>. </a:t>
            </a:r>
            <a:endParaRPr lang="nl-NL" sz="1800" dirty="0" smtClean="0"/>
          </a:p>
          <a:p>
            <a:pPr marL="800100" lvl="2" indent="0">
              <a:buNone/>
            </a:pPr>
            <a:r>
              <a:rPr lang="nl-NL" sz="1800" dirty="0"/>
              <a:t>B</a:t>
            </a:r>
            <a:r>
              <a:rPr lang="nl-NL" sz="1800" dirty="0" smtClean="0"/>
              <a:t>v </a:t>
            </a:r>
            <a:r>
              <a:rPr lang="nl-NL" sz="1800" dirty="0"/>
              <a:t>door </a:t>
            </a:r>
            <a:r>
              <a:rPr lang="nl-NL" sz="1800" dirty="0" err="1" smtClean="0"/>
              <a:t>groepschats</a:t>
            </a:r>
            <a:r>
              <a:rPr lang="nl-NL" sz="1800" dirty="0" smtClean="0"/>
              <a:t>, kanalen of </a:t>
            </a:r>
            <a:r>
              <a:rPr lang="nl-NL" sz="1800" dirty="0" err="1" smtClean="0"/>
              <a:t>breakout</a:t>
            </a:r>
            <a:r>
              <a:rPr lang="nl-NL" sz="1800" dirty="0" smtClean="0"/>
              <a:t> rooms </a:t>
            </a:r>
            <a:r>
              <a:rPr lang="nl-NL" sz="1800" dirty="0"/>
              <a:t>aan te </a:t>
            </a:r>
            <a:r>
              <a:rPr lang="nl-NL" sz="1800" dirty="0" smtClean="0"/>
              <a:t>maken.</a:t>
            </a:r>
          </a:p>
          <a:p>
            <a:r>
              <a:rPr lang="nl-NL" sz="1800" dirty="0" smtClean="0"/>
              <a:t>Begin </a:t>
            </a:r>
            <a:r>
              <a:rPr lang="nl-NL" sz="1800" u="sng" dirty="0" smtClean="0"/>
              <a:t>eenvoudig</a:t>
            </a:r>
            <a:r>
              <a:rPr lang="nl-NL" sz="1800" dirty="0" smtClean="0"/>
              <a:t>: laat iedereen overal inloggen en wat rondkijken. Laat zeker ook de snuffelen in de Bedrijvengids in het portaal.</a:t>
            </a:r>
            <a:r>
              <a:rPr lang="nl-NL" sz="2200" dirty="0" smtClean="0"/>
              <a:t>	</a:t>
            </a:r>
            <a:r>
              <a:rPr lang="nl-NL" sz="1400" dirty="0" smtClean="0">
                <a:hlinkClick r:id="rId2"/>
              </a:rPr>
              <a:t>Uitleg Bedrijvengids</a:t>
            </a:r>
            <a:r>
              <a:rPr lang="nl-NL" sz="2200" dirty="0" smtClean="0"/>
              <a:t> </a:t>
            </a:r>
            <a:endParaRPr lang="nl-NL" sz="2600" dirty="0" smtClean="0"/>
          </a:p>
          <a:p>
            <a:r>
              <a:rPr lang="nl-NL" sz="1800" dirty="0" smtClean="0"/>
              <a:t>Gebruik de </a:t>
            </a:r>
            <a:r>
              <a:rPr lang="nl-NL" sz="1800" u="sng" dirty="0" smtClean="0"/>
              <a:t>chatfunctie</a:t>
            </a:r>
            <a:r>
              <a:rPr lang="nl-NL" sz="1800" dirty="0" smtClean="0"/>
              <a:t> voor vragen en opmerkingen.</a:t>
            </a:r>
            <a:endParaRPr lang="nl-NL" sz="1800" dirty="0"/>
          </a:p>
          <a:p>
            <a:r>
              <a:rPr lang="nl-NL" sz="1800" dirty="0" smtClean="0"/>
              <a:t>Spreek af wat je deze werkdag als </a:t>
            </a:r>
            <a:r>
              <a:rPr lang="nl-NL" sz="1800" u="sng" dirty="0" smtClean="0"/>
              <a:t>eindresultaat</a:t>
            </a:r>
            <a:r>
              <a:rPr lang="nl-NL" sz="1800" dirty="0" smtClean="0"/>
              <a:t> wilt zien per afdeling. Benoem hoe/waar je die resultaten wilt zien.</a:t>
            </a:r>
          </a:p>
          <a:p>
            <a:r>
              <a:rPr lang="nl-NL" sz="1800" dirty="0" smtClean="0"/>
              <a:t>Plan tijd in voor een </a:t>
            </a:r>
            <a:r>
              <a:rPr lang="nl-NL" sz="1800" u="sng" dirty="0" smtClean="0"/>
              <a:t>evaluatie</a:t>
            </a:r>
            <a:r>
              <a:rPr lang="nl-NL" sz="1800" dirty="0" smtClean="0"/>
              <a:t> van de eerste werkdag. </a:t>
            </a:r>
          </a:p>
          <a:p>
            <a:r>
              <a:rPr lang="nl-NL" sz="1800" i="1" u="sng" dirty="0" smtClean="0"/>
              <a:t>Loop rond</a:t>
            </a:r>
            <a:r>
              <a:rPr lang="nl-NL" sz="1800" u="sng" dirty="0" smtClean="0"/>
              <a:t> </a:t>
            </a:r>
            <a:r>
              <a:rPr lang="nl-NL" sz="1800" dirty="0" smtClean="0"/>
              <a:t>door aan te sluiten bij de kanalen, </a:t>
            </a:r>
            <a:r>
              <a:rPr lang="nl-NL" sz="1800" dirty="0" err="1" smtClean="0"/>
              <a:t>breakout</a:t>
            </a:r>
            <a:r>
              <a:rPr lang="nl-NL" sz="1800" dirty="0" smtClean="0"/>
              <a:t> rooms of </a:t>
            </a:r>
            <a:r>
              <a:rPr lang="nl-NL" sz="1800" dirty="0" err="1" smtClean="0"/>
              <a:t>groepchats</a:t>
            </a:r>
            <a:r>
              <a:rPr lang="nl-NL" sz="1800" dirty="0" smtClean="0"/>
              <a:t>.</a:t>
            </a:r>
          </a:p>
        </p:txBody>
      </p:sp>
      <p:sp>
        <p:nvSpPr>
          <p:cNvPr id="3" name="Rechthoekig bijschrift 2"/>
          <p:cNvSpPr/>
          <p:nvPr/>
        </p:nvSpPr>
        <p:spPr>
          <a:xfrm>
            <a:off x="254680" y="5343808"/>
            <a:ext cx="2376378" cy="858585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Inspiratie </a:t>
            </a:r>
            <a:r>
              <a:rPr lang="nl-NL" dirty="0" smtClean="0">
                <a:solidFill>
                  <a:schemeClr val="tx1"/>
                </a:solidFill>
              </a:rPr>
              <a:t>nodig?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Kijk </a:t>
            </a:r>
            <a:r>
              <a:rPr lang="nl-NL" dirty="0">
                <a:solidFill>
                  <a:schemeClr val="tx1"/>
                </a:solidFill>
              </a:rPr>
              <a:t>eens in de </a:t>
            </a:r>
            <a:r>
              <a:rPr lang="nl-NL" b="1" dirty="0" err="1" smtClean="0">
                <a:solidFill>
                  <a:schemeClr val="tx1"/>
                </a:solidFill>
              </a:rPr>
              <a:t>backlog</a:t>
            </a:r>
            <a:endParaRPr lang="nl-NL" b="1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(</a:t>
            </a:r>
            <a:r>
              <a:rPr lang="nl-NL" dirty="0">
                <a:solidFill>
                  <a:schemeClr val="tx1"/>
                </a:solidFill>
              </a:rPr>
              <a:t>zie volgende pagina)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79" y="273051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59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788325" y="273052"/>
            <a:ext cx="6222699" cy="738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>
                <a:hlinkClick r:id="rId2"/>
              </a:rPr>
              <a:t>Backlog</a:t>
            </a:r>
            <a:endParaRPr lang="nl-NL" sz="2800" b="1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457200" lvl="1" indent="0">
              <a:buNone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sp>
        <p:nvSpPr>
          <p:cNvPr id="17" name="Tijdelijke aanduiding voor inhoud 6"/>
          <p:cNvSpPr txBox="1">
            <a:spLocks/>
          </p:cNvSpPr>
          <p:nvPr/>
        </p:nvSpPr>
        <p:spPr>
          <a:xfrm>
            <a:off x="5788326" y="1011113"/>
            <a:ext cx="6090248" cy="3583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4400" dirty="0" smtClean="0"/>
              <a:t>Suggesties voor aanvullende werkzaamheden voor de trainees </a:t>
            </a:r>
          </a:p>
          <a:p>
            <a:r>
              <a:rPr lang="nl-NL" sz="3300" dirty="0" smtClean="0"/>
              <a:t>soort </a:t>
            </a:r>
            <a:r>
              <a:rPr lang="nl-NL" sz="3300" u="sng" dirty="0" smtClean="0"/>
              <a:t>opdrachtenbank</a:t>
            </a:r>
          </a:p>
          <a:p>
            <a:r>
              <a:rPr lang="nl-NL" sz="3300" dirty="0">
                <a:sym typeface="Wingdings" panose="05000000000000000000" pitchFamily="2" charset="2"/>
              </a:rPr>
              <a:t>g</a:t>
            </a:r>
            <a:r>
              <a:rPr lang="nl-NL" sz="3300" dirty="0" smtClean="0">
                <a:sym typeface="Wingdings" panose="05000000000000000000" pitchFamily="2" charset="2"/>
              </a:rPr>
              <a:t>esorteerd op </a:t>
            </a:r>
            <a:r>
              <a:rPr lang="nl-NL" sz="3300" u="sng" dirty="0" smtClean="0">
                <a:sym typeface="Wingdings" panose="05000000000000000000" pitchFamily="2" charset="2"/>
              </a:rPr>
              <a:t>PE-afdeling</a:t>
            </a:r>
            <a:r>
              <a:rPr lang="nl-NL" sz="3300" dirty="0" smtClean="0">
                <a:sym typeface="Wingdings" panose="05000000000000000000" pitchFamily="2" charset="2"/>
              </a:rPr>
              <a:t> en op </a:t>
            </a:r>
            <a:r>
              <a:rPr lang="nl-NL" sz="3300" u="sng" dirty="0" smtClean="0">
                <a:sym typeface="Wingdings" panose="05000000000000000000" pitchFamily="2" charset="2"/>
              </a:rPr>
              <a:t>21e-eeuwse vaardigheden</a:t>
            </a:r>
          </a:p>
          <a:p>
            <a:r>
              <a:rPr lang="nl-NL" sz="3300" dirty="0"/>
              <a:t>inclusief uitgebreide </a:t>
            </a:r>
            <a:r>
              <a:rPr lang="nl-NL" sz="3300" dirty="0" smtClean="0"/>
              <a:t>zoekfunctie</a:t>
            </a:r>
          </a:p>
          <a:p>
            <a:r>
              <a:rPr lang="nl-NL" sz="3300" dirty="0"/>
              <a:t>g</a:t>
            </a:r>
            <a:r>
              <a:rPr lang="nl-NL" sz="3300" dirty="0" smtClean="0"/>
              <a:t>een (voorbeeld)uitwerkingen erbij want of het product ‘goed’ is ligt aan de context van jouw PE. En misschien is het proces belangrijker dan de feitelijke output…</a:t>
            </a:r>
            <a:endParaRPr lang="nl-NL" sz="3300" dirty="0"/>
          </a:p>
          <a:p>
            <a:pPr marL="0" indent="0">
              <a:buNone/>
            </a:pPr>
            <a:endParaRPr lang="nl-NL" sz="29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NL" dirty="0" smtClean="0">
                <a:sym typeface="Wingdings" panose="05000000000000000000" pitchFamily="2" charset="2"/>
              </a:rPr>
              <a:t>Ideeën voor nog meer werkzaamheden zijn welkom!</a:t>
            </a:r>
          </a:p>
          <a:p>
            <a:pPr>
              <a:buFont typeface="Wingdings" panose="05000000000000000000" pitchFamily="2" charset="2"/>
              <a:buChar char="è"/>
            </a:pPr>
            <a:endParaRPr lang="nl-NL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nl-NL" dirty="0">
                <a:sym typeface="Wingdings" panose="05000000000000000000" pitchFamily="2" charset="2"/>
              </a:rPr>
              <a:t>Docent-gericht, laat trainees dus niet inloggen op je BL-account</a:t>
            </a:r>
          </a:p>
          <a:p>
            <a:pPr>
              <a:buFont typeface="Wingdings" panose="05000000000000000000" pitchFamily="2" charset="2"/>
              <a:buChar char="è"/>
            </a:pP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47" y="362309"/>
            <a:ext cx="5233429" cy="6245525"/>
          </a:xfrm>
          <a:prstGeom prst="rect">
            <a:avLst/>
          </a:prstGeom>
        </p:spPr>
      </p:pic>
      <p:sp>
        <p:nvSpPr>
          <p:cNvPr id="13" name="Pijl-omlaag 12"/>
          <p:cNvSpPr/>
          <p:nvPr/>
        </p:nvSpPr>
        <p:spPr>
          <a:xfrm rot="16200000">
            <a:off x="4291837" y="168543"/>
            <a:ext cx="296256" cy="6837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10800000">
            <a:off x="4694403" y="1011114"/>
            <a:ext cx="296256" cy="6837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omlaag 11"/>
          <p:cNvSpPr/>
          <p:nvPr/>
        </p:nvSpPr>
        <p:spPr>
          <a:xfrm rot="13752428">
            <a:off x="207488" y="4588143"/>
            <a:ext cx="296256" cy="6837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3752428">
            <a:off x="207488" y="3143176"/>
            <a:ext cx="296256" cy="68378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ig bijschrift 14"/>
          <p:cNvSpPr/>
          <p:nvPr/>
        </p:nvSpPr>
        <p:spPr>
          <a:xfrm>
            <a:off x="5788325" y="5085015"/>
            <a:ext cx="5538158" cy="858585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chemeClr val="tx1"/>
                </a:solidFill>
              </a:rPr>
              <a:t>Inlog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met je </a:t>
            </a:r>
            <a:r>
              <a:rPr lang="nl-NL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stichtingpraktijkleren</a:t>
            </a:r>
            <a:r>
              <a:rPr lang="nl-NL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-account</a:t>
            </a:r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nl-NL" dirty="0" smtClean="0">
                <a:solidFill>
                  <a:schemeClr val="tx1"/>
                </a:solidFill>
                <a:sym typeface="Wingdings" panose="05000000000000000000" pitchFamily="2" charset="2"/>
              </a:rPr>
              <a:t>en dus niet met je PenNed (bedrijfsleiders)account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8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49"/>
            <a:ext cx="6815667" cy="5946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000" dirty="0" smtClean="0">
                <a:solidFill>
                  <a:srgbClr val="D7A900"/>
                </a:solidFill>
              </a:rPr>
              <a:t>PROGRAMMA VOOR VANDAAG</a:t>
            </a:r>
          </a:p>
          <a:p>
            <a:pPr marL="0" indent="0">
              <a:buNone/>
            </a:pPr>
            <a:endParaRPr lang="nl-NL" sz="3000" dirty="0">
              <a:solidFill>
                <a:srgbClr val="D7A900"/>
              </a:solidFill>
            </a:endParaRPr>
          </a:p>
          <a:p>
            <a:pPr marL="0" indent="0">
              <a:buNone/>
            </a:pPr>
            <a:r>
              <a:rPr lang="nl-NL" sz="2400" dirty="0" smtClean="0"/>
              <a:t>Werk samen met de personen van je afdeling d.m.v. …</a:t>
            </a:r>
          </a:p>
          <a:p>
            <a:pPr marL="0" indent="0">
              <a:buNone/>
            </a:pPr>
            <a:r>
              <a:rPr lang="nl-NL" sz="2400" dirty="0" smtClean="0"/>
              <a:t>Je werkzaamheden vind je op/in ….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Hulp nodig? </a:t>
            </a:r>
          </a:p>
          <a:p>
            <a:r>
              <a:rPr lang="nl-NL" sz="2400" dirty="0"/>
              <a:t>v</a:t>
            </a:r>
            <a:r>
              <a:rPr lang="nl-NL" sz="2400" dirty="0" smtClean="0"/>
              <a:t>raag je collega om hulp</a:t>
            </a:r>
          </a:p>
          <a:p>
            <a:r>
              <a:rPr lang="nl-NL" sz="2400" dirty="0"/>
              <a:t>g</a:t>
            </a:r>
            <a:r>
              <a:rPr lang="nl-NL" sz="2400" dirty="0" smtClean="0"/>
              <a:t>ebruik  de chatfunctie van Teams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Einde werkdag </a:t>
            </a:r>
            <a:r>
              <a:rPr lang="nl-NL" sz="2400" dirty="0" smtClean="0">
                <a:sym typeface="Wingdings" panose="05000000000000000000" pitchFamily="2" charset="2"/>
              </a:rPr>
              <a:t> gezamenlijke afsluiting</a:t>
            </a:r>
            <a:endParaRPr lang="nl-NL" sz="2400" dirty="0" smtClean="0"/>
          </a:p>
          <a:p>
            <a:r>
              <a:rPr lang="nl-NL" sz="2400" dirty="0" smtClean="0"/>
              <a:t>via:</a:t>
            </a:r>
          </a:p>
          <a:p>
            <a:r>
              <a:rPr lang="nl-NL" sz="2400" dirty="0"/>
              <a:t>t</a:t>
            </a:r>
            <a:r>
              <a:rPr lang="nl-NL" sz="2400" dirty="0" smtClean="0"/>
              <a:t>ijd: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2" y="1632743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ctr">
            <a:normAutofit/>
          </a:bodyPr>
          <a:lstStyle/>
          <a:p>
            <a:r>
              <a:rPr lang="nl-NL" sz="2800" dirty="0" smtClean="0"/>
              <a:t>VII</a:t>
            </a:r>
            <a:r>
              <a:rPr lang="nl-NL" sz="2800" dirty="0"/>
              <a:t>. </a:t>
            </a:r>
            <a:r>
              <a:rPr lang="nl-NL" sz="2800" dirty="0" smtClean="0"/>
              <a:t>AAN DE SLAG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4821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226944" y="273051"/>
            <a:ext cx="7784082" cy="60932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400" dirty="0" smtClean="0"/>
              <a:t>Evalueren eerste werkervaringen in de PE</a:t>
            </a:r>
          </a:p>
          <a:p>
            <a:r>
              <a:rPr lang="nl-NL" sz="2000" dirty="0" smtClean="0"/>
              <a:t>Kan een trainee vinden wat hij nodig heeft?</a:t>
            </a:r>
          </a:p>
          <a:p>
            <a:r>
              <a:rPr lang="nl-NL" sz="2000" dirty="0" smtClean="0"/>
              <a:t>Zijn de processen in grote lijnen duidelijk?</a:t>
            </a:r>
          </a:p>
          <a:p>
            <a:r>
              <a:rPr lang="nl-NL" sz="2000" dirty="0" smtClean="0"/>
              <a:t>Weet de trainee wat te doen (de volgende werkdag)?</a:t>
            </a:r>
          </a:p>
          <a:p>
            <a:r>
              <a:rPr lang="nl-NL" sz="2000" dirty="0" smtClean="0"/>
              <a:t>Hoe voelt de trainee zich in de PE?</a:t>
            </a:r>
          </a:p>
          <a:p>
            <a:pPr marL="0" indent="0">
              <a:buNone/>
            </a:pPr>
            <a:r>
              <a:rPr lang="nl-NL" sz="2000" i="1" dirty="0" smtClean="0"/>
              <a:t>Gebruik bijvoorbeeld: een poll /Google Forms/</a:t>
            </a:r>
            <a:r>
              <a:rPr lang="nl-NL" sz="2000" i="1" dirty="0" err="1" smtClean="0"/>
              <a:t>Kahoot</a:t>
            </a:r>
            <a:r>
              <a:rPr lang="nl-NL" sz="2000" i="1" dirty="0" smtClean="0"/>
              <a:t>/schrijven op Teams-whiteboard</a:t>
            </a:r>
          </a:p>
          <a:p>
            <a:pPr marL="0" indent="0">
              <a:buNone/>
            </a:pPr>
            <a:r>
              <a:rPr lang="nl-NL" sz="2000" dirty="0" smtClean="0"/>
              <a:t> </a:t>
            </a: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 </a:t>
            </a:r>
            <a:r>
              <a:rPr lang="nl-NL" sz="2400" dirty="0" smtClean="0"/>
              <a:t>Organisatie thuiswerken door trainees</a:t>
            </a:r>
          </a:p>
          <a:p>
            <a:r>
              <a:rPr lang="nl-NL" sz="2000" dirty="0" smtClean="0"/>
              <a:t>Welke momenten: vaste dagdelen/eigen keuze/…</a:t>
            </a:r>
          </a:p>
          <a:p>
            <a:r>
              <a:rPr lang="nl-NL" sz="2000" dirty="0" smtClean="0"/>
              <a:t>Hoe vragen aan BL stellen?</a:t>
            </a:r>
          </a:p>
          <a:p>
            <a:endParaRPr lang="nl-NL" sz="2000" dirty="0" smtClean="0"/>
          </a:p>
          <a:p>
            <a:pPr marL="0" indent="0">
              <a:buNone/>
            </a:pPr>
            <a:r>
              <a:rPr lang="nl-NL" sz="2400" dirty="0" smtClean="0"/>
              <a:t>Uitgevoerde werkzaamheden</a:t>
            </a:r>
          </a:p>
          <a:p>
            <a:r>
              <a:rPr lang="nl-NL" sz="2000" dirty="0" smtClean="0"/>
              <a:t>Hoe/waar laten: in </a:t>
            </a:r>
            <a:r>
              <a:rPr lang="nl-NL" sz="2000" dirty="0" err="1" smtClean="0"/>
              <a:t>GoogleDrive</a:t>
            </a:r>
            <a:r>
              <a:rPr lang="nl-NL" sz="2000" dirty="0" smtClean="0"/>
              <a:t>/tonen op volgende overleg/…? </a:t>
            </a:r>
          </a:p>
          <a:p>
            <a:r>
              <a:rPr lang="nl-NL" sz="2000" dirty="0" smtClean="0"/>
              <a:t>Wie werkt actielijst/takenlijst/planbord bij? </a:t>
            </a:r>
          </a:p>
          <a:p>
            <a:r>
              <a:rPr lang="nl-NL" sz="2000" dirty="0" smtClean="0"/>
              <a:t>Wanneer bijwerken: meteen als afgehandeld/in volgende overleg /…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400" dirty="0" smtClean="0"/>
              <a:t>Beschikbaar voor vragen</a:t>
            </a:r>
          </a:p>
          <a:p>
            <a:r>
              <a:rPr lang="nl-NL" sz="2000" dirty="0" smtClean="0"/>
              <a:t>Plan een moment (in het rooster) waarop je online aanwezig bent in de PE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400" dirty="0" smtClean="0"/>
              <a:t>Volgende online bijeenkomst</a:t>
            </a:r>
          </a:p>
          <a:p>
            <a:r>
              <a:rPr lang="nl-NL" sz="2000" dirty="0" smtClean="0"/>
              <a:t>Datum en tijd</a:t>
            </a:r>
          </a:p>
          <a:p>
            <a:r>
              <a:rPr lang="nl-NL" sz="2000" dirty="0" smtClean="0"/>
              <a:t>Wat moet trainee opgestart/gereed houden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80" y="273051"/>
            <a:ext cx="32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60069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400" b="1" dirty="0" smtClean="0"/>
              <a:t>Hoe was je werkdag in de PE?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b="1" dirty="0" smtClean="0"/>
              <a:t>Vragen en opmerkingen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b="1" dirty="0"/>
              <a:t>Thuis werken voor de PE</a:t>
            </a:r>
          </a:p>
          <a:p>
            <a:r>
              <a:rPr lang="nl-NL" sz="2400" dirty="0"/>
              <a:t>Wanneer</a:t>
            </a:r>
            <a:r>
              <a:rPr lang="nl-NL" sz="2400" dirty="0" smtClean="0"/>
              <a:t>? </a:t>
            </a:r>
            <a:r>
              <a:rPr lang="nl-NL" sz="2400" dirty="0" smtClean="0">
                <a:sym typeface="Wingdings" panose="05000000000000000000" pitchFamily="2" charset="2"/>
              </a:rPr>
              <a:t> vaste momenten of naar eigen keuze? …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Uitgevoerde werkzaamheden beschikbaar maken via …</a:t>
            </a:r>
          </a:p>
          <a:p>
            <a:endParaRPr lang="nl-NL" sz="2400" dirty="0"/>
          </a:p>
          <a:p>
            <a:r>
              <a:rPr lang="nl-NL" sz="2400" dirty="0" smtClean="0"/>
              <a:t>Wanneer planbord bijwerken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 smtClean="0"/>
              <a:t>Bedrijfsleider </a:t>
            </a:r>
            <a:r>
              <a:rPr lang="nl-NL" sz="2400" dirty="0"/>
              <a:t>beschikbaar voor vragen </a:t>
            </a:r>
          </a:p>
          <a:p>
            <a:pPr lvl="1"/>
            <a:r>
              <a:rPr lang="nl-NL" sz="2000" dirty="0"/>
              <a:t>via … (mail/chat/...)</a:t>
            </a:r>
          </a:p>
          <a:p>
            <a:pPr lvl="1"/>
            <a:r>
              <a:rPr lang="nl-NL" sz="2000" dirty="0"/>
              <a:t>op …dag van … tot </a:t>
            </a:r>
            <a:r>
              <a:rPr lang="nl-NL" sz="2000" dirty="0" smtClean="0"/>
              <a:t>…</a:t>
            </a:r>
          </a:p>
          <a:p>
            <a:pPr lvl="1"/>
            <a:endParaRPr lang="nl-NL" sz="2000" dirty="0" smtClean="0"/>
          </a:p>
          <a:p>
            <a:pPr marL="57150" indent="0">
              <a:buNone/>
            </a:pPr>
            <a:r>
              <a:rPr lang="nl-NL" sz="2400" b="1" dirty="0" smtClean="0"/>
              <a:t>Volgende online bijeenkomst: </a:t>
            </a:r>
            <a:endParaRPr lang="nl-NL" sz="2400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3000" dirty="0">
              <a:solidFill>
                <a:srgbClr val="D7A900"/>
              </a:solidFill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92" y="1632743"/>
            <a:ext cx="549455" cy="549455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ctr">
            <a:normAutofit/>
          </a:bodyPr>
          <a:lstStyle/>
          <a:p>
            <a:r>
              <a:rPr lang="nl-NL" sz="2800" dirty="0" smtClean="0"/>
              <a:t>VIII. AFSLUITING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001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273051"/>
            <a:ext cx="11553825" cy="58531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 dirty="0" smtClean="0"/>
              <a:t>Hoe verder?</a:t>
            </a:r>
            <a:r>
              <a:rPr lang="nl-NL" sz="2000" dirty="0" smtClean="0"/>
              <a:t> </a:t>
            </a:r>
          </a:p>
          <a:p>
            <a:pPr marL="0" indent="0">
              <a:buNone/>
            </a:pPr>
            <a:endParaRPr lang="nl-NL" sz="2000" i="1" dirty="0" smtClean="0"/>
          </a:p>
          <a:p>
            <a:pPr marL="0" indent="0">
              <a:buNone/>
            </a:pPr>
            <a:r>
              <a:rPr lang="nl-NL" sz="2000" dirty="0" smtClean="0"/>
              <a:t>Werk aan de hand van de gemaakte afspraken op dia </a:t>
            </a:r>
            <a:r>
              <a:rPr lang="nl-NL" sz="2000" i="1" dirty="0" smtClean="0"/>
              <a:t>VIII. Afsluiting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Zorg dat je beschikbaar bent voor het beantwoorden van vragen op het afgesproken moment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Bereid het volgende online overleg voor</a:t>
            </a:r>
            <a:endParaRPr lang="nl-NL" sz="2000" dirty="0"/>
          </a:p>
          <a:p>
            <a:r>
              <a:rPr lang="nl-NL" sz="1900" dirty="0" smtClean="0"/>
              <a:t>Evalueer het gedrag van de trainees/afdelingen: mate </a:t>
            </a:r>
            <a:r>
              <a:rPr lang="nl-NL" sz="1900" dirty="0"/>
              <a:t>van eigen initiatief/ zelfstandigheid/ </a:t>
            </a:r>
            <a:r>
              <a:rPr lang="nl-NL" sz="1900" dirty="0" smtClean="0"/>
              <a:t>verantwoordelijkheid nemen</a:t>
            </a:r>
          </a:p>
          <a:p>
            <a:r>
              <a:rPr lang="nl-NL" sz="1900" dirty="0" smtClean="0"/>
              <a:t>Evalueer de uitgevoerde werkzaamheden: wat ging goed en wat nog niet? </a:t>
            </a:r>
            <a:r>
              <a:rPr lang="nl-NL" sz="1900" dirty="0" smtClean="0">
                <a:sym typeface="Wingdings" panose="05000000000000000000" pitchFamily="2" charset="2"/>
              </a:rPr>
              <a:t> </a:t>
            </a:r>
            <a:r>
              <a:rPr lang="nl-NL" sz="1900" dirty="0" smtClean="0"/>
              <a:t>focus op werkwijzen en proces in relatie tot gemaakte afspraken</a:t>
            </a:r>
          </a:p>
          <a:p>
            <a:r>
              <a:rPr lang="nl-NL" sz="1900" dirty="0" smtClean="0"/>
              <a:t>Bekijk de actielijst/takenlijst/planbord van vorige keer: wat kan worden afgevinkt?</a:t>
            </a:r>
          </a:p>
          <a:p>
            <a:r>
              <a:rPr lang="nl-NL" sz="1900" dirty="0"/>
              <a:t>Z</a:t>
            </a:r>
            <a:r>
              <a:rPr lang="nl-NL" sz="1900" dirty="0" smtClean="0"/>
              <a:t>org voor een nieuwe voorraad werkzaamheden voor komende week</a:t>
            </a:r>
          </a:p>
          <a:p>
            <a:r>
              <a:rPr lang="nl-NL" sz="1900" dirty="0" smtClean="0"/>
              <a:t>Zo snel mogelijk: wijs een notulist aan die actielijst/takenlijst/planbord bijhoudt (via schermdelen zodat iedereen mee kan kijken)</a:t>
            </a:r>
          </a:p>
          <a:p>
            <a:r>
              <a:rPr lang="nl-NL" sz="1900" dirty="0" smtClean="0"/>
              <a:t>Zodra je handelt: bekijk de actuele cijfers in MijnPE en wijs trainees meteen op de nieuwsberichten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Stel kwaliteitseisen aan de PE op en bespreek ze met de trainees</a:t>
            </a:r>
          </a:p>
          <a:p>
            <a:r>
              <a:rPr lang="nl-NL" sz="1900" dirty="0" smtClean="0"/>
              <a:t>Extern</a:t>
            </a:r>
            <a:r>
              <a:rPr lang="nl-NL" sz="1900" dirty="0"/>
              <a:t>: </a:t>
            </a:r>
            <a:r>
              <a:rPr lang="nl-NL" sz="1900" dirty="0" smtClean="0"/>
              <a:t>zie </a:t>
            </a:r>
            <a:r>
              <a:rPr lang="nl-NL" sz="1900" dirty="0"/>
              <a:t>volgende pagina</a:t>
            </a:r>
          </a:p>
          <a:p>
            <a:r>
              <a:rPr lang="nl-NL" sz="1900" dirty="0" smtClean="0"/>
              <a:t>Intern: … </a:t>
            </a:r>
          </a:p>
          <a:p>
            <a:pPr marL="0" indent="0">
              <a:buNone/>
            </a:pPr>
            <a:r>
              <a:rPr lang="nl-NL" sz="2000" dirty="0" smtClean="0"/>
              <a:t>Maak ze een vast agendapunt van elk overleg</a:t>
            </a:r>
          </a:p>
          <a:p>
            <a:pPr marL="0" indent="0">
              <a:buNone/>
            </a:pPr>
            <a:endParaRPr lang="nl-NL" sz="2000" i="1" dirty="0"/>
          </a:p>
          <a:p>
            <a:pPr marL="0" indent="0">
              <a:buNone/>
            </a:pPr>
            <a:r>
              <a:rPr lang="nl-NL" sz="2000" dirty="0" smtClean="0"/>
              <a:t>Werk toe naar zelfstandig werkende trainees/afdelingen: leer de trainees om vragen eerst aan collega’s van de eigen afdeling te stellen en wijs ze op alle materialen in de Bibliotheek van de PenNed-website </a:t>
            </a:r>
          </a:p>
        </p:txBody>
      </p:sp>
    </p:spTree>
    <p:extLst>
      <p:ext uri="{BB962C8B-B14F-4D97-AF65-F5344CB8AC3E}">
        <p14:creationId xmlns:p14="http://schemas.microsoft.com/office/powerpoint/2010/main" val="414571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273051"/>
            <a:ext cx="11553825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Externe kwaliteitseisen</a:t>
            </a:r>
          </a:p>
          <a:p>
            <a:pPr marL="0" indent="0">
              <a:buNone/>
            </a:pPr>
            <a:r>
              <a:rPr lang="nl-NL" sz="2000" dirty="0" smtClean="0">
                <a:sym typeface="Wingdings" panose="05000000000000000000" pitchFamily="2" charset="2"/>
              </a:rPr>
              <a:t> Komen u</a:t>
            </a:r>
            <a:r>
              <a:rPr lang="nl-NL" sz="2000" dirty="0" smtClean="0"/>
              <a:t>it het </a:t>
            </a:r>
            <a:r>
              <a:rPr lang="nl-NL" sz="2000" dirty="0" smtClean="0">
                <a:hlinkClick r:id="rId2" action="ppaction://hlinkfile"/>
              </a:rPr>
              <a:t>Stappenplan</a:t>
            </a:r>
            <a:r>
              <a:rPr lang="nl-NL" sz="2000" dirty="0" smtClean="0"/>
              <a:t> opzet PE</a:t>
            </a:r>
          </a:p>
          <a:p>
            <a:pPr marL="0" indent="0">
              <a:buNone/>
            </a:pPr>
            <a:r>
              <a:rPr lang="nl-NL" sz="2000" dirty="0" smtClean="0"/>
              <a:t>Zie </a:t>
            </a:r>
            <a:r>
              <a:rPr lang="nl-NL" sz="2000" dirty="0" smtClean="0">
                <a:hlinkClick r:id="rId3"/>
              </a:rPr>
              <a:t>Bibliotheek Opzetten</a:t>
            </a:r>
            <a:r>
              <a:rPr lang="nl-NL" sz="2000" dirty="0" smtClean="0"/>
              <a:t> (</a:t>
            </a:r>
            <a:r>
              <a:rPr lang="nl-NL" sz="2000" dirty="0" err="1" smtClean="0"/>
              <a:t>linkerkolom</a:t>
            </a:r>
            <a:r>
              <a:rPr lang="nl-NL" sz="2000" dirty="0" smtClean="0"/>
              <a:t>)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endParaRPr lang="nl-NL" sz="2000" dirty="0" smtClean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65426"/>
              </p:ext>
            </p:extLst>
          </p:nvPr>
        </p:nvGraphicFramePr>
        <p:xfrm>
          <a:off x="552090" y="1828801"/>
          <a:ext cx="11248846" cy="302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2597">
                  <a:extLst>
                    <a:ext uri="{9D8B030D-6E8A-4147-A177-3AD203B41FA5}">
                      <a16:colId xmlns:a16="http://schemas.microsoft.com/office/drawing/2014/main" val="1057477165"/>
                    </a:ext>
                  </a:extLst>
                </a:gridCol>
                <a:gridCol w="8376249">
                  <a:extLst>
                    <a:ext uri="{9D8B030D-6E8A-4147-A177-3AD203B41FA5}">
                      <a16:colId xmlns:a16="http://schemas.microsoft.com/office/drawing/2014/main" val="3680911166"/>
                    </a:ext>
                  </a:extLst>
                </a:gridCol>
              </a:tblGrid>
              <a:tr h="214329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Continu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Belbaar zijn / zorgen dat telefoon wordt opgenomen tijdens openingsuren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5480327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Continu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Uiterlijk binnen 7 werkdagen reactie op ingekomen mails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2742839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Continu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>
                          <a:effectLst/>
                        </a:rPr>
                        <a:t>Informatie in de Bedrijvengids is up to date (openingsuren, sluitingsperiodes, etc)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1196254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Continu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Allemaal geschoolde bedrijfsleiders (ook </a:t>
                      </a:r>
                      <a:r>
                        <a:rPr lang="nl-NL" sz="1600" u="none" strike="noStrike" dirty="0" err="1">
                          <a:effectLst/>
                        </a:rPr>
                        <a:t>lio’s</a:t>
                      </a:r>
                      <a:r>
                        <a:rPr lang="nl-NL" sz="1600" u="none" strike="noStrike" dirty="0">
                          <a:effectLst/>
                        </a:rPr>
                        <a:t> </a:t>
                      </a:r>
                      <a:r>
                        <a:rPr lang="nl-NL" sz="1600" u="none" strike="noStrike" dirty="0" err="1">
                          <a:effectLst/>
                        </a:rPr>
                        <a:t>etc</a:t>
                      </a:r>
                      <a:r>
                        <a:rPr lang="nl-NL" sz="1600" u="none" strike="noStrike" dirty="0">
                          <a:effectLst/>
                        </a:rPr>
                        <a:t>!)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7370838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Continu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Facturen worden binnen 10 werkdagen betaald (kostenfacturen PenNed-diensten en van bestellingen)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230018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Continu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Orders worden binnen 10 werkdagen geleverd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1744590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 dirty="0">
                          <a:effectLst/>
                        </a:rPr>
                        <a:t>Uiterlijk 2 weken na start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Inkooptransacties voor de PE gedaan (bv meubilair, verbruiksartikelen, en </a:t>
                      </a:r>
                      <a:r>
                        <a:rPr lang="nl-NL" sz="1600" u="none" strike="noStrike" dirty="0" err="1">
                          <a:effectLst/>
                        </a:rPr>
                        <a:t>evt</a:t>
                      </a:r>
                      <a:r>
                        <a:rPr lang="nl-NL" sz="1600" u="none" strike="noStrike" dirty="0">
                          <a:effectLst/>
                        </a:rPr>
                        <a:t> grondstoffen)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1819300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Uiterlijk 2 weken na start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Minimaal 3 verkoopklare producten gereed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9155273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Uiterlijk 3 weken na start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Professionele website met 3 verkoopbare producten, werkende </a:t>
                      </a:r>
                      <a:r>
                        <a:rPr lang="nl-NL" sz="1600" u="none" strike="noStrike" dirty="0" err="1">
                          <a:effectLst/>
                        </a:rPr>
                        <a:t>buy</a:t>
                      </a:r>
                      <a:r>
                        <a:rPr lang="nl-NL" sz="1600" u="none" strike="noStrike" dirty="0">
                          <a:effectLst/>
                        </a:rPr>
                        <a:t> buttons, kloppende contactinfo en disclaimer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3274979"/>
                  </a:ext>
                </a:extLst>
              </a:tr>
              <a:tr h="230461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u="none" strike="noStrike">
                          <a:effectLst/>
                        </a:rPr>
                        <a:t>Uiterlijk 3 weken na start</a:t>
                      </a:r>
                      <a:endParaRPr lang="nl-N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07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u="none" strike="noStrike" dirty="0">
                          <a:effectLst/>
                        </a:rPr>
                        <a:t>Salarissen aan trainees betaald en daarmee privé aankopen gedaan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235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1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829299" y="273051"/>
            <a:ext cx="6181725" cy="522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 smtClean="0"/>
              <a:t>Handige informatie</a:t>
            </a:r>
          </a:p>
          <a:p>
            <a:pPr marL="0" indent="0">
              <a:buNone/>
            </a:pPr>
            <a:r>
              <a:rPr lang="nl-NL" sz="2000" dirty="0" smtClean="0"/>
              <a:t>Module </a:t>
            </a:r>
            <a:r>
              <a:rPr lang="nl-NL" sz="2000" b="1" dirty="0" smtClean="0"/>
              <a:t>online didactiek</a:t>
            </a:r>
            <a:r>
              <a:rPr lang="nl-NL" sz="2000" dirty="0" smtClean="0"/>
              <a:t> van Stichting Praktijkleren</a:t>
            </a:r>
          </a:p>
          <a:p>
            <a:pPr marL="0" indent="0">
              <a:buNone/>
            </a:pPr>
            <a:r>
              <a:rPr lang="nl-NL" sz="2000" dirty="0">
                <a:hlinkClick r:id="rId2"/>
              </a:rPr>
              <a:t>https://www.stichtingpraktijkleren.nl/oo/online-didactiek</a:t>
            </a:r>
            <a:r>
              <a:rPr lang="nl-NL" sz="2000" dirty="0" smtClean="0">
                <a:hlinkClick r:id="rId2"/>
              </a:rPr>
              <a:t>/</a:t>
            </a:r>
            <a:endParaRPr lang="nl-NL" sz="2000" dirty="0" smtClean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Uitgebreide blogs over </a:t>
            </a:r>
            <a:r>
              <a:rPr lang="nl-NL" sz="2000" b="1" dirty="0" smtClean="0"/>
              <a:t>Teams in het onderwijs</a:t>
            </a:r>
          </a:p>
          <a:p>
            <a:pPr marL="0" indent="0">
              <a:buNone/>
            </a:pPr>
            <a:r>
              <a:rPr lang="nl-NL" sz="2000" dirty="0">
                <a:hlinkClick r:id="rId3"/>
              </a:rPr>
              <a:t>https://socialmediainhetmbo.nl/office365/microsoft-teams-handleidingen-voor-scholen</a:t>
            </a:r>
            <a:r>
              <a:rPr lang="nl-NL" sz="2000" dirty="0" smtClean="0">
                <a:hlinkClick r:id="rId3"/>
              </a:rPr>
              <a:t>/</a:t>
            </a:r>
            <a:endParaRPr lang="nl-NL" sz="2000" dirty="0" smtClean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000" dirty="0" smtClean="0"/>
              <a:t>Filmpje: </a:t>
            </a:r>
            <a:r>
              <a:rPr lang="nl-NL" sz="2000" dirty="0" smtClean="0">
                <a:hlinkClick r:id="rId4" action="ppaction://hlinkfile"/>
              </a:rPr>
              <a:t>Een werkdag in een PE</a:t>
            </a:r>
            <a:endParaRPr lang="nl-NL" sz="2000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Filmpje: </a:t>
            </a:r>
            <a:r>
              <a:rPr lang="nl-NL" sz="2000" dirty="0" smtClean="0">
                <a:hlinkClick r:id="rId5" action="ppaction://hlinkfile"/>
              </a:rPr>
              <a:t>online weekstart PE</a:t>
            </a:r>
            <a:endParaRPr lang="nl-NL" sz="2000" dirty="0"/>
          </a:p>
          <a:p>
            <a:pPr marL="0" indent="0">
              <a:buNone/>
            </a:pPr>
            <a:endParaRPr lang="nl-NL" sz="2800" dirty="0"/>
          </a:p>
          <a:p>
            <a:endParaRPr lang="nl-NL" sz="2800" b="1" dirty="0"/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endParaRPr lang="nl-NL" sz="2800" dirty="0" smtClean="0"/>
          </a:p>
          <a:p>
            <a:pPr lvl="1">
              <a:buFontTx/>
              <a:buChar char="-"/>
            </a:pPr>
            <a:endParaRPr lang="nl-NL" sz="2400" dirty="0" smtClean="0"/>
          </a:p>
          <a:p>
            <a:pPr>
              <a:buFontTx/>
              <a:buChar char="-"/>
            </a:pPr>
            <a:endParaRPr lang="nl-NL" sz="2800" dirty="0" smtClean="0"/>
          </a:p>
          <a:p>
            <a:endParaRPr lang="nl-NL" sz="2400" dirty="0"/>
          </a:p>
          <a:p>
            <a:pPr marL="0" indent="0">
              <a:buNone/>
            </a:pPr>
            <a:endParaRPr lang="nl-NL" sz="2800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75" y="273050"/>
            <a:ext cx="5288630" cy="4342911"/>
          </a:xfrm>
          <a:prstGeom prst="rect">
            <a:avLst/>
          </a:prstGeom>
          <a:ln w="38100">
            <a:solidFill>
              <a:srgbClr val="D7A900"/>
            </a:solidFill>
          </a:ln>
        </p:spPr>
      </p:pic>
      <p:sp>
        <p:nvSpPr>
          <p:cNvPr id="4" name="Rechthoekig bijschrift 3"/>
          <p:cNvSpPr/>
          <p:nvPr/>
        </p:nvSpPr>
        <p:spPr>
          <a:xfrm>
            <a:off x="254679" y="5343808"/>
            <a:ext cx="4688257" cy="1126003"/>
          </a:xfrm>
          <a:prstGeom prst="wedgeRectCallout">
            <a:avLst>
              <a:gd name="adj1" fmla="val 15894"/>
              <a:gd name="adj2" fmla="val -36299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 smtClean="0">
                <a:solidFill>
                  <a:schemeClr val="tx1"/>
                </a:solidFill>
              </a:rPr>
              <a:t>Voor vragen of hulp: 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Mail naar penned@stichtingpraktijkleren.nl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Blok 4</a:t>
            </a:r>
            <a:endParaRPr lang="nl-NL" dirty="0"/>
          </a:p>
        </p:txBody>
      </p:sp>
      <p:graphicFrame>
        <p:nvGraphicFramePr>
          <p:cNvPr id="14" name="Tijdelijke aanduiding voor inhoud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6900384"/>
              </p:ext>
            </p:extLst>
          </p:nvPr>
        </p:nvGraphicFramePr>
        <p:xfrm>
          <a:off x="609600" y="1268413"/>
          <a:ext cx="3390035" cy="2330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1969">
                  <a:extLst>
                    <a:ext uri="{9D8B030D-6E8A-4147-A177-3AD203B41FA5}">
                      <a16:colId xmlns:a16="http://schemas.microsoft.com/office/drawing/2014/main" val="84395879"/>
                    </a:ext>
                  </a:extLst>
                </a:gridCol>
                <a:gridCol w="2288066">
                  <a:extLst>
                    <a:ext uri="{9D8B030D-6E8A-4147-A177-3AD203B41FA5}">
                      <a16:colId xmlns:a16="http://schemas.microsoft.com/office/drawing/2014/main" val="1569872940"/>
                    </a:ext>
                  </a:extLst>
                </a:gridCol>
              </a:tblGrid>
              <a:tr h="2330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</a:rPr>
                        <a:t>Werkdag 4</a:t>
                      </a:r>
                      <a:endParaRPr lang="nl-N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</a:rPr>
                        <a:t>Website bouwen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</a:rPr>
                        <a:t>Mooiste website laten uitzoeken in bedrijvengids.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</a:rPr>
                        <a:t>Training in de websitebouwer (naar keuze van de school). (met als opdracht dat daar dan de naam van het bedrijf en minstens 1 artikel in komt te zitten, met </a:t>
                      </a:r>
                      <a:r>
                        <a:rPr lang="nl-NL" sz="1400" b="0" dirty="0" err="1">
                          <a:effectLst/>
                        </a:rPr>
                        <a:t>buy</a:t>
                      </a:r>
                      <a:r>
                        <a:rPr lang="nl-NL" sz="1400" b="0" dirty="0">
                          <a:effectLst/>
                        </a:rPr>
                        <a:t>-button)</a:t>
                      </a:r>
                      <a:endParaRPr lang="nl-N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extLst>
                  <a:ext uri="{0D108BD9-81ED-4DB2-BD59-A6C34878D82A}">
                    <a16:rowId xmlns:a16="http://schemas.microsoft.com/office/drawing/2014/main" val="2905588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87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Blok 5</a:t>
            </a:r>
            <a:endParaRPr lang="nl-NL" dirty="0"/>
          </a:p>
        </p:txBody>
      </p:sp>
      <p:graphicFrame>
        <p:nvGraphicFramePr>
          <p:cNvPr id="14" name="Tijdelijke aanduiding voor inhoud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6238170"/>
              </p:ext>
            </p:extLst>
          </p:nvPr>
        </p:nvGraphicFramePr>
        <p:xfrm>
          <a:off x="609600" y="1268413"/>
          <a:ext cx="3470031" cy="630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976">
                  <a:extLst>
                    <a:ext uri="{9D8B030D-6E8A-4147-A177-3AD203B41FA5}">
                      <a16:colId xmlns:a16="http://schemas.microsoft.com/office/drawing/2014/main" val="84395879"/>
                    </a:ext>
                  </a:extLst>
                </a:gridCol>
                <a:gridCol w="2450055">
                  <a:extLst>
                    <a:ext uri="{9D8B030D-6E8A-4147-A177-3AD203B41FA5}">
                      <a16:colId xmlns:a16="http://schemas.microsoft.com/office/drawing/2014/main" val="1569872940"/>
                    </a:ext>
                  </a:extLst>
                </a:gridCol>
              </a:tblGrid>
              <a:tr h="6307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Werkdag 5</a:t>
                      </a:r>
                      <a:endParaRPr lang="nl-N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Exact Online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Inwerkprogramma Exact Online</a:t>
                      </a:r>
                      <a:endParaRPr lang="nl-N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extLst>
                  <a:ext uri="{0D108BD9-81ED-4DB2-BD59-A6C34878D82A}">
                    <a16:rowId xmlns:a16="http://schemas.microsoft.com/office/drawing/2014/main" val="3124342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8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Blok 6</a:t>
            </a:r>
            <a:endParaRPr lang="nl-NL" dirty="0"/>
          </a:p>
        </p:txBody>
      </p:sp>
      <p:graphicFrame>
        <p:nvGraphicFramePr>
          <p:cNvPr id="14" name="Tijdelijke aanduiding voor inhoud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6294682"/>
              </p:ext>
            </p:extLst>
          </p:nvPr>
        </p:nvGraphicFramePr>
        <p:xfrm>
          <a:off x="609600" y="1268413"/>
          <a:ext cx="4314092" cy="1440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588">
                  <a:extLst>
                    <a:ext uri="{9D8B030D-6E8A-4147-A177-3AD203B41FA5}">
                      <a16:colId xmlns:a16="http://schemas.microsoft.com/office/drawing/2014/main" val="84395879"/>
                    </a:ext>
                  </a:extLst>
                </a:gridCol>
                <a:gridCol w="3601504">
                  <a:extLst>
                    <a:ext uri="{9D8B030D-6E8A-4147-A177-3AD203B41FA5}">
                      <a16:colId xmlns:a16="http://schemas.microsoft.com/office/drawing/2014/main" val="1569872940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b="0" dirty="0">
                          <a:effectLst/>
                        </a:rPr>
                        <a:t>Werkdag 6</a:t>
                      </a:r>
                      <a:endParaRPr lang="nl-NL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b="0" dirty="0">
                          <a:effectLst/>
                        </a:rPr>
                        <a:t>Doelstelling / sociaal beleid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b="0" dirty="0">
                          <a:effectLst/>
                        </a:rPr>
                        <a:t>Wat wordt de ondernemingsdoelstelling/visie? Ook met elkaar bepalen.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b="0" dirty="0">
                          <a:effectLst/>
                        </a:rPr>
                        <a:t>Gaan we het personeel straks ook salaris geven? Ja, hoeveel dan? Dit laten uitzoeken wat dat in werkelijkheid is en hoeveel zij dan gaan verdienen als trainee die x uur per week werkt.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b="0" dirty="0">
                          <a:effectLst/>
                        </a:rPr>
                        <a:t>Organigram van Vlaggensite (Trello tonen en toelichten) (</a:t>
                      </a:r>
                      <a:r>
                        <a:rPr lang="nl-NL" sz="1050" b="0" dirty="0" err="1">
                          <a:effectLst/>
                        </a:rPr>
                        <a:t>powerpoint</a:t>
                      </a:r>
                      <a:r>
                        <a:rPr lang="nl-NL" sz="1050" b="0" dirty="0">
                          <a:effectLst/>
                        </a:rPr>
                        <a:t> sheet 18 en 19)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050" b="0" dirty="0">
                          <a:effectLst/>
                        </a:rPr>
                        <a:t>Daarna solliciteren naar functies. Sollicitatiebrief schrijven</a:t>
                      </a:r>
                      <a:endParaRPr lang="nl-NL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extLst>
                  <a:ext uri="{0D108BD9-81ED-4DB2-BD59-A6C34878D82A}">
                    <a16:rowId xmlns:a16="http://schemas.microsoft.com/office/drawing/2014/main" val="123759161"/>
                  </a:ext>
                </a:extLst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978" y="1268413"/>
            <a:ext cx="5315782" cy="30641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369" y="3241434"/>
            <a:ext cx="4490363" cy="252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Blok 7</a:t>
            </a:r>
            <a:endParaRPr lang="nl-NL" dirty="0"/>
          </a:p>
        </p:txBody>
      </p:sp>
      <p:graphicFrame>
        <p:nvGraphicFramePr>
          <p:cNvPr id="14" name="Tijdelijke aanduiding voor inhoud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6400937"/>
              </p:ext>
            </p:extLst>
          </p:nvPr>
        </p:nvGraphicFramePr>
        <p:xfrm>
          <a:off x="609600" y="1268413"/>
          <a:ext cx="3390035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4062">
                  <a:extLst>
                    <a:ext uri="{9D8B030D-6E8A-4147-A177-3AD203B41FA5}">
                      <a16:colId xmlns:a16="http://schemas.microsoft.com/office/drawing/2014/main" val="84395879"/>
                    </a:ext>
                  </a:extLst>
                </a:gridCol>
                <a:gridCol w="2545973">
                  <a:extLst>
                    <a:ext uri="{9D8B030D-6E8A-4147-A177-3AD203B41FA5}">
                      <a16:colId xmlns:a16="http://schemas.microsoft.com/office/drawing/2014/main" val="1569872940"/>
                    </a:ext>
                  </a:extLst>
                </a:gridCol>
              </a:tblGrid>
              <a:tr h="95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Werkdag 7</a:t>
                      </a:r>
                      <a:endParaRPr lang="nl-N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0" dirty="0">
                          <a:effectLst/>
                        </a:rPr>
                        <a:t>Sollicitatiegesprekken</a:t>
                      </a:r>
                      <a:endParaRPr lang="nl-N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8966" marR="38966" marT="0" marB="0"/>
                </a:tc>
                <a:extLst>
                  <a:ext uri="{0D108BD9-81ED-4DB2-BD59-A6C34878D82A}">
                    <a16:rowId xmlns:a16="http://schemas.microsoft.com/office/drawing/2014/main" val="3402136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6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nNe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nNed" id="{8504AA5E-996E-427C-B15C-E8DABFAC6E15}" vid="{4C018FBF-D840-4D1D-88AB-1AE159B0455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4480</Words>
  <Application>Microsoft Office PowerPoint</Application>
  <PresentationFormat>Breedbeeld</PresentationFormat>
  <Paragraphs>767</Paragraphs>
  <Slides>59</Slides>
  <Notes>0</Notes>
  <HiddenSlides>27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59</vt:i4>
      </vt:variant>
    </vt:vector>
  </HeadingPairs>
  <TitlesOfParts>
    <vt:vector size="65" baseType="lpstr">
      <vt:lpstr>Arial</vt:lpstr>
      <vt:lpstr>Calibri</vt:lpstr>
      <vt:lpstr>Courier New</vt:lpstr>
      <vt:lpstr>Roboto</vt:lpstr>
      <vt:lpstr>Wingdings</vt:lpstr>
      <vt:lpstr>PenNed</vt:lpstr>
      <vt:lpstr>Help, de PE moet online!   </vt:lpstr>
      <vt:lpstr>BLOK 1</vt:lpstr>
      <vt:lpstr>BLOK 1 - docent</vt:lpstr>
      <vt:lpstr>Blok 2</vt:lpstr>
      <vt:lpstr>Blok 3</vt:lpstr>
      <vt:lpstr>Blok 4</vt:lpstr>
      <vt:lpstr>Blok 5</vt:lpstr>
      <vt:lpstr>Blok 6</vt:lpstr>
      <vt:lpstr>Blok 7</vt:lpstr>
      <vt:lpstr>Blok 8</vt:lpstr>
      <vt:lpstr>INHOUD</vt:lpstr>
      <vt:lpstr>Over deze handleiding</vt:lpstr>
      <vt:lpstr>Doen</vt:lpstr>
      <vt:lpstr>Uitgangspunten</vt:lpstr>
      <vt:lpstr>Tips</vt:lpstr>
      <vt:lpstr>PowerPoint-presentatie</vt:lpstr>
      <vt:lpstr>Kick off: Introductie PenNed en [naam PE]</vt:lpstr>
      <vt:lpstr>PowerPoint-presentatie</vt:lpstr>
      <vt:lpstr>I. KENNISMAKING</vt:lpstr>
      <vt:lpstr>PowerPoint-presentatie</vt:lpstr>
      <vt:lpstr>II. Wat is een PE?</vt:lpstr>
      <vt:lpstr>PowerPoint-presentatie</vt:lpstr>
      <vt:lpstr>PowerPoint-presentatie</vt:lpstr>
      <vt:lpstr>PowerPoint-presentatie</vt:lpstr>
      <vt:lpstr>PowerPoint-presentatie</vt:lpstr>
      <vt:lpstr>III. AFSPRAKEN Omgangsvormen</vt:lpstr>
      <vt:lpstr>PowerPoint-presentatie</vt:lpstr>
      <vt:lpstr>III. AFSPRAKEN Wie doet wat?</vt:lpstr>
      <vt:lpstr>PowerPoint-presentatie</vt:lpstr>
      <vt:lpstr>III. AFSPRAKEN Je werkdag starten</vt:lpstr>
      <vt:lpstr>PowerPoint-presentatie</vt:lpstr>
      <vt:lpstr>III. AFSPRAKEN Dagstart/Weekstart</vt:lpstr>
      <vt:lpstr>PowerPoint-presentatie</vt:lpstr>
      <vt:lpstr>VI. DIT MOET JE WETEN Bestanden en opslaglocatie</vt:lpstr>
      <vt:lpstr>PowerPoint-presentatie</vt:lpstr>
      <vt:lpstr>VI. DIT MOET JE WETEN Sites en inloginfo - 1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VI. DIT MOET JE WETEN Sites en inloginfo - 2</vt:lpstr>
      <vt:lpstr>PowerPoint-presentatie</vt:lpstr>
      <vt:lpstr>PowerPoint-presentatie</vt:lpstr>
      <vt:lpstr>PowerPoint-presentatie</vt:lpstr>
      <vt:lpstr>VI. DIT MOET JE WETEN Sites en inloginfo - 3</vt:lpstr>
      <vt:lpstr>PowerPoint-presentatie</vt:lpstr>
      <vt:lpstr>VI. DIT MOET JE WETEN Sites en inloginfo - 4</vt:lpstr>
      <vt:lpstr>PowerPoint-presentatie</vt:lpstr>
      <vt:lpstr>VI. DIT MOET JE WETEN Bestanden </vt:lpstr>
      <vt:lpstr>PowerPoint-presentatie</vt:lpstr>
      <vt:lpstr>PowerPoint-presentatie</vt:lpstr>
      <vt:lpstr>VII. AAN DE SLAG</vt:lpstr>
      <vt:lpstr>PowerPoint-presentatie</vt:lpstr>
      <vt:lpstr>VIII. AFSLUITING</vt:lpstr>
      <vt:lpstr>PowerPoint-presentatie</vt:lpstr>
      <vt:lpstr>PowerPoint-presentatie</vt:lpstr>
      <vt:lpstr>PowerPoint-presentatie</vt:lpstr>
    </vt:vector>
  </TitlesOfParts>
  <Company>Accent Automatisering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Arianne Schekkerman</dc:creator>
  <cp:lastModifiedBy>Arianne Schekkerman</cp:lastModifiedBy>
  <cp:revision>202</cp:revision>
  <dcterms:created xsi:type="dcterms:W3CDTF">2020-06-22T07:52:10Z</dcterms:created>
  <dcterms:modified xsi:type="dcterms:W3CDTF">2020-12-15T11:47:58Z</dcterms:modified>
</cp:coreProperties>
</file>